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6">
  <p:sldMasterIdLst>
    <p:sldMasterId id="2147483797" r:id="rId1"/>
  </p:sldMasterIdLst>
  <p:sldIdLst>
    <p:sldId id="256" r:id="rId2"/>
    <p:sldId id="333" r:id="rId3"/>
    <p:sldId id="257" r:id="rId4"/>
    <p:sldId id="258" r:id="rId5"/>
    <p:sldId id="334" r:id="rId6"/>
    <p:sldId id="259" r:id="rId7"/>
    <p:sldId id="335" r:id="rId8"/>
    <p:sldId id="260" r:id="rId9"/>
    <p:sldId id="336" r:id="rId10"/>
    <p:sldId id="261" r:id="rId11"/>
    <p:sldId id="262" r:id="rId12"/>
    <p:sldId id="337" r:id="rId13"/>
    <p:sldId id="263" r:id="rId14"/>
    <p:sldId id="338" r:id="rId15"/>
    <p:sldId id="272" r:id="rId16"/>
    <p:sldId id="339" r:id="rId17"/>
    <p:sldId id="264" r:id="rId18"/>
    <p:sldId id="265" r:id="rId19"/>
    <p:sldId id="340" r:id="rId20"/>
    <p:sldId id="266" r:id="rId21"/>
    <p:sldId id="267" r:id="rId22"/>
    <p:sldId id="268" r:id="rId23"/>
    <p:sldId id="269" r:id="rId24"/>
    <p:sldId id="270" r:id="rId25"/>
    <p:sldId id="332" r:id="rId26"/>
    <p:sldId id="271" r:id="rId27"/>
    <p:sldId id="341" r:id="rId28"/>
    <p:sldId id="331" r:id="rId29"/>
    <p:sldId id="273" r:id="rId30"/>
    <p:sldId id="342" r:id="rId31"/>
    <p:sldId id="275" r:id="rId32"/>
    <p:sldId id="276" r:id="rId33"/>
    <p:sldId id="277" r:id="rId34"/>
    <p:sldId id="278" r:id="rId35"/>
    <p:sldId id="279" r:id="rId36"/>
    <p:sldId id="343" r:id="rId37"/>
    <p:sldId id="280" r:id="rId38"/>
    <p:sldId id="344" r:id="rId39"/>
    <p:sldId id="281" r:id="rId40"/>
    <p:sldId id="345" r:id="rId41"/>
    <p:sldId id="282" r:id="rId42"/>
    <p:sldId id="346" r:id="rId43"/>
    <p:sldId id="283" r:id="rId44"/>
    <p:sldId id="347" r:id="rId45"/>
    <p:sldId id="284" r:id="rId46"/>
    <p:sldId id="348" r:id="rId47"/>
    <p:sldId id="285" r:id="rId48"/>
    <p:sldId id="349" r:id="rId49"/>
    <p:sldId id="286" r:id="rId50"/>
    <p:sldId id="350" r:id="rId51"/>
    <p:sldId id="287" r:id="rId52"/>
    <p:sldId id="351" r:id="rId53"/>
    <p:sldId id="288" r:id="rId54"/>
    <p:sldId id="323" r:id="rId55"/>
    <p:sldId id="324" r:id="rId56"/>
    <p:sldId id="322" r:id="rId57"/>
    <p:sldId id="352" r:id="rId58"/>
    <p:sldId id="292" r:id="rId59"/>
    <p:sldId id="353" r:id="rId60"/>
    <p:sldId id="325" r:id="rId61"/>
    <p:sldId id="326" r:id="rId62"/>
    <p:sldId id="327" r:id="rId63"/>
    <p:sldId id="328" r:id="rId64"/>
    <p:sldId id="329" r:id="rId65"/>
    <p:sldId id="330" r:id="rId66"/>
    <p:sldId id="293" r:id="rId67"/>
    <p:sldId id="294" r:id="rId68"/>
    <p:sldId id="354" r:id="rId69"/>
    <p:sldId id="295" r:id="rId70"/>
    <p:sldId id="355" r:id="rId71"/>
    <p:sldId id="299" r:id="rId72"/>
    <p:sldId id="320" r:id="rId73"/>
    <p:sldId id="300" r:id="rId74"/>
    <p:sldId id="356" r:id="rId75"/>
    <p:sldId id="301" r:id="rId76"/>
    <p:sldId id="302" r:id="rId77"/>
    <p:sldId id="357" r:id="rId78"/>
    <p:sldId id="303" r:id="rId79"/>
    <p:sldId id="304" r:id="rId80"/>
    <p:sldId id="305" r:id="rId81"/>
    <p:sldId id="306" r:id="rId82"/>
    <p:sldId id="307" r:id="rId83"/>
    <p:sldId id="308" r:id="rId84"/>
    <p:sldId id="321" r:id="rId85"/>
    <p:sldId id="309" r:id="rId86"/>
    <p:sldId id="310" r:id="rId87"/>
    <p:sldId id="274" r:id="rId88"/>
    <p:sldId id="312" r:id="rId89"/>
    <p:sldId id="313" r:id="rId90"/>
    <p:sldId id="314" r:id="rId91"/>
    <p:sldId id="315" r:id="rId92"/>
    <p:sldId id="319" r:id="rId93"/>
    <p:sldId id="318" r:id="rId9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027" autoAdjust="0"/>
    <p:restoredTop sz="94660"/>
  </p:normalViewPr>
  <p:slideViewPr>
    <p:cSldViewPr snapToGrid="0">
      <p:cViewPr varScale="1">
        <p:scale>
          <a:sx n="66" d="100"/>
          <a:sy n="66" d="100"/>
        </p:scale>
        <p:origin x="906" y="66"/>
      </p:cViewPr>
      <p:guideLst>
        <p:guide orient="horz" pos="2160"/>
        <p:guide pos="3840"/>
      </p:guideLst>
    </p:cSldViewPr>
  </p:slideViewPr>
  <p:notesTextViewPr>
    <p:cViewPr>
      <p:scale>
        <a:sx n="1" d="1"/>
        <a:sy n="1" d="1"/>
      </p:scale>
      <p:origin x="0" y="0"/>
    </p:cViewPr>
  </p:notesTextViewPr>
  <p:sorterViewPr>
    <p:cViewPr>
      <p:scale>
        <a:sx n="128" d="100"/>
        <a:sy n="128" d="100"/>
      </p:scale>
      <p:origin x="0" y="-867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BE4E148-AF37-4351-B12E-0D207C77E58A}"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450037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E4E148-AF37-4351-B12E-0D207C77E58A}"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3286552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E4E148-AF37-4351-B12E-0D207C77E58A}"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4294960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BE4E148-AF37-4351-B12E-0D207C77E58A}"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1553956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E4E148-AF37-4351-B12E-0D207C77E58A}" type="datetimeFigureOut">
              <a:rPr lang="en-US" smtClean="0"/>
              <a:t>8/25/2025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1221603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BE4E148-AF37-4351-B12E-0D207C77E58A}"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3586719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BE4E148-AF37-4351-B12E-0D207C77E58A}" type="datetimeFigureOut">
              <a:rPr lang="en-US" smtClean="0"/>
              <a:t>8/25/2025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1141429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BE4E148-AF37-4351-B12E-0D207C77E58A}" type="datetimeFigureOut">
              <a:rPr lang="en-US" smtClean="0"/>
              <a:t>8/25/2025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107365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E4E148-AF37-4351-B12E-0D207C77E58A}" type="datetimeFigureOut">
              <a:rPr lang="en-US" smtClean="0"/>
              <a:t>8/25/2025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4267653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E4E148-AF37-4351-B12E-0D207C77E58A}"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1651325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E4E148-AF37-4351-B12E-0D207C77E58A}" type="datetimeFigureOut">
              <a:rPr lang="en-US" smtClean="0"/>
              <a:t>8/25/2025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BF0105-1925-4D1B-96CD-916013BBCE39}" type="slidenum">
              <a:rPr lang="en-US" smtClean="0"/>
              <a:t>‹#›</a:t>
            </a:fld>
            <a:endParaRPr lang="en-US"/>
          </a:p>
        </p:txBody>
      </p:sp>
    </p:spTree>
    <p:extLst>
      <p:ext uri="{BB962C8B-B14F-4D97-AF65-F5344CB8AC3E}">
        <p14:creationId xmlns:p14="http://schemas.microsoft.com/office/powerpoint/2010/main" val="2603866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E4E148-AF37-4351-B12E-0D207C77E58A}" type="datetimeFigureOut">
              <a:rPr lang="en-US" smtClean="0"/>
              <a:t>8/25/2025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EBF0105-1925-4D1B-96CD-916013BBCE39}" type="slidenum">
              <a:rPr lang="en-US" smtClean="0"/>
              <a:t>‹#›</a:t>
            </a:fld>
            <a:endParaRPr lang="en-US"/>
          </a:p>
        </p:txBody>
      </p:sp>
    </p:spTree>
    <p:extLst>
      <p:ext uri="{BB962C8B-B14F-4D97-AF65-F5344CB8AC3E}">
        <p14:creationId xmlns:p14="http://schemas.microsoft.com/office/powerpoint/2010/main" val="3171550285"/>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828800"/>
            <a:ext cx="9144000" cy="1290918"/>
          </a:xfrm>
          <a:solidFill>
            <a:schemeClr val="accent4">
              <a:lumMod val="60000"/>
              <a:lumOff val="40000"/>
            </a:schemeClr>
          </a:solidFill>
        </p:spPr>
        <p:txBody>
          <a:bodyPr>
            <a:normAutofit/>
          </a:bodyPr>
          <a:lstStyle/>
          <a:p>
            <a:r>
              <a:rPr lang="en-US" sz="5400" dirty="0">
                <a:latin typeface="Arial" panose="020B0604020202020204" pitchFamily="34" charset="0"/>
                <a:cs typeface="Arial" panose="020B0604020202020204" pitchFamily="34" charset="0"/>
              </a:rPr>
              <a:t>TIẾNG VIỆT THỰC HÀNH</a:t>
            </a:r>
          </a:p>
        </p:txBody>
      </p:sp>
      <p:sp>
        <p:nvSpPr>
          <p:cNvPr id="3" name="Subtitle 2"/>
          <p:cNvSpPr>
            <a:spLocks noGrp="1"/>
          </p:cNvSpPr>
          <p:nvPr>
            <p:ph type="subTitle" idx="1"/>
          </p:nvPr>
        </p:nvSpPr>
        <p:spPr>
          <a:xfrm>
            <a:off x="1524000" y="3602038"/>
            <a:ext cx="9144000" cy="1171668"/>
          </a:xfrm>
          <a:solidFill>
            <a:schemeClr val="accent5">
              <a:lumMod val="20000"/>
              <a:lumOff val="80000"/>
            </a:schemeClr>
          </a:solidFill>
        </p:spPr>
        <p:txBody>
          <a:bodyPr/>
          <a:lstStyle/>
          <a:p>
            <a:endParaRPr lang="en-US" dirty="0"/>
          </a:p>
          <a:p>
            <a:r>
              <a:rPr lang="en-US" b="1" dirty="0"/>
              <a:t> </a:t>
            </a:r>
            <a:r>
              <a:rPr lang="en-US" b="1" dirty="0" err="1"/>
              <a:t>lý</a:t>
            </a:r>
            <a:r>
              <a:rPr lang="en-US" b="1" dirty="0"/>
              <a:t> </a:t>
            </a:r>
            <a:r>
              <a:rPr lang="en-US" b="1" dirty="0" err="1"/>
              <a:t>thuyết</a:t>
            </a:r>
            <a:r>
              <a:rPr lang="en-US" b="1" dirty="0"/>
              <a:t> + </a:t>
            </a:r>
            <a:r>
              <a:rPr lang="en-US" b="1" dirty="0" err="1"/>
              <a:t>thực</a:t>
            </a:r>
            <a:r>
              <a:rPr lang="en-US" b="1" dirty="0"/>
              <a:t> </a:t>
            </a:r>
            <a:r>
              <a:rPr lang="en-US" b="1" dirty="0" err="1"/>
              <a:t>hành</a:t>
            </a:r>
            <a:r>
              <a:rPr lang="en-US" b="1" dirty="0"/>
              <a:t> : 32 </a:t>
            </a:r>
            <a:r>
              <a:rPr lang="en-US" b="1" dirty="0" err="1"/>
              <a:t>tiêt</a:t>
            </a:r>
            <a:endParaRPr lang="en-US" b="1" dirty="0"/>
          </a:p>
        </p:txBody>
      </p:sp>
    </p:spTree>
    <p:extLst>
      <p:ext uri="{BB962C8B-B14F-4D97-AF65-F5344CB8AC3E}">
        <p14:creationId xmlns:p14="http://schemas.microsoft.com/office/powerpoint/2010/main" val="1050199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11818"/>
            <a:ext cx="11951594" cy="6309420"/>
          </a:xfrm>
          <a:prstGeom prst="rect">
            <a:avLst/>
          </a:prstGeom>
          <a:solidFill>
            <a:schemeClr val="accent6">
              <a:lumMod val="60000"/>
              <a:lumOff val="40000"/>
            </a:schemeClr>
          </a:solidFill>
        </p:spPr>
        <p:txBody>
          <a:bodyPr wrap="square">
            <a:spAutoFit/>
          </a:bodyPr>
          <a:lstStyle/>
          <a:p>
            <a:pPr indent="450215" algn="just" hangingPunct="0">
              <a:spcBef>
                <a:spcPts val="400"/>
              </a:spcBef>
              <a:spcAft>
                <a:spcPts val="0"/>
              </a:spcAft>
            </a:pPr>
            <a:r>
              <a:rPr lang="nl-NL" sz="2800" b="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Viết hoa tên riêng chuyển từ tiếng nước ngoài sang tiếng Việt</a:t>
            </a:r>
            <a:endParaRPr lang="en-US" sz="2800" b="1" dirty="0">
              <a:solidFill>
                <a:schemeClr val="accent2">
                  <a:lumMod val="50000"/>
                </a:schemeClr>
              </a:solidFill>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nl-NL"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Dạng chuyển sang chữ Quốc ngữ:</a:t>
            </a:r>
            <a:endParaRPr lang="en-US" sz="2800" b="1" i="1" dirty="0">
              <a:solidFill>
                <a:schemeClr val="accent2">
                  <a:lumMod val="50000"/>
                </a:schemeClr>
              </a:solidFill>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2800" dirty="0">
                <a:effectLst/>
                <a:latin typeface="Times New Roman" panose="02020603050405020304" pitchFamily="18" charset="0"/>
                <a:ea typeface="Times New Roman" panose="02020603050405020304" pitchFamily="18" charset="0"/>
                <a:cs typeface="Times New Roman" panose="02020603050405020304" pitchFamily="18" charset="0"/>
              </a:rPr>
              <a:t>	- Chuyển theo phiên âm  Hán Việt:</a:t>
            </a:r>
            <a:endParaRPr lang="en-US" sz="2800"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tabLst>
                <a:tab pos="900430" algn="l"/>
              </a:tabLst>
            </a:pPr>
            <a:r>
              <a:rPr lang="nl-NL"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2800" i="1" dirty="0">
                <a:effectLst/>
                <a:latin typeface="Times New Roman" panose="02020603050405020304" pitchFamily="18" charset="0"/>
                <a:ea typeface="Times New Roman" panose="02020603050405020304" pitchFamily="18" charset="0"/>
                <a:cs typeface="Times New Roman" panose="02020603050405020304" pitchFamily="18" charset="0"/>
              </a:rPr>
              <a:t>Mock</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в</a:t>
            </a:r>
            <a:r>
              <a:rPr lang="nl-NL" sz="2800" i="1" dirty="0">
                <a:effectLst/>
                <a:latin typeface="Times New Roman" panose="02020603050405020304" pitchFamily="18" charset="0"/>
                <a:ea typeface="Times New Roman" panose="02020603050405020304" pitchFamily="18" charset="0"/>
                <a:cs typeface="Times New Roman" panose="02020603050405020304" pitchFamily="18" charset="0"/>
              </a:rPr>
              <a:t>a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nl-NL" sz="2800" i="1" dirty="0">
                <a:effectLst/>
                <a:latin typeface="Times New Roman" panose="02020603050405020304" pitchFamily="18" charset="0"/>
                <a:ea typeface="Times New Roman" panose="02020603050405020304" pitchFamily="18" charset="0"/>
                <a:cs typeface="Times New Roman" panose="02020603050405020304" pitchFamily="18" charset="0"/>
              </a:rPr>
              <a:t>  Mạc Tư Khoa</a:t>
            </a:r>
            <a:endParaRPr lang="en-US" sz="2800"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tabLst>
                <a:tab pos="900430" algn="l"/>
              </a:tabLst>
            </a:pPr>
            <a:r>
              <a:rPr lang="nl-NL" sz="2800" i="1" dirty="0">
                <a:effectLst/>
                <a:latin typeface="Times New Roman" panose="02020603050405020304" pitchFamily="18" charset="0"/>
                <a:ea typeface="Times New Roman" panose="02020603050405020304" pitchFamily="18" charset="0"/>
                <a:cs typeface="Times New Roman" panose="02020603050405020304" pitchFamily="18" charset="0"/>
              </a:rPr>
              <a:t>		Newyork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nl-NL" sz="2800" i="1" dirty="0">
                <a:effectLst/>
                <a:latin typeface="Times New Roman" panose="02020603050405020304" pitchFamily="18" charset="0"/>
                <a:ea typeface="Times New Roman" panose="02020603050405020304" pitchFamily="18" charset="0"/>
                <a:cs typeface="Times New Roman" panose="02020603050405020304" pitchFamily="18" charset="0"/>
              </a:rPr>
              <a:t>  Nữu Ước</a:t>
            </a:r>
            <a:endParaRPr lang="en-US" sz="2800"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tabLst>
                <a:tab pos="900430" algn="l"/>
              </a:tabLst>
            </a:pPr>
            <a:r>
              <a:rPr lang="nl-NL"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Washington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Hoa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Thịnh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Đốn</a:t>
            </a:r>
            <a:endParaRPr lang="en-US" sz="28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phiên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thuần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Mockвa</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Mat-</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xcơ</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va</a:t>
            </a:r>
            <a:endParaRPr lang="en-US" sz="2800"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Newyork</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Niu-oóc</a:t>
            </a:r>
            <a:endParaRPr lang="en-US" sz="2800"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Washington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Oa-sinh-tơn</a:t>
            </a:r>
            <a:endParaRPr lang="en-US" sz="2800"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sang </a:t>
            </a: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La </a:t>
            </a: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tinh</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lối</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2800" b="1" i="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i="1" dirty="0">
              <a:solidFill>
                <a:schemeClr val="accent2">
                  <a:lumMod val="50000"/>
                </a:schemeClr>
              </a:solidFill>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Mockвa</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Moskva</a:t>
            </a:r>
            <a:endParaRPr lang="en-US" sz="2800"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ЛеНин</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Lenin</a:t>
            </a:r>
            <a:endParaRPr lang="en-US"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58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1065" y="855051"/>
            <a:ext cx="10895527" cy="5293757"/>
          </a:xfrm>
          <a:prstGeom prst="rect">
            <a:avLst/>
          </a:prstGeom>
          <a:solidFill>
            <a:schemeClr val="accent6">
              <a:lumMod val="60000"/>
              <a:lumOff val="40000"/>
            </a:schemeClr>
          </a:solidFill>
        </p:spPr>
        <p:txBody>
          <a:bodyPr wrap="square">
            <a:spAutoFit/>
          </a:bodyPr>
          <a:lstStyle/>
          <a:p>
            <a:pPr indent="450215" algn="just" hangingPunct="0">
              <a:spcBef>
                <a:spcPts val="400"/>
              </a:spcBef>
              <a:spcAft>
                <a:spcPts val="0"/>
              </a:spcAft>
            </a:pP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tuỳ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phục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dịch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người ta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hoa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ngoài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nêu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thức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Viết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đầu: </a:t>
            </a:r>
            <a:endParaRPr lang="en-US" sz="28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tabLst>
                <a:tab pos="1260475" algn="l"/>
              </a:tabLst>
            </a:pPr>
            <a:r>
              <a:rPr lang="en-US" sz="2800" u="sng" dirty="0">
                <a:effectLst/>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VAC :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vườn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ao</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chuồng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CP :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phủ</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Viết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đầu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thuộc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tabLst>
                <a:tab pos="1260475" algn="l"/>
              </a:tabLst>
            </a:pPr>
            <a:r>
              <a:rPr lang="en-US" sz="2800" u="sng" dirty="0">
                <a:effectLst/>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Savina</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Sách</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Nam</a:t>
            </a:r>
            <a:endParaRPr lang="en-US" sz="2800" dirty="0">
              <a:effectLst/>
              <a:latin typeface="VNI-Times"/>
              <a:ea typeface="Times New Roman" panose="02020603050405020304" pitchFamily="18" charset="0"/>
              <a:cs typeface="Times New Roman" panose="02020603050405020304" pitchFamily="18" charset="0"/>
            </a:endParaRPr>
          </a:p>
          <a:p>
            <a:pPr algn="just" hangingPunct="0">
              <a:spcBef>
                <a:spcPts val="400"/>
              </a:spcBef>
              <a:spcAft>
                <a:spcPts val="0"/>
              </a:spcAft>
              <a:tabLst>
                <a:tab pos="1260475" algn="l"/>
              </a:tabLst>
            </a:pP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Casumina</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 Cao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su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miền</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Nam.</a:t>
            </a:r>
            <a:endParaRPr lang="en-US" sz="2800"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Viết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từ của từ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u="sng" dirty="0">
                <a:effectLst/>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Công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nông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binh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a:p>
            <a:pPr marL="914400" indent="76200" algn="just" hangingPunct="0">
              <a:spcBef>
                <a:spcPts val="400"/>
              </a:spcBef>
              <a:spcAft>
                <a:spcPts val="0"/>
              </a:spcAft>
            </a:pPr>
            <a:endParaRPr lang="en-US"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89378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31065" y="2114010"/>
            <a:ext cx="10895527" cy="2451953"/>
          </a:xfrm>
          <a:prstGeom prst="rect">
            <a:avLst/>
          </a:prstGeom>
          <a:solidFill>
            <a:schemeClr val="accent6">
              <a:lumMod val="60000"/>
              <a:lumOff val="40000"/>
            </a:schemeClr>
          </a:solidFill>
        </p:spPr>
        <p:txBody>
          <a:bodyPr wrap="square">
            <a:spAutoFit/>
          </a:bodyPr>
          <a:lstStyle/>
          <a:p>
            <a:pPr indent="450215" algn="just" hangingPunct="0">
              <a:spcBef>
                <a:spcPts val="4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Do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người ta chia ra 2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thức:</a:t>
            </a:r>
            <a:endParaRPr lang="en-US" sz="2800" dirty="0">
              <a:effectLst/>
              <a:latin typeface="VNI-Times"/>
              <a:ea typeface="Times New Roman" panose="02020603050405020304" pitchFamily="18" charset="0"/>
              <a:cs typeface="Times New Roman" panose="02020603050405020304" pitchFamily="18" charset="0"/>
            </a:endParaRPr>
          </a:p>
          <a:p>
            <a:pPr indent="990600" algn="just" hangingPunct="0">
              <a:spcBef>
                <a:spcPts val="4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VAC  ----&gt;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vác</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I-Times"/>
              <a:ea typeface="Times New Roman" panose="02020603050405020304" pitchFamily="18" charset="0"/>
              <a:cs typeface="Times New Roman" panose="02020603050405020304" pitchFamily="18" charset="0"/>
            </a:endParaRPr>
          </a:p>
          <a:p>
            <a:pPr indent="990600" algn="just" hangingPunct="0">
              <a:spcBef>
                <a:spcPts val="400"/>
              </a:spcBef>
              <a:spcAft>
                <a:spcPts val="0"/>
              </a:spcAft>
            </a:pP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Who  ----&gt;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hu</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a:p>
            <a:pPr indent="990600" algn="just" hangingPunct="0">
              <a:spcBef>
                <a:spcPts val="400"/>
              </a:spcBef>
              <a:spcAft>
                <a:spcPts val="0"/>
              </a:spcAft>
            </a:pP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Dạng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VAC :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vê</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 a -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xê</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a:p>
            <a:pPr indent="990600" algn="just" hangingPunct="0">
              <a:spcBef>
                <a:spcPts val="400"/>
              </a:spcBef>
              <a:spcAft>
                <a:spcPts val="0"/>
              </a:spcAft>
            </a:pP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CP  :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xê</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pê</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893163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1820" y="85980"/>
            <a:ext cx="11719774" cy="6385851"/>
          </a:xfrm>
          <a:prstGeom prst="rect">
            <a:avLst/>
          </a:prstGeom>
          <a:solidFill>
            <a:schemeClr val="accent1">
              <a:lumMod val="60000"/>
              <a:lumOff val="40000"/>
            </a:schemeClr>
          </a:solidFill>
        </p:spPr>
        <p:txBody>
          <a:bodyPr wrap="square">
            <a:spAutoFit/>
          </a:bodyPr>
          <a:lstStyle/>
          <a:p>
            <a:pPr algn="just" hangingPunct="0">
              <a:spcBef>
                <a:spcPts val="400"/>
              </a:spcBef>
              <a:spcAft>
                <a:spcPts val="0"/>
              </a:spcAft>
            </a:pPr>
            <a:endPar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hangingPunct="0">
              <a:spcBef>
                <a:spcPts val="400"/>
              </a:spcBef>
              <a:spcAft>
                <a:spcPts val="0"/>
              </a:spcAft>
            </a:pP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2.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TIẾNG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biệt</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b="1"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400" b="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indent="457200" algn="just" hangingPunct="0">
              <a:lnSpc>
                <a:spcPct val="150000"/>
              </a:lnSpc>
              <a:spcBef>
                <a:spcPts val="400"/>
              </a:spcBef>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indent="457200" algn="just" hangingPunct="0">
              <a:lnSpc>
                <a:spcPct val="150000"/>
              </a:lnSpc>
              <a:spcBef>
                <a:spcPts val="400"/>
              </a:spcBef>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thanh</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hangingPunct="0">
              <a:lnSpc>
                <a:spcPct val="150000"/>
              </a:lnSpc>
              <a:spcBef>
                <a:spcPts val="400"/>
              </a:spcBef>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indent="457200" algn="just" hangingPunct="0">
              <a:lnSpc>
                <a:spcPct val="150000"/>
              </a:lnSpc>
              <a:spcBef>
                <a:spcPts val="400"/>
              </a:spcBef>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indent="457200" algn="just" hangingPunct="0">
              <a:lnSpc>
                <a:spcPct val="150000"/>
              </a:lnSpc>
              <a:spcBef>
                <a:spcPts val="400"/>
              </a:spcBef>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indent="457200" algn="just" hangingPunct="0">
              <a:lnSpc>
                <a:spcPct val="150000"/>
              </a:lnSpc>
              <a:spcBef>
                <a:spcPts val="400"/>
              </a:spcBef>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luôn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=&gt;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indent="457200" algn="just" hangingPunct="0">
              <a:lnSpc>
                <a:spcPct val="150000"/>
              </a:lnSpc>
              <a:spcBef>
                <a:spcPts val="400"/>
              </a:spcBef>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p>
          <a:p>
            <a:pPr indent="457200" algn="just" hangingPunct="0">
              <a:lnSpc>
                <a:spcPct val="150000"/>
              </a:lnSpc>
              <a:spcBef>
                <a:spcPts val="400"/>
              </a:spcBef>
              <a:spcAft>
                <a:spcPts val="0"/>
              </a:spcAft>
            </a:pP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844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E502883F-DB62-4D77-A0E1-8B40467A00B8}"/>
              </a:ext>
            </a:extLst>
          </p:cNvPr>
          <p:cNvGraphicFramePr>
            <a:graphicFrameLocks noGrp="1"/>
          </p:cNvGraphicFramePr>
          <p:nvPr>
            <p:extLst>
              <p:ext uri="{D42A27DB-BD31-4B8C-83A1-F6EECF244321}">
                <p14:modId xmlns:p14="http://schemas.microsoft.com/office/powerpoint/2010/main" val="1440366980"/>
              </p:ext>
            </p:extLst>
          </p:nvPr>
        </p:nvGraphicFramePr>
        <p:xfrm>
          <a:off x="689114" y="1885859"/>
          <a:ext cx="10933044" cy="3383280"/>
        </p:xfrm>
        <a:graphic>
          <a:graphicData uri="http://schemas.openxmlformats.org/drawingml/2006/table">
            <a:tbl>
              <a:tblPr firstRow="1" bandRow="1">
                <a:tableStyleId>{5C22544A-7EE6-4342-B048-85BDC9FD1C3A}</a:tableStyleId>
              </a:tblPr>
              <a:tblGrid>
                <a:gridCol w="2222259">
                  <a:extLst>
                    <a:ext uri="{9D8B030D-6E8A-4147-A177-3AD203B41FA5}">
                      <a16:colId xmlns:a16="http://schemas.microsoft.com/office/drawing/2014/main" val="24537386"/>
                    </a:ext>
                  </a:extLst>
                </a:gridCol>
                <a:gridCol w="4324314">
                  <a:extLst>
                    <a:ext uri="{9D8B030D-6E8A-4147-A177-3AD203B41FA5}">
                      <a16:colId xmlns:a16="http://schemas.microsoft.com/office/drawing/2014/main" val="3669112354"/>
                    </a:ext>
                  </a:extLst>
                </a:gridCol>
                <a:gridCol w="4386471">
                  <a:extLst>
                    <a:ext uri="{9D8B030D-6E8A-4147-A177-3AD203B41FA5}">
                      <a16:colId xmlns:a16="http://schemas.microsoft.com/office/drawing/2014/main" val="3543128460"/>
                    </a:ext>
                  </a:extLst>
                </a:gridCol>
              </a:tblGrid>
              <a:tr h="370840">
                <a:tc>
                  <a:txBody>
                    <a:bodyPr/>
                    <a:lstStyle/>
                    <a:p>
                      <a:pPr algn="ctr"/>
                      <a:r>
                        <a:rPr lang="en-US" sz="2400" dirty="0">
                          <a:solidFill>
                            <a:schemeClr val="accent2">
                              <a:lumMod val="50000"/>
                            </a:schemeClr>
                          </a:solidFill>
                          <a:latin typeface="Arial" panose="020B0604020202020204" pitchFamily="34" charset="0"/>
                          <a:cs typeface="Arial" panose="020B0604020202020204" pitchFamily="34" charset="0"/>
                        </a:rPr>
                        <a:t>Đ</a:t>
                      </a:r>
                      <a:r>
                        <a:rPr lang="vi-VN" sz="2400" dirty="0">
                          <a:solidFill>
                            <a:schemeClr val="accent2">
                              <a:lumMod val="50000"/>
                            </a:schemeClr>
                          </a:solidFill>
                          <a:latin typeface="Arial" panose="020B0604020202020204" pitchFamily="34" charset="0"/>
                          <a:cs typeface="Arial" panose="020B0604020202020204" pitchFamily="34" charset="0"/>
                        </a:rPr>
                        <a:t>Ơ</a:t>
                      </a:r>
                      <a:r>
                        <a:rPr lang="en-US" sz="2400" dirty="0">
                          <a:solidFill>
                            <a:schemeClr val="accent2">
                              <a:lumMod val="50000"/>
                            </a:schemeClr>
                          </a:solidFill>
                          <a:latin typeface="Arial" panose="020B0604020202020204" pitchFamily="34" charset="0"/>
                          <a:cs typeface="Arial" panose="020B0604020202020204" pitchFamily="34" charset="0"/>
                        </a:rPr>
                        <a:t>N VỊ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en-US" sz="2400" dirty="0">
                          <a:solidFill>
                            <a:schemeClr val="accent2">
                              <a:lumMod val="50000"/>
                            </a:schemeClr>
                          </a:solidFill>
                          <a:latin typeface="Arial" panose="020B0604020202020204" pitchFamily="34" charset="0"/>
                          <a:cs typeface="Arial" panose="020B0604020202020204" pitchFamily="34" charset="0"/>
                        </a:rPr>
                        <a:t>TIẾNG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pPr algn="ctr"/>
                      <a:r>
                        <a:rPr lang="en-US" sz="2400" dirty="0">
                          <a:solidFill>
                            <a:schemeClr val="accent2">
                              <a:lumMod val="50000"/>
                            </a:schemeClr>
                          </a:solidFill>
                          <a:latin typeface="Arial" panose="020B0604020202020204" pitchFamily="34" charset="0"/>
                          <a:cs typeface="Arial" panose="020B0604020202020204" pitchFamily="34" charset="0"/>
                        </a:rPr>
                        <a:t>TỪ</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2226041312"/>
                  </a:ext>
                </a:extLst>
              </a:tr>
              <a:tr h="370840">
                <a:tc rowSpan="3">
                  <a:txBody>
                    <a:bodyPr/>
                    <a:lstStyle/>
                    <a:p>
                      <a:endParaRPr lang="en-US" sz="2400" dirty="0">
                        <a:latin typeface="Arial" panose="020B0604020202020204" pitchFamily="34" charset="0"/>
                        <a:cs typeface="Arial" panose="020B0604020202020204" pitchFamily="34" charset="0"/>
                      </a:endParaRPr>
                    </a:p>
                    <a:p>
                      <a:endParaRPr lang="en-US" sz="2400" dirty="0">
                        <a:latin typeface="Arial" panose="020B0604020202020204" pitchFamily="34" charset="0"/>
                        <a:cs typeface="Arial" panose="020B0604020202020204" pitchFamily="34" charset="0"/>
                      </a:endParaRPr>
                    </a:p>
                    <a:p>
                      <a:pPr algn="ctr"/>
                      <a:r>
                        <a:rPr lang="en-US" sz="2400" dirty="0">
                          <a:latin typeface="Arial" panose="020B0604020202020204" pitchFamily="34" charset="0"/>
                          <a:cs typeface="Arial" panose="020B0604020202020204" pitchFamily="34" charset="0"/>
                        </a:rPr>
                        <a:t>ĐẶC ĐIỂM</a:t>
                      </a:r>
                    </a:p>
                    <a:p>
                      <a:endParaRPr lang="en-US" sz="24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US" sz="2800" dirty="0" err="1">
                          <a:latin typeface="Arial" panose="020B0604020202020204" pitchFamily="34" charset="0"/>
                          <a:ea typeface="Times New Roman" panose="02020603050405020304" pitchFamily="18" charset="0"/>
                          <a:cs typeface="Arial" panose="020B0604020202020204" pitchFamily="34" charset="0"/>
                        </a:rPr>
                        <a:t>là</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đơn</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vị</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ngữ</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âm</a:t>
                      </a:r>
                      <a:endParaRPr lang="en-US" sz="2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US" sz="2800" dirty="0" err="1">
                          <a:latin typeface="Arial" panose="020B0604020202020204" pitchFamily="34" charset="0"/>
                          <a:ea typeface="Times New Roman" panose="02020603050405020304" pitchFamily="18" charset="0"/>
                          <a:cs typeface="Arial" panose="020B0604020202020204" pitchFamily="34" charset="0"/>
                        </a:rPr>
                        <a:t>là</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đơn</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vị</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từ</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vựng</a:t>
                      </a:r>
                      <a:endParaRPr lang="en-US" sz="2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741396904"/>
                  </a:ext>
                </a:extLst>
              </a:tr>
              <a:tr h="370840">
                <a:tc vMerge="1">
                  <a:txBody>
                    <a:bodyPr/>
                    <a:lstStyle/>
                    <a:p>
                      <a:endParaRPr lang="en-US" sz="2800" dirty="0"/>
                    </a:p>
                  </a:txBody>
                  <a:tcPr/>
                </a:tc>
                <a:tc>
                  <a:txBody>
                    <a:bodyPr/>
                    <a:lstStyle/>
                    <a:p>
                      <a:r>
                        <a:rPr lang="en-US" sz="2800" dirty="0" err="1">
                          <a:latin typeface="Arial" panose="020B0604020202020204" pitchFamily="34" charset="0"/>
                          <a:ea typeface="Times New Roman" panose="02020603050405020304" pitchFamily="18" charset="0"/>
                          <a:cs typeface="Arial" panose="020B0604020202020204" pitchFamily="34" charset="0"/>
                        </a:rPr>
                        <a:t>được</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nhận</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biết</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bằng</a:t>
                      </a:r>
                      <a:r>
                        <a:rPr lang="en-US" sz="2800" dirty="0">
                          <a:latin typeface="Arial" panose="020B0604020202020204" pitchFamily="34" charset="0"/>
                          <a:ea typeface="Times New Roman" panose="02020603050405020304" pitchFamily="18" charset="0"/>
                          <a:cs typeface="Arial" panose="020B0604020202020204" pitchFamily="34" charset="0"/>
                        </a:rPr>
                        <a:t> </a:t>
                      </a:r>
                    </a:p>
                    <a:p>
                      <a:r>
                        <a:rPr lang="en-US" sz="2800" dirty="0" err="1">
                          <a:latin typeface="Arial" panose="020B0604020202020204" pitchFamily="34" charset="0"/>
                          <a:ea typeface="Times New Roman" panose="02020603050405020304" pitchFamily="18" charset="0"/>
                          <a:cs typeface="Arial" panose="020B0604020202020204" pitchFamily="34" charset="0"/>
                        </a:rPr>
                        <a:t>âm</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thanh</a:t>
                      </a:r>
                      <a:endParaRPr lang="en-US" sz="2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US" sz="2800" dirty="0" err="1">
                          <a:latin typeface="Arial" panose="020B0604020202020204" pitchFamily="34" charset="0"/>
                          <a:ea typeface="Times New Roman" panose="02020603050405020304" pitchFamily="18" charset="0"/>
                          <a:cs typeface="Arial" panose="020B0604020202020204" pitchFamily="34" charset="0"/>
                        </a:rPr>
                        <a:t>được</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nhận</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biết</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bằng</a:t>
                      </a:r>
                      <a:r>
                        <a:rPr lang="en-US" sz="2800" dirty="0">
                          <a:latin typeface="Arial" panose="020B0604020202020204" pitchFamily="34" charset="0"/>
                          <a:ea typeface="Times New Roman" panose="02020603050405020304" pitchFamily="18" charset="0"/>
                          <a:cs typeface="Arial" panose="020B0604020202020204" pitchFamily="34" charset="0"/>
                        </a:rPr>
                        <a:t> </a:t>
                      </a:r>
                    </a:p>
                    <a:p>
                      <a:r>
                        <a:rPr lang="en-US" sz="2800" dirty="0" err="1">
                          <a:latin typeface="Arial" panose="020B0604020202020204" pitchFamily="34" charset="0"/>
                          <a:ea typeface="Times New Roman" panose="02020603050405020304" pitchFamily="18" charset="0"/>
                          <a:cs typeface="Arial" panose="020B0604020202020204" pitchFamily="34" charset="0"/>
                        </a:rPr>
                        <a:t>chữ</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viết</a:t>
                      </a:r>
                      <a:endParaRPr lang="en-US" sz="2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1573461631"/>
                  </a:ext>
                </a:extLst>
              </a:tr>
              <a:tr h="370840">
                <a:tc vMerge="1">
                  <a:txBody>
                    <a:bodyPr/>
                    <a:lstStyle/>
                    <a:p>
                      <a:endParaRPr lang="en-US" sz="2800" dirty="0"/>
                    </a:p>
                  </a:txBody>
                  <a:tcPr/>
                </a:tc>
                <a:tc>
                  <a:txBody>
                    <a:bodyPr/>
                    <a:lstStyle/>
                    <a:p>
                      <a:r>
                        <a:rPr lang="en-US" sz="2800" dirty="0" err="1">
                          <a:latin typeface="Arial" panose="020B0604020202020204" pitchFamily="34" charset="0"/>
                          <a:ea typeface="Times New Roman" panose="02020603050405020304" pitchFamily="18" charset="0"/>
                          <a:cs typeface="Arial" panose="020B0604020202020204" pitchFamily="34" charset="0"/>
                        </a:rPr>
                        <a:t>có</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thể</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có</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nghĩa</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có</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thể</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không</a:t>
                      </a:r>
                      <a:endParaRPr lang="en-US" sz="2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US" sz="2800" dirty="0" err="1">
                          <a:latin typeface="Arial" panose="020B0604020202020204" pitchFamily="34" charset="0"/>
                          <a:ea typeface="Times New Roman" panose="02020603050405020304" pitchFamily="18" charset="0"/>
                          <a:cs typeface="Arial" panose="020B0604020202020204" pitchFamily="34" charset="0"/>
                        </a:rPr>
                        <a:t>luôn</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có</a:t>
                      </a:r>
                      <a:r>
                        <a:rPr lang="en-US" sz="2800" dirty="0">
                          <a:latin typeface="Arial" panose="020B0604020202020204" pitchFamily="34" charset="0"/>
                          <a:ea typeface="Times New Roman" panose="02020603050405020304" pitchFamily="18" charset="0"/>
                          <a:cs typeface="Arial" panose="020B0604020202020204" pitchFamily="34" charset="0"/>
                        </a:rPr>
                        <a:t> </a:t>
                      </a:r>
                      <a:r>
                        <a:rPr lang="en-US" sz="2800" dirty="0" err="1">
                          <a:latin typeface="Arial" panose="020B0604020202020204" pitchFamily="34" charset="0"/>
                          <a:ea typeface="Times New Roman" panose="02020603050405020304" pitchFamily="18" charset="0"/>
                          <a:cs typeface="Arial" panose="020B0604020202020204" pitchFamily="34" charset="0"/>
                        </a:rPr>
                        <a:t>nghĩa</a:t>
                      </a:r>
                      <a:r>
                        <a:rPr lang="en-US" sz="2800" dirty="0">
                          <a:latin typeface="Arial" panose="020B0604020202020204" pitchFamily="34" charset="0"/>
                          <a:ea typeface="Times New Roman" panose="02020603050405020304" pitchFamily="18" charset="0"/>
                          <a:cs typeface="Arial" panose="020B0604020202020204" pitchFamily="34" charset="0"/>
                        </a:rPr>
                        <a:t> </a:t>
                      </a:r>
                      <a:endParaRPr lang="en-US" sz="28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4287427724"/>
                  </a:ext>
                </a:extLst>
              </a:tr>
              <a:tr h="370840">
                <a:tc>
                  <a:txBody>
                    <a:bodyPr/>
                    <a:lstStyle/>
                    <a:p>
                      <a:r>
                        <a:rPr lang="en-US" sz="2400" dirty="0">
                          <a:latin typeface="Arial" panose="020B0604020202020204" pitchFamily="34" charset="0"/>
                          <a:cs typeface="Arial" panose="020B0604020202020204" pitchFamily="34" charset="0"/>
                        </a:rPr>
                        <a:t>VÍ DỤ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US" sz="2800" dirty="0">
                          <a:latin typeface="Arial" panose="020B0604020202020204" pitchFamily="34" charset="0"/>
                          <a:cs typeface="Arial" panose="020B0604020202020204" pitchFamily="34" charset="0"/>
                        </a:rPr>
                        <a:t>/bun/, /sun/,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tc>
                  <a:txBody>
                    <a:bodyPr/>
                    <a:lstStyle/>
                    <a:p>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nhà</a:t>
                      </a:r>
                      <a:r>
                        <a:rPr lang="en-US" sz="2800" dirty="0">
                          <a:latin typeface="Arial" panose="020B0604020202020204" pitchFamily="34" charset="0"/>
                          <a:cs typeface="Arial" panose="020B0604020202020204" pitchFamily="34" charset="0"/>
                        </a:rPr>
                        <a:t>, </a:t>
                      </a:r>
                      <a:r>
                        <a:rPr lang="en-US" sz="2800" dirty="0" err="1">
                          <a:latin typeface="Arial" panose="020B0604020202020204" pitchFamily="34" charset="0"/>
                          <a:cs typeface="Arial" panose="020B0604020202020204" pitchFamily="34" charset="0"/>
                        </a:rPr>
                        <a:t>xe</a:t>
                      </a:r>
                      <a:r>
                        <a:rPr lang="en-US" sz="2800" dirty="0">
                          <a:latin typeface="Arial" panose="020B0604020202020204" pitchFamily="34" charset="0"/>
                          <a:cs typeface="Arial" panose="020B0604020202020204" pitchFamily="34" charset="0"/>
                        </a:rPr>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tcPr>
                </a:tc>
                <a:extLst>
                  <a:ext uri="{0D108BD9-81ED-4DB2-BD59-A6C34878D82A}">
                    <a16:rowId xmlns:a16="http://schemas.microsoft.com/office/drawing/2014/main" val="619004443"/>
                  </a:ext>
                </a:extLst>
              </a:tr>
            </a:tbl>
          </a:graphicData>
        </a:graphic>
      </p:graphicFrame>
    </p:spTree>
    <p:extLst>
      <p:ext uri="{BB962C8B-B14F-4D97-AF65-F5344CB8AC3E}">
        <p14:creationId xmlns:p14="http://schemas.microsoft.com/office/powerpoint/2010/main" val="20324364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89330" y="1087267"/>
            <a:ext cx="11107270" cy="4401205"/>
          </a:xfrm>
          <a:prstGeom prst="rect">
            <a:avLst/>
          </a:prstGeom>
          <a:solidFill>
            <a:schemeClr val="accent4">
              <a:lumMod val="20000"/>
              <a:lumOff val="80000"/>
            </a:schemeClr>
          </a:solidFill>
        </p:spPr>
        <p:txBody>
          <a:bodyPr wrap="square">
            <a:spAutoFit/>
          </a:bodyPr>
          <a:lstStyle/>
          <a:p>
            <a:pPr hangingPunct="0"/>
            <a:endParaRPr lang="en-US" sz="2800" b="1" i="1" dirty="0"/>
          </a:p>
          <a:p>
            <a:pPr hangingPunct="0"/>
            <a:r>
              <a:rPr lang="en-US" sz="2800" b="1" i="1" dirty="0"/>
              <a:t>2.1 </a:t>
            </a:r>
            <a:r>
              <a:rPr lang="en-US" sz="2800" b="1" i="1" dirty="0" err="1"/>
              <a:t>Cấu</a:t>
            </a:r>
            <a:r>
              <a:rPr lang="en-US" sz="2800" b="1" i="1" dirty="0"/>
              <a:t> tạo </a:t>
            </a:r>
            <a:r>
              <a:rPr lang="en-US" sz="2800" b="1" i="1" dirty="0" err="1"/>
              <a:t>từ</a:t>
            </a:r>
            <a:r>
              <a:rPr lang="en-US" sz="2800" b="1" i="1" dirty="0"/>
              <a:t>   </a:t>
            </a:r>
          </a:p>
          <a:p>
            <a:pPr hangingPunct="0"/>
            <a:endParaRPr lang="en-US" sz="2800" b="1" i="1" dirty="0"/>
          </a:p>
          <a:p>
            <a:pPr hangingPunct="0"/>
            <a:r>
              <a:rPr lang="en-US" sz="2800" b="1" dirty="0" err="1"/>
              <a:t>Từ</a:t>
            </a:r>
            <a:r>
              <a:rPr lang="en-US" sz="2800" b="1" dirty="0"/>
              <a:t> </a:t>
            </a:r>
            <a:r>
              <a:rPr lang="en-US" sz="2800" b="1" dirty="0" err="1"/>
              <a:t>trong</a:t>
            </a:r>
            <a:r>
              <a:rPr lang="en-US" sz="2800" b="1" dirty="0"/>
              <a:t> </a:t>
            </a:r>
            <a:r>
              <a:rPr lang="en-US" sz="2800" b="1" dirty="0" err="1"/>
              <a:t>tiếng</a:t>
            </a:r>
            <a:r>
              <a:rPr lang="en-US" sz="2800" b="1" dirty="0"/>
              <a:t> </a:t>
            </a:r>
            <a:r>
              <a:rPr lang="en-US" sz="2800" b="1" dirty="0" err="1"/>
              <a:t>Việt</a:t>
            </a:r>
            <a:r>
              <a:rPr lang="en-US" sz="2800" b="1" dirty="0"/>
              <a:t> </a:t>
            </a:r>
            <a:r>
              <a:rPr lang="en-US" sz="2800" b="1" dirty="0" err="1"/>
              <a:t>được</a:t>
            </a:r>
            <a:r>
              <a:rPr lang="en-US" sz="2800" b="1" dirty="0"/>
              <a:t> chia </a:t>
            </a:r>
            <a:r>
              <a:rPr lang="en-US" sz="2800" b="1" dirty="0" err="1"/>
              <a:t>làm</a:t>
            </a:r>
            <a:r>
              <a:rPr lang="en-US" sz="2800" b="1" dirty="0"/>
              <a:t> </a:t>
            </a:r>
            <a:r>
              <a:rPr lang="en-US" sz="2800" b="1" dirty="0" err="1"/>
              <a:t>hai</a:t>
            </a:r>
            <a:r>
              <a:rPr lang="en-US" sz="2800" b="1" dirty="0"/>
              <a:t> </a:t>
            </a:r>
            <a:r>
              <a:rPr lang="en-US" sz="2800" b="1" dirty="0" err="1"/>
              <a:t>loại</a:t>
            </a:r>
            <a:r>
              <a:rPr lang="en-US" sz="2800" b="1" dirty="0"/>
              <a:t>:	</a:t>
            </a:r>
          </a:p>
          <a:p>
            <a:pPr hangingPunct="0"/>
            <a:endParaRPr lang="en-US" sz="2800" b="1" dirty="0"/>
          </a:p>
          <a:p>
            <a:pPr lvl="0" hangingPunct="0"/>
            <a:r>
              <a:rPr lang="en-US" sz="2800" b="1" i="1" dirty="0"/>
              <a:t>Từ </a:t>
            </a:r>
            <a:r>
              <a:rPr lang="en-US" sz="2800" b="1" i="1" dirty="0" err="1"/>
              <a:t>đơn</a:t>
            </a:r>
            <a:r>
              <a:rPr lang="en-US" sz="2800" b="1" i="1" dirty="0"/>
              <a:t>:</a:t>
            </a:r>
            <a:r>
              <a:rPr lang="en-US" sz="2800" b="1" dirty="0"/>
              <a:t> Từ </a:t>
            </a:r>
            <a:r>
              <a:rPr lang="en-US" sz="2800" b="1" dirty="0" err="1"/>
              <a:t>chỉ</a:t>
            </a:r>
            <a:r>
              <a:rPr lang="en-US" sz="2800" b="1" dirty="0"/>
              <a:t> </a:t>
            </a:r>
            <a:r>
              <a:rPr lang="en-US" sz="2800" b="1" dirty="0" err="1"/>
              <a:t>có</a:t>
            </a:r>
            <a:r>
              <a:rPr lang="en-US" sz="2800" b="1" dirty="0"/>
              <a:t> </a:t>
            </a:r>
            <a:r>
              <a:rPr lang="en-US" sz="2800" b="1" dirty="0" err="1"/>
              <a:t>một</a:t>
            </a:r>
            <a:r>
              <a:rPr lang="en-US" sz="2800" b="1" dirty="0"/>
              <a:t> </a:t>
            </a:r>
            <a:r>
              <a:rPr lang="en-US" sz="2800" b="1" dirty="0" err="1"/>
              <a:t>tiếng</a:t>
            </a:r>
            <a:r>
              <a:rPr lang="en-US" sz="2800" b="1" dirty="0"/>
              <a:t> </a:t>
            </a:r>
            <a:r>
              <a:rPr lang="en-US" sz="2800" b="1" dirty="0" err="1"/>
              <a:t>có</a:t>
            </a:r>
            <a:r>
              <a:rPr lang="en-US" sz="2800" b="1" dirty="0"/>
              <a:t> </a:t>
            </a:r>
            <a:r>
              <a:rPr lang="en-US" sz="2800" b="1" dirty="0" err="1"/>
              <a:t>nghĩa</a:t>
            </a:r>
            <a:r>
              <a:rPr lang="en-US" sz="2800" b="1" dirty="0"/>
              <a:t> : </a:t>
            </a:r>
            <a:r>
              <a:rPr lang="en-US" sz="2800" b="1" i="1" dirty="0" err="1"/>
              <a:t>cơm</a:t>
            </a:r>
            <a:r>
              <a:rPr lang="en-US" sz="2800" b="1" i="1" dirty="0"/>
              <a:t>, </a:t>
            </a:r>
            <a:r>
              <a:rPr lang="en-US" sz="2800" b="1" i="1" dirty="0" err="1"/>
              <a:t>cá</a:t>
            </a:r>
            <a:r>
              <a:rPr lang="en-US" sz="2800" b="1" i="1" dirty="0"/>
              <a:t>, </a:t>
            </a:r>
            <a:r>
              <a:rPr lang="en-US" sz="2800" b="1" i="1" dirty="0" err="1"/>
              <a:t>bàn</a:t>
            </a:r>
            <a:r>
              <a:rPr lang="en-US" sz="2800" b="1" i="1" dirty="0"/>
              <a:t>, </a:t>
            </a:r>
            <a:r>
              <a:rPr lang="en-US" sz="2800" b="1" i="1" dirty="0" err="1"/>
              <a:t>ghế</a:t>
            </a:r>
            <a:r>
              <a:rPr lang="en-US" sz="2800" b="1" dirty="0"/>
              <a:t> ...</a:t>
            </a:r>
          </a:p>
          <a:p>
            <a:pPr lvl="0" hangingPunct="0"/>
            <a:r>
              <a:rPr lang="en-US" sz="2800" b="1" i="1" dirty="0"/>
              <a:t>Từ </a:t>
            </a:r>
            <a:r>
              <a:rPr lang="en-US" sz="2800" b="1" i="1" dirty="0" err="1"/>
              <a:t>ghép</a:t>
            </a:r>
            <a:r>
              <a:rPr lang="en-US" sz="2800" b="1" i="1" dirty="0"/>
              <a:t>:</a:t>
            </a:r>
            <a:r>
              <a:rPr lang="en-US" sz="2800" b="1" dirty="0"/>
              <a:t> Từ </a:t>
            </a:r>
            <a:r>
              <a:rPr lang="en-US" sz="2800" b="1" dirty="0" err="1"/>
              <a:t>có</a:t>
            </a:r>
            <a:r>
              <a:rPr lang="en-US" sz="2800" b="1" dirty="0"/>
              <a:t> </a:t>
            </a:r>
            <a:r>
              <a:rPr lang="en-US" sz="2800" b="1" dirty="0" err="1"/>
              <a:t>hai</a:t>
            </a:r>
            <a:r>
              <a:rPr lang="en-US" sz="2800" b="1" dirty="0"/>
              <a:t> </a:t>
            </a:r>
            <a:r>
              <a:rPr lang="en-US" sz="2800" b="1" dirty="0" err="1"/>
              <a:t>tiếng</a:t>
            </a:r>
            <a:r>
              <a:rPr lang="en-US" sz="2800" b="1" dirty="0"/>
              <a:t> </a:t>
            </a:r>
            <a:r>
              <a:rPr lang="en-US" sz="2800" b="1" dirty="0" err="1"/>
              <a:t>trở</a:t>
            </a:r>
            <a:r>
              <a:rPr lang="en-US" sz="2800" b="1" dirty="0"/>
              <a:t> </a:t>
            </a:r>
            <a:r>
              <a:rPr lang="en-US" sz="2800" b="1" dirty="0" err="1"/>
              <a:t>lên</a:t>
            </a:r>
            <a:r>
              <a:rPr lang="en-US" sz="2800" b="1" dirty="0"/>
              <a:t>. </a:t>
            </a:r>
          </a:p>
          <a:p>
            <a:pPr lvl="0" hangingPunct="0"/>
            <a:endParaRPr lang="en-US" sz="2800" b="1" dirty="0"/>
          </a:p>
          <a:p>
            <a:pPr lvl="0" hangingPunct="0"/>
            <a:r>
              <a:rPr lang="en-US" sz="2800" b="1" dirty="0" err="1"/>
              <a:t>Từ</a:t>
            </a:r>
            <a:r>
              <a:rPr lang="en-US" sz="2800" b="1" dirty="0"/>
              <a:t> </a:t>
            </a:r>
            <a:r>
              <a:rPr lang="en-US" sz="2800" b="1" dirty="0" err="1"/>
              <a:t>ghép</a:t>
            </a:r>
            <a:r>
              <a:rPr lang="en-US" sz="2800" b="1" dirty="0"/>
              <a:t> </a:t>
            </a:r>
            <a:r>
              <a:rPr lang="en-US" sz="2800" b="1" dirty="0" err="1"/>
              <a:t>có</a:t>
            </a:r>
            <a:r>
              <a:rPr lang="en-US" sz="2800" b="1" dirty="0"/>
              <a:t> 2 </a:t>
            </a:r>
            <a:r>
              <a:rPr lang="en-US" sz="2800" b="1" dirty="0" err="1"/>
              <a:t>dạng</a:t>
            </a:r>
            <a:r>
              <a:rPr lang="en-US" sz="2800" b="1" dirty="0"/>
              <a:t>: </a:t>
            </a:r>
            <a:r>
              <a:rPr lang="en-US" sz="2800" b="1" dirty="0" err="1"/>
              <a:t>ghép</a:t>
            </a:r>
            <a:r>
              <a:rPr lang="en-US" sz="2800" b="1" dirty="0"/>
              <a:t> </a:t>
            </a:r>
            <a:r>
              <a:rPr lang="en-US" sz="2800" b="1" dirty="0" err="1"/>
              <a:t>chính</a:t>
            </a:r>
            <a:r>
              <a:rPr lang="en-US" sz="2800" b="1" dirty="0"/>
              <a:t> </a:t>
            </a:r>
            <a:r>
              <a:rPr lang="en-US" sz="2800" b="1" dirty="0" err="1"/>
              <a:t>phụ</a:t>
            </a:r>
            <a:r>
              <a:rPr lang="en-US" sz="2800" b="1" dirty="0"/>
              <a:t> </a:t>
            </a:r>
            <a:r>
              <a:rPr lang="en-US" sz="2800" b="1" dirty="0" err="1"/>
              <a:t>và</a:t>
            </a:r>
            <a:r>
              <a:rPr lang="en-US" sz="2800" b="1" dirty="0"/>
              <a:t> </a:t>
            </a:r>
            <a:r>
              <a:rPr lang="en-US" sz="2800" b="1" dirty="0" err="1"/>
              <a:t>ghép</a:t>
            </a:r>
            <a:r>
              <a:rPr lang="en-US" sz="2800" b="1" dirty="0"/>
              <a:t> </a:t>
            </a:r>
            <a:r>
              <a:rPr lang="en-US" sz="2800" b="1" dirty="0" err="1"/>
              <a:t>đẳng</a:t>
            </a:r>
            <a:r>
              <a:rPr lang="en-US" sz="2800" b="1" dirty="0"/>
              <a:t> lập.</a:t>
            </a:r>
          </a:p>
          <a:p>
            <a:pPr lvl="0" hangingPunct="0"/>
            <a:endParaRPr lang="en-US" sz="2800" dirty="0"/>
          </a:p>
        </p:txBody>
      </p:sp>
    </p:spTree>
    <p:extLst>
      <p:ext uri="{BB962C8B-B14F-4D97-AF65-F5344CB8AC3E}">
        <p14:creationId xmlns:p14="http://schemas.microsoft.com/office/powerpoint/2010/main" val="957408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6566" y="795719"/>
            <a:ext cx="11107270" cy="5816977"/>
          </a:xfrm>
          <a:prstGeom prst="rect">
            <a:avLst/>
          </a:prstGeom>
          <a:solidFill>
            <a:schemeClr val="accent4">
              <a:lumMod val="20000"/>
              <a:lumOff val="80000"/>
            </a:schemeClr>
          </a:solidFill>
        </p:spPr>
        <p:txBody>
          <a:bodyPr wrap="square">
            <a:spAutoFit/>
          </a:bodyPr>
          <a:lstStyle/>
          <a:p>
            <a:pPr lvl="0" hangingPunct="0"/>
            <a:r>
              <a:rPr lang="en-US" sz="3600" b="1" dirty="0" err="1"/>
              <a:t>Từ</a:t>
            </a:r>
            <a:r>
              <a:rPr lang="en-US" sz="3600" b="1" dirty="0"/>
              <a:t> </a:t>
            </a:r>
            <a:r>
              <a:rPr lang="en-US" sz="3600" b="1" dirty="0" err="1"/>
              <a:t>ghép</a:t>
            </a:r>
            <a:r>
              <a:rPr lang="en-US" sz="3600" b="1" dirty="0"/>
              <a:t> </a:t>
            </a:r>
            <a:r>
              <a:rPr lang="en-US" sz="3600" b="1" dirty="0" err="1"/>
              <a:t>chính</a:t>
            </a:r>
            <a:r>
              <a:rPr lang="en-US" sz="3600" b="1" dirty="0"/>
              <a:t> </a:t>
            </a:r>
            <a:r>
              <a:rPr lang="en-US" sz="3600" b="1" dirty="0" err="1"/>
              <a:t>phụ</a:t>
            </a:r>
            <a:endParaRPr lang="en-US" sz="3600" b="1" dirty="0"/>
          </a:p>
          <a:p>
            <a:pPr lvl="0" hangingPunct="0"/>
            <a:r>
              <a:rPr lang="en-US" sz="2800" dirty="0"/>
              <a:t> 	</a:t>
            </a:r>
            <a:r>
              <a:rPr lang="en-US" sz="2800" dirty="0" err="1"/>
              <a:t>Từ</a:t>
            </a:r>
            <a:r>
              <a:rPr lang="en-US" sz="2800" dirty="0"/>
              <a:t> </a:t>
            </a:r>
            <a:r>
              <a:rPr lang="en-US" sz="2800" dirty="0" err="1"/>
              <a:t>có</a:t>
            </a:r>
            <a:r>
              <a:rPr lang="en-US" sz="2800" dirty="0"/>
              <a:t> </a:t>
            </a:r>
            <a:r>
              <a:rPr lang="en-US" sz="2800" dirty="0" err="1"/>
              <a:t>ít</a:t>
            </a:r>
            <a:r>
              <a:rPr lang="en-US" sz="2800" dirty="0"/>
              <a:t> </a:t>
            </a:r>
            <a:r>
              <a:rPr lang="en-US" sz="2800" dirty="0" err="1"/>
              <a:t>nhất</a:t>
            </a:r>
            <a:r>
              <a:rPr lang="en-US" sz="2800" dirty="0"/>
              <a:t> </a:t>
            </a:r>
            <a:r>
              <a:rPr lang="en-US" sz="2800" dirty="0" err="1"/>
              <a:t>một</a:t>
            </a:r>
            <a:r>
              <a:rPr lang="en-US" sz="2800" dirty="0"/>
              <a:t> </a:t>
            </a:r>
            <a:r>
              <a:rPr lang="en-US" sz="2800" dirty="0" err="1"/>
              <a:t>yếu</a:t>
            </a:r>
            <a:r>
              <a:rPr lang="en-US" sz="2800" dirty="0"/>
              <a:t> tố </a:t>
            </a:r>
            <a:r>
              <a:rPr lang="en-US" sz="2800" dirty="0" err="1"/>
              <a:t>phụ</a:t>
            </a:r>
            <a:r>
              <a:rPr lang="en-US" sz="2800" dirty="0"/>
              <a:t> </a:t>
            </a:r>
            <a:r>
              <a:rPr lang="en-US" sz="2800" dirty="0" err="1"/>
              <a:t>nghĩa</a:t>
            </a:r>
            <a:r>
              <a:rPr lang="en-US" sz="2800" dirty="0"/>
              <a:t> </a:t>
            </a:r>
            <a:r>
              <a:rPr lang="en-US" sz="2800" dirty="0" err="1"/>
              <a:t>cho</a:t>
            </a:r>
            <a:r>
              <a:rPr lang="en-US" sz="2800" dirty="0"/>
              <a:t> </a:t>
            </a:r>
            <a:r>
              <a:rPr lang="en-US" sz="2800" dirty="0" err="1"/>
              <a:t>yếu</a:t>
            </a:r>
            <a:r>
              <a:rPr lang="en-US" sz="2800" dirty="0"/>
              <a:t> tố </a:t>
            </a:r>
            <a:r>
              <a:rPr lang="en-US" sz="2800" dirty="0" err="1"/>
              <a:t>chính</a:t>
            </a:r>
            <a:r>
              <a:rPr lang="en-US" sz="2800" dirty="0"/>
              <a:t>.</a:t>
            </a:r>
          </a:p>
          <a:p>
            <a:pPr hangingPunct="0"/>
            <a:r>
              <a:rPr lang="en-US" sz="2800" dirty="0"/>
              <a:t>	</a:t>
            </a:r>
            <a:r>
              <a:rPr lang="en-US" sz="2800" dirty="0" err="1"/>
              <a:t>Ví</a:t>
            </a:r>
            <a:r>
              <a:rPr lang="en-US" sz="2800" dirty="0"/>
              <a:t> dụ:  </a:t>
            </a:r>
            <a:r>
              <a:rPr lang="en-US" sz="2800" i="1" dirty="0" err="1"/>
              <a:t>yếu</a:t>
            </a:r>
            <a:r>
              <a:rPr lang="en-US" sz="2800" i="1" dirty="0"/>
              <a:t> </a:t>
            </a:r>
            <a:r>
              <a:rPr lang="en-US" sz="2800" i="1" dirty="0" err="1"/>
              <a:t>ớt</a:t>
            </a:r>
            <a:r>
              <a:rPr lang="en-US" sz="2800" i="1" dirty="0"/>
              <a:t>, </a:t>
            </a:r>
            <a:r>
              <a:rPr lang="en-US" sz="2800" i="1" dirty="0" err="1"/>
              <a:t>tái</a:t>
            </a:r>
            <a:r>
              <a:rPr lang="en-US" sz="2800" i="1" dirty="0"/>
              <a:t> </a:t>
            </a:r>
            <a:r>
              <a:rPr lang="en-US" sz="2800" i="1" dirty="0" err="1"/>
              <a:t>mét</a:t>
            </a:r>
            <a:r>
              <a:rPr lang="en-US" sz="2800" i="1" dirty="0"/>
              <a:t>, đỏ </a:t>
            </a:r>
            <a:r>
              <a:rPr lang="en-US" sz="2800" i="1" dirty="0" err="1"/>
              <a:t>lòm</a:t>
            </a:r>
            <a:r>
              <a:rPr lang="en-US" sz="2800" i="1" dirty="0"/>
              <a:t>, … </a:t>
            </a:r>
          </a:p>
          <a:p>
            <a:pPr hangingPunct="0"/>
            <a:endParaRPr lang="en-US" sz="2800" dirty="0"/>
          </a:p>
          <a:p>
            <a:pPr hangingPunct="0"/>
            <a:r>
              <a:rPr lang="en-US" sz="2800" dirty="0"/>
              <a:t>- </a:t>
            </a:r>
            <a:r>
              <a:rPr lang="en-US" sz="2800" dirty="0" err="1"/>
              <a:t>Các</a:t>
            </a:r>
            <a:r>
              <a:rPr lang="en-US" sz="2800" dirty="0"/>
              <a:t> </a:t>
            </a:r>
            <a:r>
              <a:rPr lang="en-US" sz="2800" dirty="0" err="1"/>
              <a:t>hiện</a:t>
            </a:r>
            <a:r>
              <a:rPr lang="en-US" sz="2800" dirty="0"/>
              <a:t> </a:t>
            </a:r>
            <a:r>
              <a:rPr lang="en-US" sz="2800" dirty="0" err="1"/>
              <a:t>tường</a:t>
            </a:r>
            <a:r>
              <a:rPr lang="en-US" sz="2800" dirty="0"/>
              <a:t> </a:t>
            </a:r>
            <a:r>
              <a:rPr lang="en-US" sz="2800" dirty="0" err="1"/>
              <a:t>láy</a:t>
            </a:r>
            <a:r>
              <a:rPr lang="en-US" sz="2800" dirty="0"/>
              <a:t> </a:t>
            </a:r>
            <a:r>
              <a:rPr lang="en-US" sz="2800" dirty="0" err="1"/>
              <a:t>âm</a:t>
            </a:r>
            <a:r>
              <a:rPr lang="en-US" sz="2800" dirty="0"/>
              <a:t> đầu, </a:t>
            </a:r>
            <a:r>
              <a:rPr lang="en-US" sz="2800" dirty="0" err="1"/>
              <a:t>láy</a:t>
            </a:r>
            <a:r>
              <a:rPr lang="en-US" sz="2800" dirty="0"/>
              <a:t> </a:t>
            </a:r>
            <a:r>
              <a:rPr lang="en-US" sz="2800" dirty="0" err="1"/>
              <a:t>vần</a:t>
            </a:r>
            <a:r>
              <a:rPr lang="en-US" sz="2800" dirty="0"/>
              <a:t> </a:t>
            </a:r>
            <a:r>
              <a:rPr lang="en-US" sz="2800" dirty="0" err="1"/>
              <a:t>có</a:t>
            </a:r>
            <a:r>
              <a:rPr lang="en-US" sz="2800" dirty="0"/>
              <a:t> </a:t>
            </a:r>
            <a:r>
              <a:rPr lang="en-US" sz="2800" dirty="0" err="1"/>
              <a:t>thể</a:t>
            </a:r>
            <a:r>
              <a:rPr lang="en-US" sz="2800" dirty="0"/>
              <a:t> tạo ra từ </a:t>
            </a:r>
            <a:r>
              <a:rPr lang="en-US" sz="2800" dirty="0" err="1"/>
              <a:t>ghép</a:t>
            </a:r>
            <a:r>
              <a:rPr lang="en-US" sz="2800" dirty="0"/>
              <a:t> </a:t>
            </a:r>
            <a:r>
              <a:rPr lang="en-US" sz="2800" dirty="0" err="1"/>
              <a:t>chính</a:t>
            </a:r>
            <a:r>
              <a:rPr lang="en-US" sz="2800" dirty="0"/>
              <a:t> </a:t>
            </a:r>
            <a:r>
              <a:rPr lang="en-US" sz="2800" dirty="0" err="1"/>
              <a:t>phụ</a:t>
            </a:r>
            <a:r>
              <a:rPr lang="en-US" sz="2800" i="1" dirty="0"/>
              <a:t>.</a:t>
            </a:r>
            <a:endParaRPr lang="en-US" sz="2800" dirty="0"/>
          </a:p>
          <a:p>
            <a:pPr hangingPunct="0"/>
            <a:r>
              <a:rPr lang="en-US" sz="2800" dirty="0"/>
              <a:t>Ví dụ:</a:t>
            </a:r>
            <a:r>
              <a:rPr lang="en-US" sz="2800" i="1" dirty="0"/>
              <a:t>  mạnh </a:t>
            </a:r>
            <a:r>
              <a:rPr lang="en-US" sz="2800" i="1" dirty="0" err="1"/>
              <a:t>mẽ</a:t>
            </a:r>
            <a:r>
              <a:rPr lang="en-US" sz="2800" i="1" dirty="0"/>
              <a:t>, </a:t>
            </a:r>
            <a:r>
              <a:rPr lang="en-US" sz="2800" i="1" dirty="0" err="1"/>
              <a:t>xa</a:t>
            </a:r>
            <a:r>
              <a:rPr lang="en-US" sz="2800" i="1" dirty="0"/>
              <a:t> </a:t>
            </a:r>
            <a:r>
              <a:rPr lang="en-US" sz="2800" i="1" dirty="0" err="1"/>
              <a:t>xăm</a:t>
            </a:r>
            <a:r>
              <a:rPr lang="en-US" sz="2800" i="1" dirty="0"/>
              <a:t>, </a:t>
            </a:r>
            <a:r>
              <a:rPr lang="en-US" sz="2800" i="1" dirty="0" err="1"/>
              <a:t>tối</a:t>
            </a:r>
            <a:r>
              <a:rPr lang="en-US" sz="2800" i="1" dirty="0"/>
              <a:t> </a:t>
            </a:r>
            <a:r>
              <a:rPr lang="en-US" sz="2800" i="1" dirty="0" err="1"/>
              <a:t>tăm</a:t>
            </a:r>
            <a:r>
              <a:rPr lang="en-US" sz="2800" i="1" dirty="0"/>
              <a:t> …</a:t>
            </a:r>
            <a:endParaRPr lang="en-US" sz="2800" dirty="0"/>
          </a:p>
          <a:p>
            <a:pPr hangingPunct="0"/>
            <a:r>
              <a:rPr lang="en-US" sz="2800" dirty="0"/>
              <a:t>- </a:t>
            </a:r>
            <a:r>
              <a:rPr lang="en-US" sz="2800" dirty="0" err="1"/>
              <a:t>Khi</a:t>
            </a:r>
            <a:r>
              <a:rPr lang="en-US" sz="2800" dirty="0"/>
              <a:t> </a:t>
            </a:r>
            <a:r>
              <a:rPr lang="en-US" sz="2800" dirty="0" err="1"/>
              <a:t>sử</a:t>
            </a:r>
            <a:r>
              <a:rPr lang="en-US" sz="2800" dirty="0"/>
              <a:t> </a:t>
            </a:r>
            <a:r>
              <a:rPr lang="en-US" sz="2800" dirty="0" err="1"/>
              <a:t>dụng</a:t>
            </a:r>
            <a:r>
              <a:rPr lang="en-US" sz="2800" dirty="0"/>
              <a:t> từ </a:t>
            </a:r>
            <a:r>
              <a:rPr lang="en-US" sz="2800" dirty="0" err="1"/>
              <a:t>ghép</a:t>
            </a:r>
            <a:r>
              <a:rPr lang="en-US" sz="2800" dirty="0"/>
              <a:t> </a:t>
            </a:r>
            <a:r>
              <a:rPr lang="en-US" sz="2800" dirty="0" err="1"/>
              <a:t>chính</a:t>
            </a:r>
            <a:r>
              <a:rPr lang="en-US" sz="2800" dirty="0"/>
              <a:t> </a:t>
            </a:r>
            <a:r>
              <a:rPr lang="en-US" sz="2800" dirty="0" err="1"/>
              <a:t>phụ</a:t>
            </a:r>
            <a:r>
              <a:rPr lang="en-US" sz="2800" dirty="0"/>
              <a:t> </a:t>
            </a:r>
            <a:r>
              <a:rPr lang="en-US" sz="2800" dirty="0" err="1"/>
              <a:t>trong</a:t>
            </a:r>
            <a:r>
              <a:rPr lang="en-US" sz="2800" dirty="0"/>
              <a:t> </a:t>
            </a:r>
            <a:r>
              <a:rPr lang="en-US" sz="2800" dirty="0" err="1"/>
              <a:t>tiếng</a:t>
            </a:r>
            <a:r>
              <a:rPr lang="en-US" sz="2800" dirty="0"/>
              <a:t> </a:t>
            </a:r>
            <a:r>
              <a:rPr lang="en-US" sz="2800" dirty="0" err="1"/>
              <a:t>Việt</a:t>
            </a:r>
            <a:r>
              <a:rPr lang="en-US" sz="2800" dirty="0"/>
              <a:t>, ta </a:t>
            </a:r>
            <a:r>
              <a:rPr lang="en-US" sz="2800" dirty="0" err="1"/>
              <a:t>cần</a:t>
            </a:r>
            <a:r>
              <a:rPr lang="en-US" sz="2800" dirty="0"/>
              <a:t> </a:t>
            </a:r>
            <a:r>
              <a:rPr lang="en-US" sz="2800" dirty="0" err="1"/>
              <a:t>chú</a:t>
            </a:r>
            <a:r>
              <a:rPr lang="en-US" sz="2800" dirty="0"/>
              <a:t> ý </a:t>
            </a:r>
            <a:r>
              <a:rPr lang="en-US" sz="2800" dirty="0" err="1"/>
              <a:t>hiện</a:t>
            </a:r>
            <a:r>
              <a:rPr lang="en-US" sz="2800" dirty="0"/>
              <a:t> </a:t>
            </a:r>
            <a:r>
              <a:rPr lang="en-US" sz="2800" dirty="0" err="1"/>
              <a:t>tượng</a:t>
            </a:r>
            <a:r>
              <a:rPr lang="en-US" sz="2800" dirty="0"/>
              <a:t> tạo lập từ </a:t>
            </a:r>
            <a:r>
              <a:rPr lang="en-US" sz="2800" dirty="0" err="1"/>
              <a:t>theo</a:t>
            </a:r>
            <a:r>
              <a:rPr lang="en-US" sz="2800" dirty="0"/>
              <a:t> </a:t>
            </a:r>
            <a:r>
              <a:rPr lang="en-US" sz="2800" dirty="0" err="1"/>
              <a:t>kiểu</a:t>
            </a:r>
            <a:r>
              <a:rPr lang="en-US" sz="2800" dirty="0"/>
              <a:t> </a:t>
            </a:r>
            <a:r>
              <a:rPr lang="en-US" sz="2800" b="1" dirty="0"/>
              <a:t>T (</a:t>
            </a:r>
            <a:r>
              <a:rPr lang="en-US" sz="2800" b="1" dirty="0" err="1"/>
              <a:t>tính</a:t>
            </a:r>
            <a:r>
              <a:rPr lang="en-US" sz="2800" b="1" dirty="0"/>
              <a:t>) + x    </a:t>
            </a:r>
            <a:r>
              <a:rPr lang="en-US" sz="2800" dirty="0" err="1"/>
              <a:t>và</a:t>
            </a:r>
            <a:r>
              <a:rPr lang="en-US" sz="2800" b="1" dirty="0"/>
              <a:t>    Đ (</a:t>
            </a:r>
            <a:r>
              <a:rPr lang="en-US" sz="2800" b="1" dirty="0" err="1"/>
              <a:t>động</a:t>
            </a:r>
            <a:r>
              <a:rPr lang="en-US" sz="2800" b="1" dirty="0"/>
              <a:t>) + x</a:t>
            </a:r>
            <a:r>
              <a:rPr lang="en-US" sz="2800" dirty="0"/>
              <a:t>. </a:t>
            </a:r>
          </a:p>
          <a:p>
            <a:pPr hangingPunct="0"/>
            <a:r>
              <a:rPr lang="en-US" sz="2800" dirty="0" err="1"/>
              <a:t>Trong</a:t>
            </a:r>
            <a:r>
              <a:rPr lang="en-US" sz="2800" dirty="0"/>
              <a:t> </a:t>
            </a:r>
            <a:r>
              <a:rPr lang="en-US" sz="2800" dirty="0" err="1"/>
              <a:t>những</a:t>
            </a:r>
            <a:r>
              <a:rPr lang="en-US" sz="2800" dirty="0"/>
              <a:t> </a:t>
            </a:r>
            <a:r>
              <a:rPr lang="en-US" sz="2800" dirty="0" err="1"/>
              <a:t>trường</a:t>
            </a:r>
            <a:r>
              <a:rPr lang="en-US" sz="2800" dirty="0"/>
              <a:t> </a:t>
            </a:r>
            <a:r>
              <a:rPr lang="en-US" sz="2800" dirty="0" err="1"/>
              <a:t>hợp</a:t>
            </a:r>
            <a:r>
              <a:rPr lang="en-US" sz="2800" dirty="0"/>
              <a:t> </a:t>
            </a:r>
            <a:r>
              <a:rPr lang="en-US" sz="2800" dirty="0" err="1"/>
              <a:t>này</a:t>
            </a:r>
            <a:r>
              <a:rPr lang="en-US" sz="2800" dirty="0"/>
              <a:t>, </a:t>
            </a:r>
            <a:r>
              <a:rPr lang="en-US" sz="2800" dirty="0" err="1"/>
              <a:t>yếu</a:t>
            </a:r>
            <a:r>
              <a:rPr lang="en-US" sz="2800" dirty="0"/>
              <a:t> tố </a:t>
            </a:r>
            <a:r>
              <a:rPr lang="en-US" sz="2800" dirty="0" err="1"/>
              <a:t>phụ</a:t>
            </a:r>
            <a:r>
              <a:rPr lang="en-US" sz="2800" dirty="0"/>
              <a:t> </a:t>
            </a:r>
            <a:r>
              <a:rPr lang="en-US" sz="2800" dirty="0" err="1"/>
              <a:t>bổ</a:t>
            </a:r>
            <a:r>
              <a:rPr lang="en-US" sz="2800" dirty="0"/>
              <a:t> sung </a:t>
            </a:r>
            <a:r>
              <a:rPr lang="en-US" sz="2800" dirty="0" err="1"/>
              <a:t>nghĩa</a:t>
            </a:r>
            <a:r>
              <a:rPr lang="en-US" sz="2800" dirty="0"/>
              <a:t> </a:t>
            </a:r>
            <a:r>
              <a:rPr lang="en-US" sz="2800" dirty="0" err="1"/>
              <a:t>cho</a:t>
            </a:r>
            <a:r>
              <a:rPr lang="en-US" sz="2800" dirty="0"/>
              <a:t> </a:t>
            </a:r>
            <a:r>
              <a:rPr lang="en-US" sz="2800" dirty="0" err="1"/>
              <a:t>yếu</a:t>
            </a:r>
            <a:r>
              <a:rPr lang="en-US" sz="2800" dirty="0"/>
              <a:t> tố </a:t>
            </a:r>
            <a:r>
              <a:rPr lang="en-US" sz="2800" dirty="0" err="1"/>
              <a:t>chính</a:t>
            </a:r>
            <a:r>
              <a:rPr lang="en-US" sz="2800" dirty="0"/>
              <a:t>, hoặc </a:t>
            </a:r>
            <a:r>
              <a:rPr lang="en-US" sz="2800" dirty="0" err="1"/>
              <a:t>chuyển</a:t>
            </a:r>
            <a:r>
              <a:rPr lang="en-US" sz="2800" dirty="0"/>
              <a:t> </a:t>
            </a:r>
            <a:r>
              <a:rPr lang="en-US" sz="2800" dirty="0" err="1"/>
              <a:t>nghĩa</a:t>
            </a:r>
            <a:r>
              <a:rPr lang="en-US" sz="2800" dirty="0"/>
              <a:t>, </a:t>
            </a:r>
            <a:r>
              <a:rPr lang="en-US" sz="2800" dirty="0" err="1"/>
              <a:t>biến</a:t>
            </a:r>
            <a:r>
              <a:rPr lang="en-US" sz="2800" dirty="0"/>
              <a:t> </a:t>
            </a:r>
            <a:r>
              <a:rPr lang="en-US" sz="2800" dirty="0" err="1"/>
              <a:t>đổi</a:t>
            </a:r>
            <a:r>
              <a:rPr lang="en-US" sz="2800" dirty="0"/>
              <a:t> </a:t>
            </a:r>
            <a:r>
              <a:rPr lang="en-US" sz="2800" dirty="0" err="1"/>
              <a:t>nghĩa</a:t>
            </a:r>
            <a:r>
              <a:rPr lang="en-US" sz="2800" dirty="0"/>
              <a:t> của </a:t>
            </a:r>
            <a:r>
              <a:rPr lang="en-US" sz="2800" dirty="0" err="1"/>
              <a:t>yếu</a:t>
            </a:r>
            <a:r>
              <a:rPr lang="en-US" sz="2800" dirty="0"/>
              <a:t> tố </a:t>
            </a:r>
            <a:r>
              <a:rPr lang="en-US" sz="2800" dirty="0" err="1"/>
              <a:t>chính</a:t>
            </a:r>
            <a:r>
              <a:rPr lang="en-US" sz="2800" dirty="0"/>
              <a:t>).</a:t>
            </a:r>
          </a:p>
          <a:p>
            <a:pPr hangingPunct="0"/>
            <a:r>
              <a:rPr lang="en-US" sz="2800" dirty="0"/>
              <a:t>Ví dụ:   - </a:t>
            </a:r>
            <a:r>
              <a:rPr lang="en-US" sz="2800" dirty="0" err="1"/>
              <a:t>Kiểu</a:t>
            </a:r>
            <a:r>
              <a:rPr lang="en-US" sz="2800" dirty="0"/>
              <a:t> T + x : </a:t>
            </a:r>
            <a:r>
              <a:rPr lang="en-US" sz="2800" i="1" dirty="0" err="1"/>
              <a:t>xanh</a:t>
            </a:r>
            <a:r>
              <a:rPr lang="en-US" sz="2800" i="1" dirty="0"/>
              <a:t> + </a:t>
            </a:r>
            <a:r>
              <a:rPr lang="en-US" sz="2800" i="1" dirty="0" err="1"/>
              <a:t>lè</a:t>
            </a:r>
            <a:r>
              <a:rPr lang="en-US" sz="2800" i="1" dirty="0"/>
              <a:t> </a:t>
            </a:r>
            <a:r>
              <a:rPr lang="en-US" sz="2800" dirty="0"/>
              <a:t>(hoặc </a:t>
            </a:r>
            <a:r>
              <a:rPr lang="en-US" sz="2800" i="1" dirty="0" err="1"/>
              <a:t>lét</a:t>
            </a:r>
            <a:r>
              <a:rPr lang="en-US" sz="2800" i="1" dirty="0"/>
              <a:t>, </a:t>
            </a:r>
            <a:r>
              <a:rPr lang="en-US" sz="2800" i="1" dirty="0" err="1"/>
              <a:t>rờn</a:t>
            </a:r>
            <a:r>
              <a:rPr lang="en-US" sz="2800" i="1" dirty="0"/>
              <a:t>, </a:t>
            </a:r>
            <a:r>
              <a:rPr lang="en-US" sz="2800" i="1" dirty="0" err="1"/>
              <a:t>lơ</a:t>
            </a:r>
            <a:r>
              <a:rPr lang="en-US" sz="2800" i="1" dirty="0"/>
              <a:t>, </a:t>
            </a:r>
            <a:r>
              <a:rPr lang="en-US" sz="2800" i="1" dirty="0" err="1"/>
              <a:t>mét</a:t>
            </a:r>
            <a:r>
              <a:rPr lang="en-US" sz="2800" i="1" dirty="0"/>
              <a:t> </a:t>
            </a:r>
            <a:r>
              <a:rPr lang="en-US" sz="2800" dirty="0"/>
              <a:t>...)</a:t>
            </a:r>
          </a:p>
          <a:p>
            <a:pPr hangingPunct="0"/>
            <a:r>
              <a:rPr lang="en-US" sz="2800" dirty="0"/>
              <a:t>	  - </a:t>
            </a:r>
            <a:r>
              <a:rPr lang="en-US" sz="2800" dirty="0" err="1"/>
              <a:t>Kiểu</a:t>
            </a:r>
            <a:r>
              <a:rPr lang="en-US" sz="2800" dirty="0"/>
              <a:t> Đ + x : </a:t>
            </a:r>
            <a:r>
              <a:rPr lang="en-US" sz="2800" dirty="0" err="1"/>
              <a:t>ăn</a:t>
            </a:r>
            <a:r>
              <a:rPr lang="en-US" sz="2800" i="1" dirty="0"/>
              <a:t> + </a:t>
            </a:r>
            <a:r>
              <a:rPr lang="en-US" sz="2800" i="1" dirty="0" err="1"/>
              <a:t>năn</a:t>
            </a:r>
            <a:r>
              <a:rPr lang="en-US" sz="2800" i="1" dirty="0"/>
              <a:t> </a:t>
            </a:r>
            <a:r>
              <a:rPr lang="en-US" sz="2800" dirty="0"/>
              <a:t>(hoặc </a:t>
            </a:r>
            <a:r>
              <a:rPr lang="en-US" sz="2800" dirty="0" err="1"/>
              <a:t>hại</a:t>
            </a:r>
            <a:r>
              <a:rPr lang="en-US" sz="2800" dirty="0"/>
              <a:t>,  </a:t>
            </a:r>
            <a:r>
              <a:rPr lang="en-US" sz="2800" dirty="0" err="1"/>
              <a:t>khín</a:t>
            </a:r>
            <a:r>
              <a:rPr lang="en-US" sz="2800" dirty="0"/>
              <a:t>, </a:t>
            </a:r>
            <a:r>
              <a:rPr lang="en-US" sz="2800" dirty="0" err="1"/>
              <a:t>chực</a:t>
            </a:r>
            <a:r>
              <a:rPr lang="en-US" sz="2800" dirty="0"/>
              <a:t> ...)</a:t>
            </a:r>
          </a:p>
          <a:p>
            <a:pPr hangingPunct="0"/>
            <a:endParaRPr lang="en-US" sz="2800" dirty="0"/>
          </a:p>
        </p:txBody>
      </p:sp>
    </p:spTree>
    <p:extLst>
      <p:ext uri="{BB962C8B-B14F-4D97-AF65-F5344CB8AC3E}">
        <p14:creationId xmlns:p14="http://schemas.microsoft.com/office/powerpoint/2010/main" val="3146921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299" y="677585"/>
            <a:ext cx="11712388" cy="5406608"/>
          </a:xfrm>
          <a:prstGeom prst="rect">
            <a:avLst/>
          </a:prstGeom>
          <a:solidFill>
            <a:schemeClr val="accent4">
              <a:lumMod val="20000"/>
              <a:lumOff val="80000"/>
            </a:schemeClr>
          </a:solidFill>
        </p:spPr>
        <p:txBody>
          <a:bodyPr wrap="square">
            <a:spAutoFit/>
          </a:bodyPr>
          <a:lstStyle/>
          <a:p>
            <a:pPr lvl="0" algn="just" hangingPunct="0">
              <a:spcBef>
                <a:spcPts val="400"/>
              </a:spcBef>
              <a:spcAft>
                <a:spcPts val="0"/>
              </a:spcAft>
              <a:buSzPts val="1000"/>
              <a:tabLst>
                <a:tab pos="809625" algn="l"/>
              </a:tabLst>
            </a:pPr>
            <a:endParaRPr lang="en-US" sz="3600" b="1" dirty="0">
              <a:effectLst/>
              <a:latin typeface="Arial" panose="020B0604020202020204" pitchFamily="34" charset="0"/>
              <a:ea typeface="Times New Roman" panose="02020603050405020304" pitchFamily="18" charset="0"/>
              <a:cs typeface="Arial" panose="020B0604020202020204" pitchFamily="34" charset="0"/>
            </a:endParaRPr>
          </a:p>
          <a:p>
            <a:pPr lvl="0" algn="just" hangingPunct="0">
              <a:spcBef>
                <a:spcPts val="400"/>
              </a:spcBef>
              <a:spcAft>
                <a:spcPts val="0"/>
              </a:spcAft>
              <a:buSzPts val="1000"/>
              <a:tabLst>
                <a:tab pos="809625" algn="l"/>
              </a:tabLst>
            </a:pPr>
            <a:r>
              <a:rPr lang="en-US" sz="3600" b="1" dirty="0" err="1">
                <a:effectLst/>
                <a:latin typeface="Arial" panose="020B0604020202020204" pitchFamily="34" charset="0"/>
                <a:ea typeface="Times New Roman" panose="02020603050405020304" pitchFamily="18" charset="0"/>
                <a:cs typeface="Arial" panose="020B0604020202020204" pitchFamily="34" charset="0"/>
              </a:rPr>
              <a:t>Ghép</a:t>
            </a:r>
            <a:r>
              <a:rPr lang="en-US" sz="3600" b="1" dirty="0">
                <a:effectLst/>
                <a:latin typeface="Arial" panose="020B0604020202020204" pitchFamily="34" charset="0"/>
                <a:ea typeface="Times New Roman" panose="02020603050405020304" pitchFamily="18" charset="0"/>
                <a:cs typeface="Arial" panose="020B0604020202020204" pitchFamily="34" charset="0"/>
              </a:rPr>
              <a:t> </a:t>
            </a:r>
            <a:r>
              <a:rPr lang="en-US" sz="3600" b="1" dirty="0" err="1">
                <a:effectLst/>
                <a:latin typeface="Arial" panose="020B0604020202020204" pitchFamily="34" charset="0"/>
                <a:ea typeface="Times New Roman" panose="02020603050405020304" pitchFamily="18" charset="0"/>
                <a:cs typeface="Arial" panose="020B0604020202020204" pitchFamily="34" charset="0"/>
              </a:rPr>
              <a:t>đẳng</a:t>
            </a:r>
            <a:r>
              <a:rPr lang="en-US" sz="3600" b="1" dirty="0">
                <a:effectLst/>
                <a:latin typeface="Arial" panose="020B0604020202020204" pitchFamily="34" charset="0"/>
                <a:ea typeface="Times New Roman" panose="02020603050405020304" pitchFamily="18" charset="0"/>
                <a:cs typeface="Arial" panose="020B0604020202020204" pitchFamily="34" charset="0"/>
              </a:rPr>
              <a:t> lập</a:t>
            </a:r>
          </a:p>
          <a:p>
            <a:pPr lvl="0" algn="just" hangingPunct="0">
              <a:spcBef>
                <a:spcPts val="400"/>
              </a:spcBef>
              <a:spcAft>
                <a:spcPts val="0"/>
              </a:spcAft>
              <a:buSzPts val="1000"/>
              <a:tabLst>
                <a:tab pos="809625" algn="l"/>
              </a:tabLst>
            </a:pPr>
            <a:r>
              <a:rPr lang="en-US" sz="2400" dirty="0">
                <a:effectLst/>
                <a:latin typeface="Arial" panose="020B0604020202020204" pitchFamily="34" charset="0"/>
                <a:ea typeface="Times New Roman" panose="02020603050405020304" pitchFamily="18" charset="0"/>
                <a:cs typeface="Arial" panose="020B0604020202020204" pitchFamily="34" charset="0"/>
              </a:rPr>
              <a:t> Các </a:t>
            </a:r>
            <a:r>
              <a:rPr lang="en-US" sz="2400" dirty="0" err="1">
                <a:effectLst/>
                <a:latin typeface="Arial" panose="020B0604020202020204" pitchFamily="34" charset="0"/>
                <a:ea typeface="Times New Roman" panose="02020603050405020304" pitchFamily="18" charset="0"/>
                <a:cs typeface="Arial" panose="020B0604020202020204" pitchFamily="34" charset="0"/>
              </a:rPr>
              <a:t>yếu</a:t>
            </a:r>
            <a:r>
              <a:rPr lang="en-US" sz="2400" dirty="0">
                <a:effectLst/>
                <a:latin typeface="Arial" panose="020B0604020202020204" pitchFamily="34" charset="0"/>
                <a:ea typeface="Times New Roman" panose="02020603050405020304" pitchFamily="18" charset="0"/>
                <a:cs typeface="Arial" panose="020B0604020202020204" pitchFamily="34" charset="0"/>
              </a:rPr>
              <a:t> tố </a:t>
            </a:r>
            <a:r>
              <a:rPr lang="en-US" sz="2400" dirty="0" err="1">
                <a:effectLst/>
                <a:latin typeface="Arial" panose="020B0604020202020204" pitchFamily="34" charset="0"/>
                <a:ea typeface="Times New Roman" panose="02020603050405020304" pitchFamily="18" charset="0"/>
                <a:cs typeface="Arial" panose="020B0604020202020204" pitchFamily="34" charset="0"/>
              </a:rPr>
              <a:t>trong</a:t>
            </a:r>
            <a:r>
              <a:rPr lang="en-US" sz="2400" dirty="0">
                <a:effectLst/>
                <a:latin typeface="Arial" panose="020B0604020202020204" pitchFamily="34" charset="0"/>
                <a:ea typeface="Times New Roman" panose="02020603050405020304" pitchFamily="18" charset="0"/>
                <a:cs typeface="Arial" panose="020B0604020202020204" pitchFamily="34" charset="0"/>
              </a:rPr>
              <a:t> từ </a:t>
            </a:r>
            <a:r>
              <a:rPr lang="en-US" sz="2400" dirty="0" err="1">
                <a:effectLst/>
                <a:latin typeface="Arial" panose="020B0604020202020204" pitchFamily="34" charset="0"/>
                <a:ea typeface="Times New Roman" panose="02020603050405020304" pitchFamily="18" charset="0"/>
                <a:cs typeface="Arial" panose="020B0604020202020204" pitchFamily="34" charset="0"/>
              </a:rPr>
              <a:t>ghép</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đều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độc</a:t>
            </a:r>
            <a:r>
              <a:rPr lang="en-US" sz="2400" dirty="0">
                <a:effectLst/>
                <a:latin typeface="Arial" panose="020B0604020202020204" pitchFamily="34" charset="0"/>
                <a:ea typeface="Times New Roman" panose="02020603050405020304" pitchFamily="18" charset="0"/>
                <a:cs typeface="Arial" panose="020B0604020202020204" pitchFamily="34" charset="0"/>
              </a:rPr>
              <a:t> lập </a:t>
            </a:r>
            <a:r>
              <a:rPr lang="en-US" sz="2400" dirty="0" err="1">
                <a:effectLst/>
                <a:latin typeface="Arial" panose="020B0604020202020204" pitchFamily="34" charset="0"/>
                <a:ea typeface="Times New Roman" panose="02020603050405020304" pitchFamily="18" charset="0"/>
                <a:cs typeface="Arial" panose="020B0604020202020204" pitchFamily="34" charset="0"/>
              </a:rPr>
              <a:t>về</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bàn</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ghế</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nhà</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cửa</a:t>
            </a:r>
            <a:r>
              <a:rPr lang="en-US" sz="2400" i="1" dirty="0">
                <a:effectLst/>
                <a:latin typeface="Arial" panose="020B0604020202020204" pitchFamily="34" charset="0"/>
                <a:ea typeface="Times New Roman" panose="02020603050405020304" pitchFamily="18" charset="0"/>
                <a:cs typeface="Arial" panose="020B0604020202020204" pitchFamily="34" charset="0"/>
              </a:rPr>
              <a:t>, mạnh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khỏe</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p>
          <a:p>
            <a:pPr algn="just" hangingPunct="0">
              <a:spcBef>
                <a:spcPts val="400"/>
              </a:spcBef>
              <a:spcAft>
                <a:spcPts val="0"/>
              </a:spcAft>
            </a:pPr>
            <a:endParaRPr lang="en-US" sz="2400" b="1" dirty="0">
              <a:effectLst/>
              <a:latin typeface="Arial" panose="020B0604020202020204" pitchFamily="34" charset="0"/>
              <a:ea typeface="Times New Roman" panose="02020603050405020304" pitchFamily="18" charset="0"/>
              <a:cs typeface="Arial" panose="020B0604020202020204" pitchFamily="34" charset="0"/>
            </a:endParaRPr>
          </a:p>
          <a:p>
            <a:pPr algn="just" hangingPunct="0">
              <a:spcBef>
                <a:spcPts val="400"/>
              </a:spcBef>
              <a:spcAft>
                <a:spcPts val="0"/>
              </a:spcAft>
            </a:pPr>
            <a:endParaRPr lang="en-US" sz="2400" b="1" dirty="0">
              <a:latin typeface="Arial" panose="020B0604020202020204" pitchFamily="34" charset="0"/>
              <a:ea typeface="Times New Roman" panose="02020603050405020304" pitchFamily="18" charset="0"/>
              <a:cs typeface="Arial" panose="020B0604020202020204" pitchFamily="34" charset="0"/>
            </a:endParaRPr>
          </a:p>
          <a:p>
            <a:pPr marL="342900" indent="-342900" algn="just" hangingPunct="0">
              <a:spcBef>
                <a:spcPts val="400"/>
              </a:spcBef>
              <a:spcAft>
                <a:spcPts val="0"/>
              </a:spcAft>
              <a:buFont typeface="Arial" panose="020B0604020202020204" pitchFamily="34" charset="0"/>
              <a:buChar char="•"/>
            </a:pPr>
            <a:r>
              <a:rPr lang="en-US" sz="2400" b="1" u="sng" dirty="0" err="1">
                <a:effectLst/>
                <a:latin typeface="Arial" panose="020B0604020202020204" pitchFamily="34" charset="0"/>
                <a:ea typeface="Times New Roman" panose="02020603050405020304" pitchFamily="18" charset="0"/>
                <a:cs typeface="Arial" panose="020B0604020202020204" pitchFamily="34" charset="0"/>
              </a:rPr>
              <a:t>Chú</a:t>
            </a:r>
            <a:r>
              <a:rPr lang="en-US" sz="2400" b="1" u="sng" dirty="0">
                <a:effectLst/>
                <a:latin typeface="Arial" panose="020B0604020202020204" pitchFamily="34" charset="0"/>
                <a:ea typeface="Times New Roman" panose="02020603050405020304" pitchFamily="18" charset="0"/>
                <a:cs typeface="Arial" panose="020B0604020202020204" pitchFamily="34" charset="0"/>
              </a:rPr>
              <a:t> ý</a:t>
            </a:r>
            <a:r>
              <a:rPr lang="en-US" sz="2400" b="1" dirty="0">
                <a:effectLst/>
                <a:latin typeface="Arial" panose="020B0604020202020204" pitchFamily="34" charset="0"/>
                <a:ea typeface="Times New Roman" panose="02020603050405020304" pitchFamily="18" charset="0"/>
                <a:cs typeface="Arial" panose="020B0604020202020204" pitchFamily="34" charset="0"/>
              </a:rPr>
              <a: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Những</a:t>
            </a:r>
            <a:r>
              <a:rPr lang="en-US" sz="2400" b="1" dirty="0">
                <a:effectLst/>
                <a:latin typeface="Arial" panose="020B0604020202020204" pitchFamily="34" charset="0"/>
                <a:ea typeface="Times New Roman" panose="02020603050405020304" pitchFamily="18" charset="0"/>
                <a:cs typeface="Arial" panose="020B0604020202020204" pitchFamily="34" charset="0"/>
              </a:rPr>
              <a:t> từ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ghép</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có</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láy</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âm</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được</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gọi</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là</a:t>
            </a:r>
            <a:r>
              <a:rPr lang="en-US" sz="2400" b="1" dirty="0">
                <a:effectLst/>
                <a:latin typeface="Arial" panose="020B0604020202020204" pitchFamily="34" charset="0"/>
                <a:ea typeface="Times New Roman" panose="02020603050405020304" pitchFamily="18" charset="0"/>
                <a:cs typeface="Arial" panose="020B0604020202020204" pitchFamily="34" charset="0"/>
              </a:rPr>
              <a:t> từ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láy</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Trong</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tiếng</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Việt</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cần</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phân</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biệt</a:t>
            </a:r>
            <a:r>
              <a:rPr lang="en-US" sz="2400" b="1" dirty="0">
                <a:effectLst/>
                <a:latin typeface="Arial" panose="020B0604020202020204" pitchFamily="34" charset="0"/>
                <a:ea typeface="Times New Roman" panose="02020603050405020304" pitchFamily="18" charset="0"/>
                <a:cs typeface="Arial" panose="020B0604020202020204" pitchFamily="34" charset="0"/>
              </a:rPr>
              <a:t> từ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láy</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và</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dạng</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láy</a:t>
            </a:r>
            <a:r>
              <a:rPr lang="en-US" sz="2400" b="1" dirty="0">
                <a:effectLst/>
                <a:latin typeface="Arial" panose="020B0604020202020204" pitchFamily="34" charset="0"/>
                <a:ea typeface="Times New Roman" panose="02020603050405020304" pitchFamily="18" charset="0"/>
                <a:cs typeface="Arial" panose="020B0604020202020204" pitchFamily="34" charset="0"/>
              </a:rPr>
              <a:t>.</a:t>
            </a:r>
          </a:p>
          <a:p>
            <a:pPr marL="342900" indent="-342900" algn="just" hangingPunct="0">
              <a:spcBef>
                <a:spcPts val="400"/>
              </a:spcBef>
              <a:spcAft>
                <a:spcPts val="0"/>
              </a:spcAft>
              <a:buFont typeface="Arial" panose="020B0604020202020204" pitchFamily="34" charset="0"/>
              <a:buChar char="•"/>
            </a:pPr>
            <a:r>
              <a:rPr lang="en-US" sz="2400" b="1" dirty="0" err="1">
                <a:effectLst/>
                <a:latin typeface="Arial" panose="020B0604020202020204" pitchFamily="34" charset="0"/>
                <a:ea typeface="Times New Roman" panose="02020603050405020304" pitchFamily="18" charset="0"/>
                <a:cs typeface="Arial" panose="020B0604020202020204" pitchFamily="34" charset="0"/>
              </a:rPr>
              <a:t>Dạng</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láy</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được</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xếp</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vào</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đơn</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vị</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cụm</a:t>
            </a:r>
            <a:r>
              <a:rPr lang="en-US" sz="2400" b="1" dirty="0">
                <a:effectLst/>
                <a:latin typeface="Arial" panose="020B0604020202020204" pitchFamily="34" charset="0"/>
                <a:ea typeface="Times New Roman" panose="02020603050405020304" pitchFamily="18" charset="0"/>
                <a:cs typeface="Arial" panose="020B0604020202020204" pitchFamily="34" charset="0"/>
              </a:rPr>
              <a:t> từ.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Dạng</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láy</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r>
              <a:rPr lang="en-US" sz="2400" b="1" dirty="0" err="1">
                <a:effectLst/>
                <a:latin typeface="Arial" panose="020B0604020202020204" pitchFamily="34" charset="0"/>
                <a:ea typeface="Times New Roman" panose="02020603050405020304" pitchFamily="18" charset="0"/>
                <a:cs typeface="Arial" panose="020B0604020202020204" pitchFamily="34" charset="0"/>
              </a:rPr>
              <a:t>gồm</a:t>
            </a:r>
            <a:r>
              <a:rPr lang="en-US" sz="2400" b="1" dirty="0">
                <a:effectLst/>
                <a:latin typeface="Arial" panose="020B0604020202020204" pitchFamily="34" charset="0"/>
                <a:ea typeface="Times New Roman" panose="02020603050405020304" pitchFamily="18" charset="0"/>
                <a:cs typeface="Arial" panose="020B0604020202020204" pitchFamily="34" charset="0"/>
              </a:rPr>
              <a:t>: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1143000" lvl="2" indent="-228600" algn="just" hangingPunct="0">
              <a:spcBef>
                <a:spcPts val="400"/>
              </a:spcBef>
              <a:spcAft>
                <a:spcPts val="0"/>
              </a:spcAft>
              <a:buFont typeface="Wingdings" panose="05000000000000000000" pitchFamily="2" charset="2"/>
              <a:buChar char=""/>
              <a:tabLst>
                <a:tab pos="540385" algn="l"/>
                <a:tab pos="1371600" algn="l"/>
              </a:tabLst>
            </a:pPr>
            <a:r>
              <a:rPr lang="en-US" sz="2400" dirty="0" err="1">
                <a:effectLst/>
                <a:latin typeface="Arial" panose="020B0604020202020204" pitchFamily="34" charset="0"/>
                <a:ea typeface="Times New Roman" panose="02020603050405020304" pitchFamily="18" charset="0"/>
                <a:cs typeface="Arial" panose="020B0604020202020204" pitchFamily="34" charset="0"/>
              </a:rPr>
              <a:t>Dạng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láy</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hai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iếc</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a:effectLst/>
                <a:latin typeface="Arial" panose="020B0604020202020204" pitchFamily="34" charset="0"/>
                <a:ea typeface="Times New Roman" panose="02020603050405020304" pitchFamily="18" charset="0"/>
                <a:cs typeface="Arial" panose="020B0604020202020204" pitchFamily="34" charset="0"/>
              </a:rPr>
              <a:t>hóa):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học</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a:effectLst/>
                <a:latin typeface="Arial" panose="020B0604020202020204" pitchFamily="34" charset="0"/>
                <a:ea typeface="Times New Roman" panose="02020603050405020304" pitchFamily="18" charset="0"/>
                <a:cs typeface="Arial" panose="020B0604020202020204" pitchFamily="34" charset="0"/>
              </a:rPr>
              <a:t>--&gt;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học</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hiếc</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p>
          <a:p>
            <a:pPr marL="1143000" lvl="2" indent="-228600" algn="just" hangingPunct="0">
              <a:spcBef>
                <a:spcPts val="400"/>
              </a:spcBef>
              <a:spcAft>
                <a:spcPts val="0"/>
              </a:spcAft>
              <a:buFont typeface="Wingdings" panose="05000000000000000000" pitchFamily="2" charset="2"/>
              <a:buChar char=""/>
              <a:tabLst>
                <a:tab pos="540385" algn="l"/>
                <a:tab pos="1371600" algn="l"/>
              </a:tabLst>
            </a:pPr>
            <a:r>
              <a:rPr lang="en-US" sz="2400" dirty="0" err="1">
                <a:effectLst/>
                <a:latin typeface="Arial" panose="020B0604020202020204" pitchFamily="34" charset="0"/>
                <a:ea typeface="Times New Roman" panose="02020603050405020304" pitchFamily="18" charset="0"/>
                <a:cs typeface="Arial" panose="020B0604020202020204" pitchFamily="34" charset="0"/>
              </a:rPr>
              <a:t>Dạng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láy</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ba</a:t>
            </a:r>
            <a:r>
              <a:rPr lang="en-US" sz="2400" dirty="0">
                <a:effectLst/>
                <a:latin typeface="Arial" panose="020B0604020202020204" pitchFamily="34" charset="0"/>
                <a:ea typeface="Times New Roman" panose="02020603050405020304" pitchFamily="18" charset="0"/>
                <a:cs typeface="Arial" panose="020B0604020202020204" pitchFamily="34" charset="0"/>
              </a:rPr>
              <a:t> :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sạch</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a:effectLst/>
                <a:latin typeface="Arial" panose="020B0604020202020204" pitchFamily="34" charset="0"/>
                <a:ea typeface="Times New Roman" panose="02020603050405020304" pitchFamily="18" charset="0"/>
                <a:cs typeface="Arial" panose="020B0604020202020204" pitchFamily="34" charset="0"/>
              </a:rPr>
              <a:t>--&gt;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sạch</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sành</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sanh</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1143000" lvl="2" indent="-228600" algn="just" hangingPunct="0">
              <a:spcBef>
                <a:spcPts val="400"/>
              </a:spcBef>
              <a:spcAft>
                <a:spcPts val="0"/>
              </a:spcAft>
              <a:buFont typeface="Wingdings" panose="05000000000000000000" pitchFamily="2" charset="2"/>
              <a:buChar char=""/>
              <a:tabLst>
                <a:tab pos="540385" algn="l"/>
                <a:tab pos="1371600" algn="l"/>
              </a:tabLst>
            </a:pPr>
            <a:r>
              <a:rPr lang="en-US" sz="2400" dirty="0" err="1">
                <a:effectLst/>
                <a:latin typeface="Arial" panose="020B0604020202020204" pitchFamily="34" charset="0"/>
                <a:ea typeface="Times New Roman" panose="02020603050405020304" pitchFamily="18" charset="0"/>
                <a:cs typeface="Arial" panose="020B0604020202020204" pitchFamily="34" charset="0"/>
              </a:rPr>
              <a:t>Dạng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láy</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tư</a:t>
            </a:r>
            <a:r>
              <a:rPr lang="en-US" sz="2400" dirty="0">
                <a:effectLst/>
                <a:latin typeface="Arial" panose="020B0604020202020204" pitchFamily="34" charset="0"/>
                <a:ea typeface="Times New Roman" panose="02020603050405020304" pitchFamily="18" charset="0"/>
                <a:cs typeface="Arial" panose="020B0604020202020204" pitchFamily="34" charset="0"/>
              </a:rPr>
              <a:t> :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đỏng</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đảnh</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a:effectLst/>
                <a:latin typeface="Arial" panose="020B0604020202020204" pitchFamily="34" charset="0"/>
                <a:ea typeface="Times New Roman" panose="02020603050405020304" pitchFamily="18" charset="0"/>
                <a:cs typeface="Arial" panose="020B0604020202020204" pitchFamily="34" charset="0"/>
              </a:rPr>
              <a:t>--&gt;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đỏng</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đa</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đỏng</a:t>
            </a:r>
            <a:r>
              <a:rPr lang="en-US" sz="2400" i="1" dirty="0">
                <a:effectLst/>
                <a:latin typeface="Arial" panose="020B0604020202020204" pitchFamily="34" charset="0"/>
                <a:ea typeface="Times New Roman" panose="02020603050405020304" pitchFamily="18" charset="0"/>
                <a:cs typeface="Arial" panose="020B0604020202020204" pitchFamily="34" charset="0"/>
              </a:rPr>
              <a:t> </a:t>
            </a:r>
            <a:r>
              <a:rPr lang="en-US" sz="2400" i="1" dirty="0" err="1">
                <a:effectLst/>
                <a:latin typeface="Arial" panose="020B0604020202020204" pitchFamily="34" charset="0"/>
                <a:ea typeface="Times New Roman" panose="02020603050405020304" pitchFamily="18" charset="0"/>
                <a:cs typeface="Arial" panose="020B0604020202020204" pitchFamily="34" charset="0"/>
              </a:rPr>
              <a:t>đảnh</a:t>
            </a:r>
            <a:endParaRPr lang="en-US" sz="2400" i="1" dirty="0">
              <a:effectLst/>
              <a:latin typeface="Arial" panose="020B0604020202020204" pitchFamily="34" charset="0"/>
              <a:ea typeface="Times New Roman" panose="02020603050405020304" pitchFamily="18" charset="0"/>
              <a:cs typeface="Arial" panose="020B0604020202020204" pitchFamily="34" charset="0"/>
            </a:endParaRPr>
          </a:p>
          <a:p>
            <a:pPr marL="1143000" lvl="2" indent="-228600" algn="just" hangingPunct="0">
              <a:spcBef>
                <a:spcPts val="400"/>
              </a:spcBef>
              <a:spcAft>
                <a:spcPts val="0"/>
              </a:spcAft>
              <a:buFont typeface="Wingdings" panose="05000000000000000000" pitchFamily="2" charset="2"/>
              <a:buChar char=""/>
              <a:tabLst>
                <a:tab pos="540385" algn="l"/>
                <a:tab pos="1371600" algn="l"/>
              </a:tabLst>
            </a:pPr>
            <a:endParaRPr lang="en-US" sz="2400" i="1" dirty="0">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4240750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294" y="316646"/>
            <a:ext cx="11672046" cy="6309420"/>
          </a:xfrm>
          <a:prstGeom prst="rect">
            <a:avLst/>
          </a:prstGeom>
          <a:solidFill>
            <a:schemeClr val="accent4">
              <a:lumMod val="20000"/>
              <a:lumOff val="80000"/>
            </a:schemeClr>
          </a:solidFill>
        </p:spPr>
        <p:txBody>
          <a:bodyPr wrap="square">
            <a:spAutoFit/>
          </a:bodyPr>
          <a:lstStyle/>
          <a:p>
            <a:pPr hangingPunct="0">
              <a:spcBef>
                <a:spcPts val="400"/>
              </a:spcBef>
            </a:pPr>
            <a:r>
              <a:rPr lang="en-US" sz="2800" b="1" kern="0" dirty="0">
                <a:effectLst/>
                <a:latin typeface="Arial" panose="020B0604020202020204" pitchFamily="34" charset="0"/>
                <a:cs typeface="Arial" panose="020B0604020202020204" pitchFamily="34" charset="0"/>
              </a:rPr>
              <a:t>2.2. </a:t>
            </a:r>
            <a:r>
              <a:rPr lang="en-US" sz="2800" b="1" i="1" kern="0" dirty="0" err="1">
                <a:effectLst/>
                <a:latin typeface="Arial" panose="020B0604020202020204" pitchFamily="34" charset="0"/>
                <a:cs typeface="Arial" panose="020B0604020202020204" pitchFamily="34" charset="0"/>
              </a:rPr>
              <a:t>Nghĩa</a:t>
            </a:r>
            <a:r>
              <a:rPr lang="en-US" sz="2800" b="1" i="1" kern="0" dirty="0">
                <a:effectLst/>
                <a:latin typeface="Arial" panose="020B0604020202020204" pitchFamily="34" charset="0"/>
                <a:cs typeface="Arial" panose="020B0604020202020204" pitchFamily="34" charset="0"/>
              </a:rPr>
              <a:t> của từ</a:t>
            </a:r>
            <a:r>
              <a:rPr lang="en-US" sz="2800" b="1" kern="0" dirty="0">
                <a:effectLst/>
                <a:latin typeface="Arial" panose="020B0604020202020204" pitchFamily="34" charset="0"/>
                <a:cs typeface="Arial" panose="020B0604020202020204" pitchFamily="34" charset="0"/>
              </a:rPr>
              <a:t>  </a:t>
            </a:r>
          </a:p>
          <a:p>
            <a:pPr algn="just" hangingPunct="0">
              <a:spcBef>
                <a:spcPts val="400"/>
              </a:spcBef>
              <a:spcAft>
                <a:spcPts val="0"/>
              </a:spcAft>
            </a:pPr>
            <a:r>
              <a:rPr lang="en-US" sz="2800" b="1" dirty="0" err="1">
                <a:effectLst/>
                <a:latin typeface="Arial" panose="020B0604020202020204" pitchFamily="34" charset="0"/>
                <a:ea typeface="Times New Roman" panose="02020603050405020304" pitchFamily="18" charset="0"/>
                <a:cs typeface="Arial" panose="020B0604020202020204" pitchFamily="34" charset="0"/>
              </a:rPr>
              <a:t>Xét</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về</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mặt</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800" b="1" dirty="0">
                <a:effectLst/>
                <a:latin typeface="Arial" panose="020B0604020202020204" pitchFamily="34" charset="0"/>
                <a:ea typeface="Times New Roman" panose="02020603050405020304" pitchFamily="18" charset="0"/>
                <a:cs typeface="Arial" panose="020B0604020202020204" pitchFamily="34" charset="0"/>
              </a:rPr>
              <a:t>, người ta chia từ ra các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nhóm</a:t>
            </a:r>
            <a:r>
              <a:rPr lang="en-US" sz="2800" b="1" dirty="0">
                <a:effectLst/>
                <a:latin typeface="Arial" panose="020B0604020202020204" pitchFamily="34" charset="0"/>
                <a:ea typeface="Times New Roman" panose="02020603050405020304" pitchFamily="18" charset="0"/>
                <a:cs typeface="Arial" panose="020B0604020202020204" pitchFamily="34" charset="0"/>
              </a:rPr>
              <a:t>:</a:t>
            </a:r>
          </a:p>
          <a:p>
            <a:pPr algn="just" hangingPunct="0">
              <a:spcBef>
                <a:spcPts val="400"/>
              </a:spcBef>
              <a:spcAft>
                <a:spcPts val="0"/>
              </a:spcAft>
            </a:pPr>
            <a:r>
              <a:rPr lang="en-US" sz="2800" b="1" i="1" dirty="0">
                <a:effectLst/>
                <a:latin typeface="Arial" panose="020B0604020202020204" pitchFamily="34" charset="0"/>
                <a:ea typeface="Times New Roman" panose="02020603050405020304" pitchFamily="18" charset="0"/>
                <a:cs typeface="Arial" panose="020B0604020202020204" pitchFamily="34" charset="0"/>
              </a:rPr>
              <a:t>    + Từ trái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Gồm</a:t>
            </a:r>
            <a:r>
              <a:rPr lang="en-US" sz="2800" b="1" dirty="0">
                <a:effectLst/>
                <a:latin typeface="Arial" panose="020B0604020202020204" pitchFamily="34" charset="0"/>
                <a:ea typeface="Times New Roman" panose="02020603050405020304" pitchFamily="18" charset="0"/>
                <a:cs typeface="Arial" panose="020B0604020202020204" pitchFamily="34" charset="0"/>
              </a:rPr>
              <a:t> 2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hiện</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tượng</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p>
          <a:p>
            <a:pPr marL="342900" lvl="0" indent="-342900" algn="just" hangingPunct="0">
              <a:spcBef>
                <a:spcPts val="400"/>
              </a:spcBef>
              <a:spcAft>
                <a:spcPts val="0"/>
              </a:spcAft>
              <a:buSzPts val="1000"/>
              <a:buFont typeface="Wingdings" panose="05000000000000000000" pitchFamily="2" charset="2"/>
              <a:buChar char=""/>
              <a:tabLst>
                <a:tab pos="809625" algn="l"/>
                <a:tab pos="3060700" algn="l"/>
              </a:tabLst>
            </a:pPr>
            <a:r>
              <a:rPr lang="en-US" sz="2800" b="1" dirty="0" err="1">
                <a:effectLst/>
                <a:latin typeface="Arial" panose="020B0604020202020204" pitchFamily="34" charset="0"/>
                <a:ea typeface="Times New Roman" panose="02020603050405020304" pitchFamily="18" charset="0"/>
                <a:cs typeface="Arial" panose="020B0604020202020204" pitchFamily="34" charset="0"/>
              </a:rPr>
              <a:t>Hiện</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tượng</a:t>
            </a:r>
            <a:r>
              <a:rPr lang="en-US" sz="2800" b="1" dirty="0">
                <a:effectLst/>
                <a:latin typeface="Arial" panose="020B0604020202020204" pitchFamily="34" charset="0"/>
                <a:ea typeface="Times New Roman" panose="02020603050405020304" pitchFamily="18" charset="0"/>
                <a:cs typeface="Arial" panose="020B0604020202020204" pitchFamily="34" charset="0"/>
              </a:rPr>
              <a:t> trái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trực</a:t>
            </a:r>
            <a:r>
              <a:rPr lang="en-US" sz="2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tiếp</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xấu</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a:effectLst/>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tốt</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xa</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a:effectLst/>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gần</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trắng</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a:effectLst/>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en-US" sz="2800" b="1" i="1" dirty="0">
                <a:effectLst/>
                <a:latin typeface="Arial" panose="020B0604020202020204" pitchFamily="34" charset="0"/>
                <a:ea typeface="Times New Roman" panose="02020603050405020304" pitchFamily="18" charset="0"/>
                <a:cs typeface="Arial" panose="020B0604020202020204" pitchFamily="34" charset="0"/>
              </a:rPr>
              <a:t> đen.</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p>
            <a:pPr marL="342900" lvl="0" indent="-342900" algn="just" hangingPunct="0">
              <a:spcBef>
                <a:spcPts val="400"/>
              </a:spcBef>
              <a:spcAft>
                <a:spcPts val="0"/>
              </a:spcAft>
              <a:buSzPts val="1000"/>
              <a:buFont typeface="Wingdings" panose="05000000000000000000" pitchFamily="2" charset="2"/>
              <a:buChar char=""/>
              <a:tabLst>
                <a:tab pos="809625" algn="l"/>
                <a:tab pos="3060700" algn="l"/>
              </a:tabLst>
            </a:pPr>
            <a:r>
              <a:rPr lang="en-US" sz="2800" b="1" dirty="0" err="1">
                <a:effectLst/>
                <a:latin typeface="Arial" panose="020B0604020202020204" pitchFamily="34" charset="0"/>
                <a:ea typeface="Times New Roman" panose="02020603050405020304" pitchFamily="18" charset="0"/>
                <a:cs typeface="Arial" panose="020B0604020202020204" pitchFamily="34" charset="0"/>
              </a:rPr>
              <a:t>Hiện</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tượng</a:t>
            </a:r>
            <a:r>
              <a:rPr lang="en-US" sz="2800" b="1" dirty="0">
                <a:effectLst/>
                <a:latin typeface="Arial" panose="020B0604020202020204" pitchFamily="34" charset="0"/>
                <a:ea typeface="Times New Roman" panose="02020603050405020304" pitchFamily="18" charset="0"/>
                <a:cs typeface="Arial" panose="020B0604020202020204" pitchFamily="34" charset="0"/>
              </a:rPr>
              <a:t> trái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gián</a:t>
            </a:r>
            <a:r>
              <a:rPr lang="en-US" sz="2800" b="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tiếp</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vui</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vẻ</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a:effectLst/>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buồn</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bã</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âu</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sầu</a:t>
            </a:r>
            <a:r>
              <a:rPr lang="en-US" sz="2800" b="1" i="1" dirty="0">
                <a:effectLst/>
                <a:latin typeface="Arial" panose="020B0604020202020204" pitchFamily="34" charset="0"/>
                <a:ea typeface="Times New Roman" panose="02020603050405020304" pitchFamily="18" charset="0"/>
                <a:cs typeface="Arial" panose="020B0604020202020204" pitchFamily="34" charset="0"/>
              </a:rPr>
              <a:t>, ủ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rũ</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endParaRPr lang="en-US" sz="2800" b="1" dirty="0">
              <a:effectLst/>
              <a:latin typeface="Arial" panose="020B0604020202020204" pitchFamily="34" charset="0"/>
              <a:ea typeface="Times New Roman" panose="02020603050405020304" pitchFamily="18" charset="0"/>
              <a:cs typeface="Arial" panose="020B0604020202020204" pitchFamily="34" charset="0"/>
            </a:endParaRPr>
          </a:p>
          <a:p>
            <a:pPr indent="450215" algn="just" hangingPunct="0">
              <a:spcBef>
                <a:spcPts val="400"/>
              </a:spcBef>
              <a:spcAft>
                <a:spcPts val="0"/>
              </a:spcAft>
              <a:tabLst>
                <a:tab pos="3060700" algn="l"/>
              </a:tabLst>
            </a:pP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mở</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a:effectLst/>
                <a:latin typeface="Arial" panose="020B0604020202020204" pitchFamily="34" charset="0"/>
                <a:ea typeface="Times New Roman" panose="02020603050405020304" pitchFamily="18" charset="0"/>
                <a:cs typeface="Arial" panose="020B0604020202020204" pitchFamily="34" charset="0"/>
                <a:sym typeface="Symbol" panose="05050102010706020507" pitchFamily="18" charset="2"/>
              </a:rPr>
              <a:t></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đóng</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khép</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đậy</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che</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p>
          <a:p>
            <a:pPr indent="450215" algn="just" hangingPunct="0">
              <a:spcBef>
                <a:spcPts val="400"/>
              </a:spcBef>
              <a:spcAft>
                <a:spcPts val="0"/>
              </a:spcAft>
              <a:tabLst>
                <a:tab pos="3060700" algn="l"/>
              </a:tabLst>
            </a:pPr>
            <a:r>
              <a:rPr lang="en-US" sz="2800" b="1" i="1" dirty="0">
                <a:effectLst/>
                <a:latin typeface="Arial" panose="020B0604020202020204" pitchFamily="34" charset="0"/>
                <a:ea typeface="Times New Roman" panose="02020603050405020304" pitchFamily="18" charset="0"/>
                <a:cs typeface="Arial" panose="020B0604020202020204" pitchFamily="34" charset="0"/>
              </a:rPr>
              <a:t>+ Từ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đồng</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i="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800" b="1" i="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Nhiều</a:t>
            </a:r>
            <a:r>
              <a:rPr lang="en-US" sz="2800" b="1" dirty="0">
                <a:effectLst/>
                <a:latin typeface="Arial" panose="020B0604020202020204" pitchFamily="34" charset="0"/>
                <a:ea typeface="Times New Roman" panose="02020603050405020304" pitchFamily="18" charset="0"/>
                <a:cs typeface="Arial" panose="020B0604020202020204" pitchFamily="34" charset="0"/>
              </a:rPr>
              <a:t> từ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có</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cùng</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chung</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một</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nét</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800" b="1" dirty="0">
                <a:effectLst/>
                <a:latin typeface="Arial" panose="020B0604020202020204" pitchFamily="34" charset="0"/>
                <a:ea typeface="Times New Roman" panose="02020603050405020304" pitchFamily="18" charset="0"/>
                <a:cs typeface="Arial" panose="020B0604020202020204" pitchFamily="34" charset="0"/>
              </a:rPr>
              <a:t> </a:t>
            </a:r>
            <a:r>
              <a:rPr lang="en-US" sz="2800" b="1" dirty="0" err="1">
                <a:effectLst/>
                <a:latin typeface="Arial" panose="020B0604020202020204" pitchFamily="34" charset="0"/>
                <a:ea typeface="Times New Roman" panose="02020603050405020304" pitchFamily="18" charset="0"/>
                <a:cs typeface="Arial" panose="020B0604020202020204" pitchFamily="34" charset="0"/>
              </a:rPr>
              <a:t>cơ</a:t>
            </a:r>
            <a:r>
              <a:rPr lang="en-US" sz="2800" b="1" dirty="0">
                <a:effectLst/>
                <a:latin typeface="Arial" panose="020B0604020202020204" pitchFamily="34" charset="0"/>
                <a:ea typeface="Times New Roman" panose="02020603050405020304" pitchFamily="18" charset="0"/>
                <a:cs typeface="Arial" panose="020B0604020202020204" pitchFamily="34" charset="0"/>
              </a:rPr>
              <a:t> bản. </a:t>
            </a:r>
          </a:p>
          <a:p>
            <a:pPr indent="450215" algn="just" hangingPunct="0">
              <a:spcBef>
                <a:spcPts val="400"/>
              </a:spcBef>
              <a:spcAft>
                <a:spcPts val="0"/>
              </a:spcAft>
              <a:tabLst>
                <a:tab pos="3060700" algn="l"/>
              </a:tabLst>
            </a:pPr>
            <a:r>
              <a:rPr lang="en-US" sz="2400" b="1" i="1" dirty="0" err="1">
                <a:effectLst/>
                <a:latin typeface="Arial" panose="020B0604020202020204" pitchFamily="34" charset="0"/>
                <a:ea typeface="Times New Roman" panose="02020603050405020304" pitchFamily="18" charset="0"/>
                <a:cs typeface="Arial" panose="020B0604020202020204" pitchFamily="34" charset="0"/>
              </a:rPr>
              <a:t>Khi</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sử</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dụng</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nhóm</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này</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chúng</a:t>
            </a:r>
            <a:r>
              <a:rPr lang="en-US" sz="2400" b="1" i="1" dirty="0">
                <a:effectLst/>
                <a:latin typeface="Arial" panose="020B0604020202020204" pitchFamily="34" charset="0"/>
                <a:ea typeface="Times New Roman" panose="02020603050405020304" pitchFamily="18" charset="0"/>
                <a:cs typeface="Arial" panose="020B0604020202020204" pitchFamily="34" charset="0"/>
              </a:rPr>
              <a:t> ta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chú</a:t>
            </a:r>
            <a:r>
              <a:rPr lang="en-US" sz="2400" b="1" i="1" dirty="0">
                <a:effectLst/>
                <a:latin typeface="Arial" panose="020B0604020202020204" pitchFamily="34" charset="0"/>
                <a:ea typeface="Times New Roman" panose="02020603050405020304" pitchFamily="18" charset="0"/>
                <a:cs typeface="Arial" panose="020B0604020202020204" pitchFamily="34" charset="0"/>
              </a:rPr>
              <a:t> ý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sự</a:t>
            </a:r>
            <a:r>
              <a:rPr lang="en-US" sz="2400" b="1" i="1" dirty="0">
                <a:effectLst/>
                <a:latin typeface="Arial" panose="020B0604020202020204" pitchFamily="34" charset="0"/>
                <a:ea typeface="Times New Roman" panose="02020603050405020304" pitchFamily="18" charset="0"/>
                <a:cs typeface="Arial" panose="020B0604020202020204" pitchFamily="34" charset="0"/>
              </a:rPr>
              <a:t> khác nhau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rất</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tinh</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tế</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về</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những</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nét</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bổ</a:t>
            </a:r>
            <a:r>
              <a:rPr lang="en-US" sz="2400" b="1" i="1" dirty="0">
                <a:effectLst/>
                <a:latin typeface="Arial" panose="020B0604020202020204" pitchFamily="34" charset="0"/>
                <a:ea typeface="Times New Roman" panose="02020603050405020304" pitchFamily="18" charset="0"/>
                <a:cs typeface="Arial" panose="020B0604020202020204" pitchFamily="34" charset="0"/>
              </a:rPr>
              <a:t> sung. </a:t>
            </a:r>
          </a:p>
          <a:p>
            <a:pPr algn="just" hangingPunct="0">
              <a:spcBef>
                <a:spcPts val="400"/>
              </a:spcBef>
              <a:spcAft>
                <a:spcPts val="0"/>
              </a:spcAft>
            </a:pP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u="sng" dirty="0">
                <a:effectLst/>
                <a:latin typeface="Arial" panose="020B0604020202020204" pitchFamily="34" charset="0"/>
                <a:ea typeface="Times New Roman" panose="02020603050405020304" pitchFamily="18" charset="0"/>
                <a:cs typeface="Arial" panose="020B0604020202020204" pitchFamily="34" charset="0"/>
              </a:rPr>
              <a:t>Ví dụ:</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xem</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xét</a:t>
            </a:r>
            <a:r>
              <a:rPr lang="en-US" sz="2400" b="1" i="1" dirty="0">
                <a:effectLst/>
                <a:latin typeface="Arial" panose="020B0604020202020204" pitchFamily="34" charset="0"/>
                <a:ea typeface="Times New Roman" panose="02020603050405020304" pitchFamily="18" charset="0"/>
                <a:cs typeface="Arial" panose="020B0604020202020204" pitchFamily="34" charset="0"/>
              </a:rPr>
              <a:t> từ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chết</a:t>
            </a:r>
            <a:r>
              <a:rPr lang="en-US" sz="2400" b="1" i="1" dirty="0">
                <a:effectLst/>
                <a:latin typeface="Arial" panose="020B0604020202020204" pitchFamily="34" charset="0"/>
                <a:ea typeface="Times New Roman" panose="02020603050405020304" pitchFamily="18" charset="0"/>
                <a:cs typeface="Arial" panose="020B0604020202020204" pitchFamily="34" charset="0"/>
              </a:rPr>
              <a:t> ta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thấy</a:t>
            </a:r>
            <a:r>
              <a:rPr lang="en-US" sz="2400" b="1" i="1" dirty="0">
                <a:effectLst/>
                <a:latin typeface="Arial" panose="020B0604020202020204" pitchFamily="34" charset="0"/>
                <a:ea typeface="Times New Roman" panose="02020603050405020304" pitchFamily="18" charset="0"/>
                <a:cs typeface="Arial" panose="020B0604020202020204" pitchFamily="34" charset="0"/>
              </a:rPr>
              <a:t>:</a:t>
            </a:r>
          </a:p>
          <a:p>
            <a:pPr marL="742950" lvl="1" indent="-285750" algn="just" hangingPunct="0">
              <a:spcBef>
                <a:spcPts val="400"/>
              </a:spcBef>
              <a:spcAft>
                <a:spcPts val="0"/>
              </a:spcAft>
              <a:buFont typeface="Wingdings" panose="05000000000000000000" pitchFamily="2" charset="2"/>
              <a:buChar char=""/>
              <a:tabLst>
                <a:tab pos="914400" algn="l"/>
              </a:tabLst>
            </a:pP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trung</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hòa</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chết</a:t>
            </a:r>
            <a:r>
              <a:rPr lang="en-US" sz="2400" b="1" i="1" dirty="0">
                <a:effectLst/>
                <a:latin typeface="Arial" panose="020B0604020202020204" pitchFamily="34" charset="0"/>
                <a:ea typeface="Times New Roman" panose="02020603050405020304" pitchFamily="18" charset="0"/>
                <a:cs typeface="Arial" panose="020B0604020202020204" pitchFamily="34" charset="0"/>
              </a:rPr>
              <a:t>.</a:t>
            </a:r>
          </a:p>
          <a:p>
            <a:pPr marL="742950" lvl="1" indent="-285750" algn="just" hangingPunct="0">
              <a:spcBef>
                <a:spcPts val="400"/>
              </a:spcBef>
              <a:spcAft>
                <a:spcPts val="0"/>
              </a:spcAft>
              <a:buFont typeface="Wingdings" panose="05000000000000000000" pitchFamily="2" charset="2"/>
              <a:buChar char=""/>
              <a:tabLst>
                <a:tab pos="914400" algn="l"/>
              </a:tabLst>
            </a:pP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tích</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cực</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dương</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tính</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mất</a:t>
            </a:r>
            <a:r>
              <a:rPr lang="en-US" sz="2400" b="1" i="1" dirty="0">
                <a:effectLst/>
                <a:latin typeface="Arial" panose="020B0604020202020204" pitchFamily="34" charset="0"/>
                <a:ea typeface="Times New Roman" panose="02020603050405020304" pitchFamily="18" charset="0"/>
                <a:cs typeface="Arial" panose="020B0604020202020204" pitchFamily="34" charset="0"/>
              </a:rPr>
              <a:t>, qua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đời</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quy</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tiên</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mãn</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lộc</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p>
          <a:p>
            <a:pPr marL="742950" lvl="1" indent="-285750" algn="just" hangingPunct="0">
              <a:spcBef>
                <a:spcPts val="400"/>
              </a:spcBef>
              <a:spcAft>
                <a:spcPts val="0"/>
              </a:spcAft>
              <a:buFont typeface="Wingdings" panose="05000000000000000000" pitchFamily="2" charset="2"/>
              <a:buChar char=""/>
              <a:tabLst>
                <a:tab pos="914400" algn="l"/>
              </a:tabLst>
            </a:pP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Nghĩa</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tiêu</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cực</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âm</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tính</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toi</a:t>
            </a:r>
            <a:r>
              <a:rPr lang="en-US" sz="2400" b="1" i="1" dirty="0">
                <a:effectLst/>
                <a:latin typeface="Arial" panose="020B0604020202020204" pitchFamily="34" charset="0"/>
                <a:ea typeface="Times New Roman" panose="02020603050405020304" pitchFamily="18" charset="0"/>
                <a:cs typeface="Arial" panose="020B0604020202020204" pitchFamily="34" charset="0"/>
              </a:rPr>
              <a:t>, ra ma,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chầu</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trời</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ngủm</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ngoẻo</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r>
              <a:rPr lang="en-US" sz="2400" b="1" i="1" dirty="0" err="1">
                <a:effectLst/>
                <a:latin typeface="Arial" panose="020B0604020202020204" pitchFamily="34" charset="0"/>
                <a:ea typeface="Times New Roman" panose="02020603050405020304" pitchFamily="18" charset="0"/>
                <a:cs typeface="Arial" panose="020B0604020202020204" pitchFamily="34" charset="0"/>
              </a:rPr>
              <a:t>nghẻo</a:t>
            </a:r>
            <a:r>
              <a:rPr lang="en-US" sz="2400" b="1" i="1" dirty="0">
                <a:effectLst/>
                <a:latin typeface="Arial" panose="020B0604020202020204" pitchFamily="34" charset="0"/>
                <a:ea typeface="Times New Roman" panose="02020603050405020304" pitchFamily="18" charset="0"/>
                <a:cs typeface="Arial" panose="020B0604020202020204" pitchFamily="34" charset="0"/>
              </a:rPr>
              <a:t>), ...</a:t>
            </a:r>
          </a:p>
          <a:p>
            <a:pPr marL="742950" lvl="1" indent="-285750" algn="just" hangingPunct="0">
              <a:spcBef>
                <a:spcPts val="400"/>
              </a:spcBef>
              <a:spcAft>
                <a:spcPts val="0"/>
              </a:spcAft>
              <a:buFont typeface="Wingdings" panose="05000000000000000000" pitchFamily="2" charset="2"/>
              <a:buChar char=""/>
              <a:tabLst>
                <a:tab pos="914400" algn="l"/>
              </a:tabLst>
            </a:pPr>
            <a:endParaRPr lang="en-US" sz="2400" b="1" i="1"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0086493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5294" y="1800892"/>
            <a:ext cx="11672046" cy="3539430"/>
          </a:xfrm>
          <a:prstGeom prst="rect">
            <a:avLst/>
          </a:prstGeom>
          <a:solidFill>
            <a:schemeClr val="accent4">
              <a:lumMod val="20000"/>
              <a:lumOff val="80000"/>
            </a:schemeClr>
          </a:solidFill>
        </p:spPr>
        <p:txBody>
          <a:bodyPr wrap="square">
            <a:spAutoFit/>
          </a:bodyPr>
          <a:lstStyle/>
          <a:p>
            <a:pPr hangingPunct="0"/>
            <a:endParaRPr lang="en-US" sz="2800" b="1" dirty="0">
              <a:latin typeface="Arial" panose="020B0604020202020204" pitchFamily="34" charset="0"/>
              <a:cs typeface="Arial" panose="020B0604020202020204" pitchFamily="34" charset="0"/>
            </a:endParaRPr>
          </a:p>
          <a:p>
            <a:pPr hangingPunct="0"/>
            <a:r>
              <a:rPr lang="en-US" sz="2800" b="1" dirty="0" err="1">
                <a:latin typeface="Arial" panose="020B0604020202020204" pitchFamily="34" charset="0"/>
                <a:cs typeface="Arial" panose="020B0604020202020204" pitchFamily="34" charset="0"/>
              </a:rPr>
              <a:t>Hiện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tượng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từ</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gần</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nghĩa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cũng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có</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đặc</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điểm</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tương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tự</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từ</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đồng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nghĩa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về</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tính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tình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thái</a:t>
            </a:r>
            <a:r>
              <a:rPr lang="en-US" sz="2800" b="1" dirty="0">
                <a:latin typeface="Arial" panose="020B0604020202020204" pitchFamily="34" charset="0"/>
                <a:cs typeface="Arial" panose="020B0604020202020204" pitchFamily="34" charset="0"/>
              </a:rPr>
              <a:t>.</a:t>
            </a:r>
          </a:p>
          <a:p>
            <a:pPr hangingPunct="0"/>
            <a:r>
              <a:rPr lang="en-US" sz="2800" b="1" u="sng" dirty="0" err="1">
                <a:latin typeface="Arial" panose="020B0604020202020204" pitchFamily="34" charset="0"/>
                <a:cs typeface="Arial" panose="020B0604020202020204" pitchFamily="34" charset="0"/>
              </a:rPr>
              <a:t>Ví</a:t>
            </a:r>
            <a:r>
              <a:rPr lang="en-US" sz="2800" b="1" u="sng" dirty="0">
                <a:latin typeface="Arial" panose="020B0604020202020204" pitchFamily="34" charset="0"/>
                <a:cs typeface="Arial" panose="020B0604020202020204" pitchFamily="34" charset="0"/>
              </a:rPr>
              <a:t> dụ:</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xem</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xét</a:t>
            </a:r>
            <a:r>
              <a:rPr lang="en-US" sz="2800" b="1" dirty="0">
                <a:latin typeface="Arial" panose="020B0604020202020204" pitchFamily="34" charset="0"/>
                <a:cs typeface="Arial" panose="020B0604020202020204" pitchFamily="34" charset="0"/>
              </a:rPr>
              <a:t> từ </a:t>
            </a:r>
            <a:r>
              <a:rPr lang="en-US" sz="2800" b="1" i="1" dirty="0" err="1">
                <a:latin typeface="Arial" panose="020B0604020202020204" pitchFamily="34" charset="0"/>
                <a:cs typeface="Arial" panose="020B0604020202020204" pitchFamily="34" charset="0"/>
              </a:rPr>
              <a:t>xanh</a:t>
            </a:r>
            <a:r>
              <a:rPr lang="en-US" sz="2800" b="1" i="1"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ta </a:t>
            </a:r>
            <a:r>
              <a:rPr lang="en-US" sz="2800" b="1" dirty="0" err="1">
                <a:latin typeface="Arial" panose="020B0604020202020204" pitchFamily="34" charset="0"/>
                <a:cs typeface="Arial" panose="020B0604020202020204" pitchFamily="34" charset="0"/>
              </a:rPr>
              <a:t>có</a:t>
            </a:r>
            <a:r>
              <a:rPr lang="en-US" sz="2800" b="1" dirty="0">
                <a:latin typeface="Arial" panose="020B0604020202020204" pitchFamily="34" charset="0"/>
                <a:cs typeface="Arial" panose="020B0604020202020204" pitchFamily="34" charset="0"/>
              </a:rPr>
              <a:t>:</a:t>
            </a:r>
          </a:p>
          <a:p>
            <a:pPr lvl="1" hangingPunct="0"/>
            <a:r>
              <a:rPr lang="en-US" sz="2800" b="1" dirty="0" err="1">
                <a:latin typeface="Arial" panose="020B0604020202020204" pitchFamily="34" charset="0"/>
                <a:cs typeface="Arial" panose="020B0604020202020204" pitchFamily="34" charset="0"/>
              </a:rPr>
              <a:t>Nghĩa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trung</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hòa</a:t>
            </a:r>
            <a:r>
              <a:rPr lang="en-US" sz="2800" b="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xanh</a:t>
            </a:r>
            <a:endParaRPr lang="en-US" sz="2800" b="1" dirty="0">
              <a:latin typeface="Arial" panose="020B0604020202020204" pitchFamily="34" charset="0"/>
              <a:cs typeface="Arial" panose="020B0604020202020204" pitchFamily="34" charset="0"/>
            </a:endParaRPr>
          </a:p>
          <a:p>
            <a:pPr lvl="1" hangingPunct="0"/>
            <a:r>
              <a:rPr lang="en-US" sz="2800" b="1" dirty="0" err="1">
                <a:latin typeface="Arial" panose="020B0604020202020204" pitchFamily="34" charset="0"/>
                <a:cs typeface="Arial" panose="020B0604020202020204" pitchFamily="34" charset="0"/>
              </a:rPr>
              <a:t>Nghĩa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tích</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cực</a:t>
            </a:r>
            <a:r>
              <a:rPr lang="en-US" sz="2800" b="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xanh</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rờn</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xanh</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mướt</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xanh</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biếc</a:t>
            </a:r>
            <a:r>
              <a:rPr lang="en-US" sz="2800" b="1" i="1" dirty="0">
                <a:latin typeface="Arial" panose="020B0604020202020204" pitchFamily="34" charset="0"/>
                <a:cs typeface="Arial" panose="020B0604020202020204" pitchFamily="34" charset="0"/>
              </a:rPr>
              <a:t>, ...</a:t>
            </a:r>
            <a:endParaRPr lang="en-US" sz="2800" b="1" dirty="0">
              <a:latin typeface="Arial" panose="020B0604020202020204" pitchFamily="34" charset="0"/>
              <a:cs typeface="Arial" panose="020B0604020202020204" pitchFamily="34" charset="0"/>
            </a:endParaRPr>
          </a:p>
          <a:p>
            <a:pPr lvl="1" hangingPunct="0"/>
            <a:r>
              <a:rPr lang="en-US" sz="2800" b="1" dirty="0" err="1">
                <a:latin typeface="Arial" panose="020B0604020202020204" pitchFamily="34" charset="0"/>
                <a:cs typeface="Arial" panose="020B0604020202020204" pitchFamily="34" charset="0"/>
              </a:rPr>
              <a:t>Nghĩa</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tiêu</a:t>
            </a:r>
            <a:r>
              <a:rPr lang="en-US" sz="2800" b="1" dirty="0">
                <a:latin typeface="Arial" panose="020B0604020202020204" pitchFamily="34" charset="0"/>
                <a:cs typeface="Arial" panose="020B0604020202020204" pitchFamily="34" charset="0"/>
              </a:rPr>
              <a:t> </a:t>
            </a:r>
            <a:r>
              <a:rPr lang="en-US" sz="2800" b="1" dirty="0" err="1">
                <a:latin typeface="Arial" panose="020B0604020202020204" pitchFamily="34" charset="0"/>
                <a:cs typeface="Arial" panose="020B0604020202020204" pitchFamily="34" charset="0"/>
              </a:rPr>
              <a:t>cực</a:t>
            </a:r>
            <a:r>
              <a:rPr lang="en-US" sz="2800" b="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xanh</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lét</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xanh</a:t>
            </a:r>
            <a:r>
              <a:rPr lang="en-US" sz="2800" b="1" i="1" dirty="0">
                <a:latin typeface="Arial" panose="020B0604020202020204" pitchFamily="34" charset="0"/>
                <a:cs typeface="Arial" panose="020B0604020202020204" pitchFamily="34" charset="0"/>
              </a:rPr>
              <a:t> </a:t>
            </a:r>
            <a:r>
              <a:rPr lang="en-US" sz="2800" b="1" i="1" dirty="0" err="1">
                <a:latin typeface="Arial" panose="020B0604020202020204" pitchFamily="34" charset="0"/>
                <a:cs typeface="Arial" panose="020B0604020202020204" pitchFamily="34" charset="0"/>
              </a:rPr>
              <a:t>mét</a:t>
            </a:r>
            <a:r>
              <a:rPr lang="en-US" sz="2800" b="1" i="1" dirty="0">
                <a:latin typeface="Arial" panose="020B0604020202020204" pitchFamily="34" charset="0"/>
                <a:cs typeface="Arial" panose="020B0604020202020204" pitchFamily="34" charset="0"/>
              </a:rPr>
              <a:t>, ...</a:t>
            </a:r>
          </a:p>
          <a:p>
            <a:pPr lvl="1" hangingPunct="0"/>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58086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188890" y="119664"/>
            <a:ext cx="11801341" cy="6545382"/>
          </a:xfrm>
          <a:prstGeom prst="rect">
            <a:avLst/>
          </a:prstGeom>
          <a:solidFill>
            <a:schemeClr val="accent5">
              <a:lumMod val="60000"/>
              <a:lumOff val="40000"/>
            </a:schemeClr>
          </a:solidFill>
        </p:spPr>
        <p:txBody>
          <a:bodyPr wrap="square">
            <a:spAutoFit/>
          </a:bodyPr>
          <a:lstStyle/>
          <a:p>
            <a:pPr algn="ctr" hangingPunct="0">
              <a:spcBef>
                <a:spcPts val="400"/>
              </a:spcBef>
              <a:spcAft>
                <a:spcPts val="0"/>
              </a:spcAft>
            </a:pPr>
            <a:r>
              <a:rPr lang="en-US" sz="2800" b="1" kern="0" dirty="0">
                <a:effectLst/>
                <a:latin typeface="Times New Roman" panose="02020603050405020304" pitchFamily="18" charset="0"/>
              </a:rPr>
              <a:t>CƠ SỞ TIẾNG VIỆT</a:t>
            </a:r>
            <a:endParaRPr lang="en-US" sz="2400" b="1" kern="0" dirty="0">
              <a:effectLst/>
              <a:latin typeface="VNI-Dom"/>
            </a:endParaRPr>
          </a:p>
          <a:p>
            <a:pPr hangingPunct="0">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VNI-Times"/>
              <a:ea typeface="Times New Roman" panose="02020603050405020304" pitchFamily="18" charset="0"/>
              <a:cs typeface="Times New Roman" panose="02020603050405020304" pitchFamily="18" charset="0"/>
            </a:endParaRPr>
          </a:p>
          <a:p>
            <a:pPr hangingPunct="0">
              <a:spcBef>
                <a:spcPts val="400"/>
              </a:spcBef>
            </a:pPr>
            <a:r>
              <a:rPr lang="en-US" sz="2400" b="1" kern="0" dirty="0">
                <a:effectLst/>
                <a:latin typeface="Times New Roman" panose="02020603050405020304" pitchFamily="18" charset="0"/>
              </a:rPr>
              <a:t>I. TIẾNG : ĐƠN VỊ CƠ BẢN CỦA TIẾNG VIỆT.</a:t>
            </a:r>
            <a:endParaRPr lang="en-US" sz="2400" b="1" kern="0" dirty="0">
              <a:effectLst/>
              <a:latin typeface="VNI-Dom"/>
            </a:endParaRPr>
          </a:p>
          <a:p>
            <a:pPr algn="just" hangingPunct="0">
              <a:spcBef>
                <a:spcPts val="1200"/>
              </a:spcBef>
              <a:spcAft>
                <a:spcPts val="0"/>
              </a:spcAft>
            </a:pPr>
            <a:r>
              <a:rPr lang="en-US" sz="26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i="1" dirty="0" err="1">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6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bản,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đặc</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thù</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của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hangingPunct="0">
              <a:spcBef>
                <a:spcPts val="1200"/>
              </a:spcBef>
              <a:spcAft>
                <a:spcPts val="0"/>
              </a:spcAft>
            </a:pPr>
            <a:r>
              <a:rPr lang="en-US" sz="26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i="1" dirty="0" err="1">
                <a:effectLst/>
                <a:latin typeface="Times New Roman" panose="02020603050405020304" pitchFamily="18" charset="0"/>
                <a:ea typeface="Times New Roman" panose="02020603050405020304" pitchFamily="18" charset="0"/>
                <a:cs typeface="Times New Roman" panose="02020603050405020304" pitchFamily="18" charset="0"/>
              </a:rPr>
              <a:t>Tiếng</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vừa</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đơn</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b="1" dirty="0" err="1">
                <a:effectLst/>
                <a:latin typeface="Times New Roman" panose="02020603050405020304" pitchFamily="18" charset="0"/>
                <a:ea typeface="Times New Roman" panose="02020603050405020304" pitchFamily="18" charset="0"/>
                <a:cs typeface="Times New Roman" panose="02020603050405020304" pitchFamily="18" charset="0"/>
              </a:rPr>
              <a:t>vựng</a:t>
            </a:r>
            <a:r>
              <a:rPr lang="en-US" sz="2600" b="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algn="just" hangingPunct="0">
              <a:spcBef>
                <a:spcPts val="1200"/>
              </a:spcBef>
              <a:spcAft>
                <a:spcPts val="0"/>
              </a:spcAft>
            </a:pPr>
            <a:endParaRPr lang="en-US" sz="2000" dirty="0">
              <a:effectLst/>
              <a:latin typeface="VNI-Times"/>
              <a:ea typeface="Times New Roman" panose="02020603050405020304" pitchFamily="18" charset="0"/>
              <a:cs typeface="Times New Roman" panose="02020603050405020304" pitchFamily="18" charset="0"/>
            </a:endParaRPr>
          </a:p>
          <a:p>
            <a:pPr hangingPunct="0">
              <a:spcBef>
                <a:spcPts val="400"/>
              </a:spcBef>
            </a:pPr>
            <a:r>
              <a:rPr lang="en-US" sz="2400" b="1" kern="0" dirty="0">
                <a:effectLst/>
                <a:latin typeface="Times New Roman" panose="02020603050405020304" pitchFamily="18" charset="0"/>
              </a:rPr>
              <a:t>1. </a:t>
            </a:r>
            <a:r>
              <a:rPr lang="en-US" sz="2400" b="1" kern="0" dirty="0" err="1">
                <a:effectLst/>
                <a:latin typeface="Times New Roman" panose="02020603050405020304" pitchFamily="18" charset="0"/>
              </a:rPr>
              <a:t>Tiếng</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là</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đơn</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vị</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ngữ</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âm</a:t>
            </a:r>
            <a:r>
              <a:rPr lang="en-US" sz="2400" b="1" kern="0" dirty="0">
                <a:effectLst/>
                <a:latin typeface="Times New Roman" panose="02020603050405020304" pitchFamily="18" charset="0"/>
              </a:rPr>
              <a:t>:  </a:t>
            </a:r>
            <a:r>
              <a:rPr lang="en-US" sz="2400" b="1" kern="0" dirty="0" err="1">
                <a:effectLst/>
                <a:latin typeface="Times New Roman" panose="02020603050405020304" pitchFamily="18" charset="0"/>
              </a:rPr>
              <a:t>Âm</a:t>
            </a:r>
            <a:r>
              <a:rPr lang="en-US" sz="2400" b="1" kern="0" dirty="0">
                <a:effectLst/>
                <a:latin typeface="Times New Roman" panose="02020603050405020304" pitchFamily="18" charset="0"/>
              </a:rPr>
              <a:t> tiết </a:t>
            </a:r>
          </a:p>
          <a:p>
            <a:pPr hangingPunct="0">
              <a:spcBef>
                <a:spcPts val="400"/>
              </a:spcBef>
            </a:pPr>
            <a:r>
              <a:rPr lang="en-US" sz="2400" dirty="0"/>
              <a:t>Bản </a:t>
            </a:r>
            <a:r>
              <a:rPr lang="en-US" sz="2400" dirty="0" err="1"/>
              <a:t>chất</a:t>
            </a:r>
            <a:r>
              <a:rPr lang="en-US" sz="2400" dirty="0"/>
              <a:t> của </a:t>
            </a:r>
            <a:r>
              <a:rPr lang="en-US" sz="2400" dirty="0" err="1"/>
              <a:t>âm</a:t>
            </a:r>
            <a:r>
              <a:rPr lang="en-US" sz="2400" dirty="0"/>
              <a:t> tiết:</a:t>
            </a:r>
          </a:p>
          <a:p>
            <a:pPr hangingPunct="0">
              <a:spcBef>
                <a:spcPts val="400"/>
              </a:spcBef>
            </a:pPr>
            <a:endParaRPr lang="en-US" sz="2400" b="1" kern="0" dirty="0">
              <a:latin typeface="VNI-Dom"/>
            </a:endParaRPr>
          </a:p>
          <a:p>
            <a:pPr hangingPunct="0">
              <a:spcBef>
                <a:spcPts val="400"/>
              </a:spcBef>
            </a:pPr>
            <a:endParaRPr lang="en-US" sz="2400" b="1" kern="0" dirty="0">
              <a:effectLst/>
              <a:latin typeface="VNI-Dom"/>
            </a:endParaRPr>
          </a:p>
          <a:p>
            <a:pPr hangingPunct="0">
              <a:spcBef>
                <a:spcPts val="400"/>
              </a:spcBef>
            </a:pPr>
            <a:endParaRPr lang="en-US" sz="2400" b="1" kern="0" dirty="0">
              <a:latin typeface="VNI-Dom"/>
            </a:endParaRPr>
          </a:p>
          <a:p>
            <a:pPr hangingPunct="0">
              <a:spcBef>
                <a:spcPts val="400"/>
              </a:spcBef>
            </a:pPr>
            <a:endParaRPr lang="en-US" sz="2400" b="1" kern="0" dirty="0">
              <a:latin typeface="VNI-Dom"/>
            </a:endParaRPr>
          </a:p>
          <a:p>
            <a:pPr hangingPunct="0">
              <a:spcBef>
                <a:spcPts val="400"/>
              </a:spcBef>
            </a:pPr>
            <a:endParaRPr lang="en-US" sz="2400" b="1" kern="0" dirty="0">
              <a:latin typeface="VNI-Dom"/>
            </a:endParaRPr>
          </a:p>
          <a:p>
            <a:pPr hangingPunct="0">
              <a:spcBef>
                <a:spcPts val="400"/>
              </a:spcBef>
            </a:pPr>
            <a:endParaRPr lang="en-US" sz="2400" b="1" kern="0" dirty="0">
              <a:latin typeface="VNI-Dom"/>
            </a:endParaRPr>
          </a:p>
          <a:p>
            <a:pPr hangingPunct="0">
              <a:spcBef>
                <a:spcPts val="400"/>
              </a:spcBef>
            </a:pPr>
            <a:endParaRPr lang="en-US" sz="2000" b="1" kern="0" dirty="0">
              <a:latin typeface="VNI-Dom"/>
            </a:endParaRPr>
          </a:p>
        </p:txBody>
      </p:sp>
      <p:pic>
        <p:nvPicPr>
          <p:cNvPr id="33" name="Picture 32"/>
          <p:cNvPicPr>
            <a:picLocks noChangeAspect="1"/>
          </p:cNvPicPr>
          <p:nvPr/>
        </p:nvPicPr>
        <p:blipFill>
          <a:blip r:embed="rId2"/>
          <a:stretch>
            <a:fillRect/>
          </a:stretch>
        </p:blipFill>
        <p:spPr>
          <a:xfrm>
            <a:off x="2382604" y="3848532"/>
            <a:ext cx="6040337" cy="2645032"/>
          </a:xfrm>
          <a:prstGeom prst="rect">
            <a:avLst/>
          </a:prstGeom>
        </p:spPr>
      </p:pic>
    </p:spTree>
    <p:extLst>
      <p:ext uri="{BB962C8B-B14F-4D97-AF65-F5344CB8AC3E}">
        <p14:creationId xmlns:p14="http://schemas.microsoft.com/office/powerpoint/2010/main" val="22055733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39587" y="303466"/>
            <a:ext cx="10824883" cy="6258123"/>
          </a:xfrm>
          <a:prstGeom prst="rect">
            <a:avLst/>
          </a:prstGeom>
          <a:solidFill>
            <a:schemeClr val="accent4">
              <a:lumMod val="20000"/>
              <a:lumOff val="80000"/>
            </a:schemeClr>
          </a:solidFill>
        </p:spPr>
        <p:txBody>
          <a:bodyPr wrap="square">
            <a:spAutoFit/>
          </a:bodyPr>
          <a:lstStyle/>
          <a:p>
            <a:pPr marL="361950"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Ví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dù</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dầu</a:t>
            </a:r>
            <a:endParaRPr lang="en-US" sz="2800" b="1"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giời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ơi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tabLst>
                <a:tab pos="1530350" algn="l"/>
              </a:tabLs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chời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ơi</a:t>
            </a:r>
            <a:endParaRPr lang="en-US" sz="2800" b="1" dirty="0">
              <a:effectLst/>
              <a:latin typeface="VNI-Times"/>
              <a:ea typeface="Times New Roman" panose="02020603050405020304" pitchFamily="18" charset="0"/>
              <a:cs typeface="Times New Roman" panose="02020603050405020304" pitchFamily="18" charset="0"/>
            </a:endParaRPr>
          </a:p>
          <a:p>
            <a:pPr marL="361950"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khác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dirty="0">
              <a:effectLst/>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Bò</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--&gt; di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chuyển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tứ</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chi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từ).</a:t>
            </a:r>
            <a:endParaRPr lang="en-US" sz="2800" b="1" dirty="0">
              <a:effectLst/>
              <a:latin typeface="VNI-Times"/>
              <a:ea typeface="Times New Roman" panose="02020603050405020304" pitchFamily="18" charset="0"/>
              <a:cs typeface="Times New Roman" panose="02020603050405020304" pitchFamily="18" charset="0"/>
            </a:endParaRPr>
          </a:p>
          <a:p>
            <a:pPr algn="just" hangingPunct="0">
              <a:spcBef>
                <a:spcPts val="40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bò</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thịt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bò</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từ)</a:t>
            </a:r>
            <a:endParaRPr lang="en-US" sz="2800" b="1"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Đậu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hạ</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cánh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yên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trí</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từ).</a:t>
            </a:r>
            <a:endParaRPr lang="en-US" sz="2800" b="1"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tabLst>
                <a:tab pos="1350645" algn="l"/>
              </a:tabLs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hạt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từ).</a:t>
            </a:r>
            <a:endParaRPr lang="en-US" sz="2800" b="1"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Lợi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--&gt;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thêm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từ).</a:t>
            </a:r>
            <a:endParaRPr lang="en-US" sz="2800" b="1"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tabLst>
                <a:tab pos="1530350" algn="l"/>
              </a:tabLs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phần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thịt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bao</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xung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chân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răng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danh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từ).</a:t>
            </a:r>
            <a:endParaRPr lang="en-US" sz="2800" b="1" dirty="0">
              <a:effectLst/>
              <a:latin typeface="VNI-Times"/>
              <a:ea typeface="Times New Roman" panose="02020603050405020304" pitchFamily="18" charset="0"/>
              <a:cs typeface="Times New Roman" panose="02020603050405020304" pitchFamily="18" charset="0"/>
            </a:endParaRPr>
          </a:p>
          <a:p>
            <a:pPr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biến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gọi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phái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phái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sinh</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thuộc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chu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cảnh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798570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602" y="131472"/>
            <a:ext cx="11174506" cy="6740307"/>
          </a:xfrm>
          <a:prstGeom prst="rect">
            <a:avLst/>
          </a:prstGeom>
          <a:solidFill>
            <a:schemeClr val="accent4">
              <a:lumMod val="20000"/>
              <a:lumOff val="80000"/>
            </a:schemeClr>
          </a:solidFill>
        </p:spPr>
        <p:txBody>
          <a:bodyPr wrap="square">
            <a:spAutoFit/>
          </a:bodyPr>
          <a:lstStyle/>
          <a:p>
            <a:pPr hangingPunct="0">
              <a:spcBef>
                <a:spcPts val="400"/>
              </a:spcBef>
            </a:pPr>
            <a:r>
              <a:rPr lang="en-US" sz="2800" b="1" i="1" kern="0" dirty="0">
                <a:latin typeface="Times New Roman" panose="02020603050405020304" pitchFamily="18" charset="0"/>
              </a:rPr>
              <a:t>2.3. Các lớp từ	</a:t>
            </a:r>
            <a:endParaRPr lang="en-US" sz="2800" b="1" kern="0" dirty="0">
              <a:latin typeface="VNI-Dom"/>
            </a:endParaRPr>
          </a:p>
          <a:p>
            <a:pPr indent="450215" algn="just" hangingPunct="0">
              <a:spcBef>
                <a:spcPts val="400"/>
              </a:spcBef>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chia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ra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lớp: lớp từ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lớp từ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VNI-Times"/>
              <a:ea typeface="Times New Roman" panose="02020603050405020304" pitchFamily="18" charset="0"/>
              <a:cs typeface="Times New Roman" panose="02020603050405020304" pitchFamily="18" charset="0"/>
            </a:endParaRPr>
          </a:p>
          <a:p>
            <a:pPr hangingPunct="0">
              <a:spcBef>
                <a:spcPts val="400"/>
              </a:spcBef>
            </a:pPr>
            <a:r>
              <a:rPr lang="en-US" sz="2800" b="1" i="1" kern="0" dirty="0">
                <a:latin typeface="Times New Roman" panose="02020603050405020304" pitchFamily="18" charset="0"/>
              </a:rPr>
              <a:t>2.3.1. Lớp từ </a:t>
            </a:r>
            <a:r>
              <a:rPr lang="en-US" sz="2800" b="1" i="1" kern="0" dirty="0" err="1">
                <a:latin typeface="Times New Roman" panose="02020603050405020304" pitchFamily="18" charset="0"/>
              </a:rPr>
              <a:t>ngữ</a:t>
            </a:r>
            <a:r>
              <a:rPr lang="en-US" sz="2800" b="1" i="1" kern="0" dirty="0">
                <a:latin typeface="Times New Roman" panose="02020603050405020304" pitchFamily="18" charset="0"/>
              </a:rPr>
              <a:t> </a:t>
            </a:r>
            <a:r>
              <a:rPr lang="en-US" sz="2800" b="1" i="1" kern="0" dirty="0" err="1">
                <a:latin typeface="Times New Roman" panose="02020603050405020304" pitchFamily="18" charset="0"/>
              </a:rPr>
              <a:t>pháp</a:t>
            </a:r>
            <a:r>
              <a:rPr lang="en-US" sz="2800" b="1" i="1" kern="0" dirty="0">
                <a:latin typeface="Times New Roman" panose="02020603050405020304" pitchFamily="18" charset="0"/>
              </a:rPr>
              <a:t>:</a:t>
            </a:r>
            <a:r>
              <a:rPr lang="en-US" sz="2800" b="1" kern="0" dirty="0">
                <a:latin typeface="Times New Roman" panose="02020603050405020304" pitchFamily="18" charset="0"/>
              </a:rPr>
              <a:t> </a:t>
            </a:r>
            <a:r>
              <a:rPr lang="en-US" sz="2800" kern="0" dirty="0" err="1">
                <a:latin typeface="Times New Roman" panose="02020603050405020304" pitchFamily="18" charset="0"/>
              </a:rPr>
              <a:t>Gồm</a:t>
            </a:r>
            <a:r>
              <a:rPr lang="en-US" sz="2800" kern="0" dirty="0">
                <a:latin typeface="Times New Roman" panose="02020603050405020304" pitchFamily="18" charset="0"/>
              </a:rPr>
              <a:t> </a:t>
            </a:r>
            <a:r>
              <a:rPr lang="en-US" sz="2800" kern="0" dirty="0" err="1">
                <a:latin typeface="Times New Roman" panose="02020603050405020304" pitchFamily="18" charset="0"/>
              </a:rPr>
              <a:t>những</a:t>
            </a:r>
            <a:r>
              <a:rPr lang="en-US" sz="2800" kern="0" dirty="0">
                <a:latin typeface="Times New Roman" panose="02020603050405020304" pitchFamily="18" charset="0"/>
              </a:rPr>
              <a:t> từ </a:t>
            </a:r>
            <a:r>
              <a:rPr lang="en-US" sz="2800" kern="0" dirty="0" err="1">
                <a:latin typeface="Times New Roman" panose="02020603050405020304" pitchFamily="18" charset="0"/>
              </a:rPr>
              <a:t>được</a:t>
            </a:r>
            <a:r>
              <a:rPr lang="en-US" sz="2800" kern="0" dirty="0">
                <a:latin typeface="Times New Roman" panose="02020603050405020304" pitchFamily="18" charset="0"/>
              </a:rPr>
              <a:t> </a:t>
            </a:r>
            <a:r>
              <a:rPr lang="en-US" sz="2800" kern="0" dirty="0" err="1">
                <a:latin typeface="Times New Roman" panose="02020603050405020304" pitchFamily="18" charset="0"/>
              </a:rPr>
              <a:t>xét</a:t>
            </a:r>
            <a:r>
              <a:rPr lang="en-US" sz="2800" kern="0" dirty="0">
                <a:latin typeface="Times New Roman" panose="02020603050405020304" pitchFamily="18" charset="0"/>
              </a:rPr>
              <a:t> ở </a:t>
            </a:r>
            <a:r>
              <a:rPr lang="en-US" sz="2800" kern="0" dirty="0" err="1">
                <a:latin typeface="Times New Roman" panose="02020603050405020304" pitchFamily="18" charset="0"/>
              </a:rPr>
              <a:t>chức</a:t>
            </a:r>
            <a:r>
              <a:rPr lang="en-US" sz="2800" kern="0" dirty="0">
                <a:latin typeface="Times New Roman" panose="02020603050405020304" pitchFamily="18" charset="0"/>
              </a:rPr>
              <a:t> </a:t>
            </a:r>
            <a:r>
              <a:rPr lang="en-US" sz="2800" kern="0" dirty="0" err="1">
                <a:latin typeface="Times New Roman" panose="02020603050405020304" pitchFamily="18" charset="0"/>
              </a:rPr>
              <a:t>năng</a:t>
            </a:r>
            <a:r>
              <a:rPr lang="en-US" sz="2800" kern="0" dirty="0">
                <a:latin typeface="Times New Roman" panose="02020603050405020304" pitchFamily="18" charset="0"/>
              </a:rPr>
              <a:t> </a:t>
            </a:r>
            <a:r>
              <a:rPr lang="en-US" sz="2800" kern="0" dirty="0" err="1">
                <a:latin typeface="Times New Roman" panose="02020603050405020304" pitchFamily="18" charset="0"/>
              </a:rPr>
              <a:t>ngữ</a:t>
            </a:r>
            <a:r>
              <a:rPr lang="en-US" sz="2800" kern="0" dirty="0">
                <a:latin typeface="Times New Roman" panose="02020603050405020304" pitchFamily="18" charset="0"/>
              </a:rPr>
              <a:t> </a:t>
            </a:r>
            <a:r>
              <a:rPr lang="en-US" sz="2800" kern="0" dirty="0" err="1">
                <a:latin typeface="Times New Roman" panose="02020603050405020304" pitchFamily="18" charset="0"/>
              </a:rPr>
              <a:t>pháp</a:t>
            </a:r>
            <a:r>
              <a:rPr lang="en-US" sz="2800" kern="0" dirty="0">
                <a:latin typeface="Times New Roman" panose="02020603050405020304" pitchFamily="18" charset="0"/>
              </a:rPr>
              <a:t>. </a:t>
            </a:r>
            <a:r>
              <a:rPr lang="en-US" sz="2800" kern="0" dirty="0" err="1">
                <a:latin typeface="Times New Roman" panose="02020603050405020304" pitchFamily="18" charset="0"/>
              </a:rPr>
              <a:t>Chúng</a:t>
            </a:r>
            <a:r>
              <a:rPr lang="en-US" sz="2800" kern="0" dirty="0">
                <a:latin typeface="Times New Roman" panose="02020603050405020304" pitchFamily="18" charset="0"/>
              </a:rPr>
              <a:t> </a:t>
            </a:r>
            <a:r>
              <a:rPr lang="en-US" sz="2800" kern="0" dirty="0" err="1">
                <a:latin typeface="Times New Roman" panose="02020603050405020304" pitchFamily="18" charset="0"/>
              </a:rPr>
              <a:t>được</a:t>
            </a:r>
            <a:r>
              <a:rPr lang="en-US" sz="2800" kern="0" dirty="0">
                <a:latin typeface="Times New Roman" panose="02020603050405020304" pitchFamily="18" charset="0"/>
              </a:rPr>
              <a:t> chia </a:t>
            </a:r>
            <a:r>
              <a:rPr lang="en-US" sz="2800" kern="0" dirty="0" err="1">
                <a:latin typeface="Times New Roman" panose="02020603050405020304" pitchFamily="18" charset="0"/>
              </a:rPr>
              <a:t>làm</a:t>
            </a:r>
            <a:r>
              <a:rPr lang="en-US" sz="2800" kern="0" dirty="0">
                <a:latin typeface="Times New Roman" panose="02020603050405020304" pitchFamily="18" charset="0"/>
              </a:rPr>
              <a:t> </a:t>
            </a:r>
            <a:r>
              <a:rPr lang="en-US" sz="2800" kern="0" dirty="0" err="1">
                <a:latin typeface="Times New Roman" panose="02020603050405020304" pitchFamily="18" charset="0"/>
              </a:rPr>
              <a:t>ba</a:t>
            </a:r>
            <a:r>
              <a:rPr lang="en-US" sz="2800" kern="0" dirty="0">
                <a:latin typeface="Times New Roman" panose="02020603050405020304" pitchFamily="18" charset="0"/>
              </a:rPr>
              <a:t> </a:t>
            </a:r>
            <a:r>
              <a:rPr lang="en-US" sz="2800" kern="0" dirty="0" err="1">
                <a:latin typeface="Times New Roman" panose="02020603050405020304" pitchFamily="18" charset="0"/>
              </a:rPr>
              <a:t>loại</a:t>
            </a:r>
            <a:r>
              <a:rPr lang="en-US" sz="2800" kern="0" dirty="0">
                <a:latin typeface="Times New Roman" panose="02020603050405020304" pitchFamily="18" charset="0"/>
              </a:rPr>
              <a:t>: </a:t>
            </a:r>
            <a:r>
              <a:rPr lang="en-US" sz="2800" kern="0" dirty="0" err="1">
                <a:latin typeface="Times New Roman" panose="02020603050405020304" pitchFamily="18" charset="0"/>
              </a:rPr>
              <a:t>thực</a:t>
            </a:r>
            <a:r>
              <a:rPr lang="en-US" sz="2800" kern="0" dirty="0">
                <a:latin typeface="Times New Roman" panose="02020603050405020304" pitchFamily="18" charset="0"/>
              </a:rPr>
              <a:t> từ, </a:t>
            </a:r>
            <a:r>
              <a:rPr lang="en-US" sz="2800" kern="0" dirty="0" err="1">
                <a:latin typeface="Times New Roman" panose="02020603050405020304" pitchFamily="18" charset="0"/>
              </a:rPr>
              <a:t>hư</a:t>
            </a:r>
            <a:r>
              <a:rPr lang="en-US" sz="2800" kern="0" dirty="0">
                <a:latin typeface="Times New Roman" panose="02020603050405020304" pitchFamily="18" charset="0"/>
              </a:rPr>
              <a:t> từ, </a:t>
            </a:r>
            <a:r>
              <a:rPr lang="en-US" sz="2800" kern="0" dirty="0" err="1">
                <a:latin typeface="Times New Roman" panose="02020603050405020304" pitchFamily="18" charset="0"/>
              </a:rPr>
              <a:t>tình</a:t>
            </a:r>
            <a:r>
              <a:rPr lang="en-US" sz="2800" kern="0" dirty="0">
                <a:latin typeface="Times New Roman" panose="02020603050405020304" pitchFamily="18" charset="0"/>
              </a:rPr>
              <a:t> </a:t>
            </a:r>
            <a:r>
              <a:rPr lang="en-US" sz="2800" kern="0" dirty="0" err="1">
                <a:latin typeface="Times New Roman" panose="02020603050405020304" pitchFamily="18" charset="0"/>
              </a:rPr>
              <a:t>thái</a:t>
            </a:r>
            <a:r>
              <a:rPr lang="en-US" sz="2800" kern="0" dirty="0">
                <a:latin typeface="Times New Roman" panose="02020603050405020304" pitchFamily="18" charset="0"/>
              </a:rPr>
              <a:t> từ.</a:t>
            </a:r>
          </a:p>
          <a:p>
            <a:pPr hangingPunct="0">
              <a:spcBef>
                <a:spcPts val="400"/>
              </a:spcBef>
            </a:pPr>
            <a:endParaRPr lang="en-US" sz="2800" b="1" kern="0" dirty="0">
              <a:latin typeface="Times New Roman" panose="02020603050405020304" pitchFamily="18" charset="0"/>
            </a:endParaRPr>
          </a:p>
          <a:p>
            <a:pPr hangingPunct="0">
              <a:spcBef>
                <a:spcPts val="400"/>
              </a:spcBef>
            </a:pPr>
            <a:endParaRPr lang="en-US" sz="2800" b="1" kern="0" dirty="0">
              <a:effectLst/>
              <a:latin typeface="Times New Roman" panose="02020603050405020304" pitchFamily="18" charset="0"/>
            </a:endParaRPr>
          </a:p>
          <a:p>
            <a:pPr hangingPunct="0">
              <a:spcBef>
                <a:spcPts val="400"/>
              </a:spcBef>
            </a:pPr>
            <a:endParaRPr lang="en-US" sz="2800" b="1" kern="0" dirty="0">
              <a:latin typeface="Times New Roman" panose="02020603050405020304" pitchFamily="18" charset="0"/>
            </a:endParaRPr>
          </a:p>
          <a:p>
            <a:pPr hangingPunct="0">
              <a:spcBef>
                <a:spcPts val="400"/>
              </a:spcBef>
            </a:pPr>
            <a:endParaRPr lang="en-US" sz="2800" b="1" kern="0" dirty="0">
              <a:effectLst/>
              <a:latin typeface="Times New Roman" panose="02020603050405020304" pitchFamily="18" charset="0"/>
            </a:endParaRPr>
          </a:p>
          <a:p>
            <a:pPr hangingPunct="0">
              <a:spcBef>
                <a:spcPts val="400"/>
              </a:spcBef>
            </a:pPr>
            <a:endParaRPr lang="en-US" sz="2800" b="1" kern="0" dirty="0">
              <a:latin typeface="Times New Roman" panose="02020603050405020304" pitchFamily="18" charset="0"/>
            </a:endParaRPr>
          </a:p>
          <a:p>
            <a:pPr hangingPunct="0">
              <a:spcBef>
                <a:spcPts val="400"/>
              </a:spcBef>
            </a:pPr>
            <a:endParaRPr lang="en-US" sz="2800" b="1" kern="0" dirty="0">
              <a:latin typeface="Times New Roman" panose="02020603050405020304" pitchFamily="18" charset="0"/>
            </a:endParaRPr>
          </a:p>
          <a:p>
            <a:pPr hangingPunct="0">
              <a:spcBef>
                <a:spcPts val="400"/>
              </a:spcBef>
            </a:pPr>
            <a:endParaRPr lang="en-US" sz="2800" b="1" kern="0" dirty="0">
              <a:effectLst/>
              <a:latin typeface="Times New Roman" panose="02020603050405020304" pitchFamily="18" charset="0"/>
            </a:endParaRPr>
          </a:p>
          <a:p>
            <a:pPr hangingPunct="0">
              <a:spcBef>
                <a:spcPts val="400"/>
              </a:spcBef>
            </a:pPr>
            <a:r>
              <a:rPr lang="en-US" sz="2800" kern="0" dirty="0">
                <a:latin typeface="Times New Roman" panose="02020603050405020304" pitchFamily="18" charset="0"/>
              </a:rPr>
              <a:t>	</a:t>
            </a:r>
            <a:r>
              <a:rPr lang="en-US" sz="2800" kern="0" dirty="0" err="1">
                <a:latin typeface="Times New Roman" panose="02020603050405020304" pitchFamily="18" charset="0"/>
              </a:rPr>
              <a:t>Thực</a:t>
            </a:r>
            <a:r>
              <a:rPr lang="en-US" sz="2800" kern="0" dirty="0">
                <a:latin typeface="Times New Roman" panose="02020603050405020304" pitchFamily="18" charset="0"/>
              </a:rPr>
              <a:t> từ </a:t>
            </a:r>
            <a:r>
              <a:rPr lang="en-US" sz="2800" kern="0" dirty="0" err="1">
                <a:latin typeface="Times New Roman" panose="02020603050405020304" pitchFamily="18" charset="0"/>
              </a:rPr>
              <a:t>gồm</a:t>
            </a:r>
            <a:r>
              <a:rPr lang="en-US" sz="2800" kern="0" dirty="0">
                <a:latin typeface="Times New Roman" panose="02020603050405020304" pitchFamily="18" charset="0"/>
              </a:rPr>
              <a:t>: </a:t>
            </a:r>
            <a:r>
              <a:rPr lang="en-US" sz="2800" kern="0" dirty="0" err="1">
                <a:latin typeface="Times New Roman" panose="02020603050405020304" pitchFamily="18" charset="0"/>
              </a:rPr>
              <a:t>Danh</a:t>
            </a:r>
            <a:r>
              <a:rPr lang="en-US" sz="2800" kern="0" dirty="0">
                <a:latin typeface="Times New Roman" panose="02020603050405020304" pitchFamily="18" charset="0"/>
              </a:rPr>
              <a:t> từ, </a:t>
            </a:r>
            <a:r>
              <a:rPr lang="en-US" sz="2800" kern="0" dirty="0" err="1">
                <a:latin typeface="Times New Roman" panose="02020603050405020304" pitchFamily="18" charset="0"/>
              </a:rPr>
              <a:t>tính</a:t>
            </a:r>
            <a:r>
              <a:rPr lang="en-US" sz="2800" kern="0" dirty="0">
                <a:latin typeface="Times New Roman" panose="02020603050405020304" pitchFamily="18" charset="0"/>
              </a:rPr>
              <a:t> từ, </a:t>
            </a:r>
            <a:r>
              <a:rPr lang="en-US" sz="2800" kern="0" dirty="0" err="1">
                <a:latin typeface="Times New Roman" panose="02020603050405020304" pitchFamily="18" charset="0"/>
              </a:rPr>
              <a:t>động</a:t>
            </a:r>
            <a:r>
              <a:rPr lang="en-US" sz="2800" kern="0" dirty="0">
                <a:latin typeface="Times New Roman" panose="02020603050405020304" pitchFamily="18" charset="0"/>
              </a:rPr>
              <a:t> từ, </a:t>
            </a:r>
            <a:r>
              <a:rPr lang="en-US" sz="2800" kern="0" dirty="0" err="1">
                <a:latin typeface="Times New Roman" panose="02020603050405020304" pitchFamily="18" charset="0"/>
              </a:rPr>
              <a:t>số</a:t>
            </a:r>
            <a:r>
              <a:rPr lang="en-US" sz="2800" kern="0" dirty="0">
                <a:latin typeface="Times New Roman" panose="02020603050405020304" pitchFamily="18" charset="0"/>
              </a:rPr>
              <a:t> từ, </a:t>
            </a:r>
            <a:r>
              <a:rPr lang="en-US" sz="2800" kern="0" dirty="0" err="1">
                <a:latin typeface="Times New Roman" panose="02020603050405020304" pitchFamily="18" charset="0"/>
              </a:rPr>
              <a:t>đại</a:t>
            </a:r>
            <a:r>
              <a:rPr lang="en-US" sz="2800" kern="0" dirty="0">
                <a:latin typeface="Times New Roman" panose="02020603050405020304" pitchFamily="18" charset="0"/>
              </a:rPr>
              <a:t> từ.</a:t>
            </a:r>
          </a:p>
          <a:p>
            <a:pPr hangingPunct="0">
              <a:spcBef>
                <a:spcPts val="400"/>
              </a:spcBef>
            </a:pPr>
            <a:r>
              <a:rPr lang="en-US" sz="2800" kern="0" dirty="0">
                <a:latin typeface="Times New Roman" panose="02020603050405020304" pitchFamily="18" charset="0"/>
              </a:rPr>
              <a:t>	</a:t>
            </a:r>
            <a:r>
              <a:rPr lang="en-US" sz="2800" kern="0" dirty="0" err="1">
                <a:latin typeface="Times New Roman" panose="02020603050405020304" pitchFamily="18" charset="0"/>
              </a:rPr>
              <a:t>Hư</a:t>
            </a:r>
            <a:r>
              <a:rPr lang="en-US" sz="2800" kern="0" dirty="0">
                <a:latin typeface="Times New Roman" panose="02020603050405020304" pitchFamily="18" charset="0"/>
              </a:rPr>
              <a:t> từ </a:t>
            </a:r>
            <a:r>
              <a:rPr lang="en-US" sz="2800" kern="0" dirty="0" err="1">
                <a:latin typeface="Times New Roman" panose="02020603050405020304" pitchFamily="18" charset="0"/>
              </a:rPr>
              <a:t>gồm</a:t>
            </a:r>
            <a:r>
              <a:rPr lang="en-US" sz="2800" kern="0" dirty="0">
                <a:latin typeface="Times New Roman" panose="02020603050405020304" pitchFamily="18" charset="0"/>
              </a:rPr>
              <a:t>: </a:t>
            </a:r>
            <a:r>
              <a:rPr lang="en-US" sz="2800" kern="0" dirty="0" err="1">
                <a:latin typeface="Times New Roman" panose="02020603050405020304" pitchFamily="18" charset="0"/>
              </a:rPr>
              <a:t>Phụ</a:t>
            </a:r>
            <a:r>
              <a:rPr lang="en-US" sz="2800" kern="0" dirty="0">
                <a:latin typeface="Times New Roman" panose="02020603050405020304" pitchFamily="18" charset="0"/>
              </a:rPr>
              <a:t> từ </a:t>
            </a:r>
            <a:r>
              <a:rPr lang="en-US" sz="2800" kern="0" dirty="0" err="1">
                <a:latin typeface="Times New Roman" panose="02020603050405020304" pitchFamily="18" charset="0"/>
              </a:rPr>
              <a:t>và</a:t>
            </a:r>
            <a:r>
              <a:rPr lang="en-US" sz="2800" kern="0" dirty="0">
                <a:latin typeface="Times New Roman" panose="02020603050405020304" pitchFamily="18" charset="0"/>
              </a:rPr>
              <a:t> </a:t>
            </a:r>
            <a:r>
              <a:rPr lang="en-US" sz="2800" kern="0" dirty="0" err="1">
                <a:latin typeface="Times New Roman" panose="02020603050405020304" pitchFamily="18" charset="0"/>
              </a:rPr>
              <a:t>liên</a:t>
            </a:r>
            <a:r>
              <a:rPr lang="en-US" sz="2800" kern="0" dirty="0">
                <a:latin typeface="Times New Roman" panose="02020603050405020304" pitchFamily="18" charset="0"/>
              </a:rPr>
              <a:t> từ</a:t>
            </a:r>
          </a:p>
          <a:p>
            <a:pPr hangingPunct="0">
              <a:spcBef>
                <a:spcPts val="400"/>
              </a:spcBef>
            </a:pPr>
            <a:r>
              <a:rPr lang="en-US" sz="2800" kern="0" dirty="0">
                <a:latin typeface="Times New Roman" panose="02020603050405020304" pitchFamily="18" charset="0"/>
              </a:rPr>
              <a:t>	</a:t>
            </a:r>
            <a:r>
              <a:rPr lang="en-US" sz="2800" kern="0" dirty="0" err="1">
                <a:latin typeface="Times New Roman" panose="02020603050405020304" pitchFamily="18" charset="0"/>
              </a:rPr>
              <a:t>Tình</a:t>
            </a:r>
            <a:r>
              <a:rPr lang="en-US" sz="2800" kern="0" dirty="0">
                <a:latin typeface="Times New Roman" panose="02020603050405020304" pitchFamily="18" charset="0"/>
              </a:rPr>
              <a:t> </a:t>
            </a:r>
            <a:r>
              <a:rPr lang="en-US" sz="2800" kern="0" dirty="0" err="1">
                <a:latin typeface="Times New Roman" panose="02020603050405020304" pitchFamily="18" charset="0"/>
              </a:rPr>
              <a:t>thái</a:t>
            </a:r>
            <a:r>
              <a:rPr lang="en-US" sz="2800" kern="0" dirty="0">
                <a:latin typeface="Times New Roman" panose="02020603050405020304" pitchFamily="18" charset="0"/>
              </a:rPr>
              <a:t> từ </a:t>
            </a:r>
            <a:r>
              <a:rPr lang="en-US" sz="2800" kern="0" dirty="0" err="1">
                <a:latin typeface="Times New Roman" panose="02020603050405020304" pitchFamily="18" charset="0"/>
              </a:rPr>
              <a:t>gồm</a:t>
            </a:r>
            <a:r>
              <a:rPr lang="en-US" sz="2800" kern="0" dirty="0">
                <a:latin typeface="Times New Roman" panose="02020603050405020304" pitchFamily="18" charset="0"/>
              </a:rPr>
              <a:t>: Tiểu từ </a:t>
            </a:r>
            <a:r>
              <a:rPr lang="en-US" sz="2800" kern="0" dirty="0" err="1">
                <a:latin typeface="Times New Roman" panose="02020603050405020304" pitchFamily="18" charset="0"/>
              </a:rPr>
              <a:t>tình</a:t>
            </a:r>
            <a:r>
              <a:rPr lang="en-US" sz="2800" kern="0" dirty="0">
                <a:latin typeface="Times New Roman" panose="02020603050405020304" pitchFamily="18" charset="0"/>
              </a:rPr>
              <a:t> </a:t>
            </a:r>
            <a:r>
              <a:rPr lang="en-US" sz="2800" kern="0" dirty="0" err="1">
                <a:latin typeface="Times New Roman" panose="02020603050405020304" pitchFamily="18" charset="0"/>
              </a:rPr>
              <a:t>thái</a:t>
            </a:r>
            <a:r>
              <a:rPr lang="en-US" sz="2800" kern="0" dirty="0">
                <a:latin typeface="Times New Roman" panose="02020603050405020304" pitchFamily="18" charset="0"/>
              </a:rPr>
              <a:t> </a:t>
            </a:r>
            <a:r>
              <a:rPr lang="en-US" sz="2800" kern="0" dirty="0" err="1">
                <a:latin typeface="Times New Roman" panose="02020603050405020304" pitchFamily="18" charset="0"/>
              </a:rPr>
              <a:t>và</a:t>
            </a:r>
            <a:r>
              <a:rPr lang="en-US" sz="2800" kern="0" dirty="0">
                <a:latin typeface="Times New Roman" panose="02020603050405020304" pitchFamily="18" charset="0"/>
              </a:rPr>
              <a:t> </a:t>
            </a:r>
            <a:r>
              <a:rPr lang="en-US" sz="2800" kern="0" dirty="0" err="1">
                <a:latin typeface="Times New Roman" panose="02020603050405020304" pitchFamily="18" charset="0"/>
              </a:rPr>
              <a:t>trợ</a:t>
            </a:r>
            <a:r>
              <a:rPr lang="en-US" sz="2800" kern="0" dirty="0">
                <a:latin typeface="Times New Roman" panose="02020603050405020304" pitchFamily="18" charset="0"/>
              </a:rPr>
              <a:t> </a:t>
            </a:r>
            <a:r>
              <a:rPr lang="en-US" sz="2800" kern="0" dirty="0" err="1">
                <a:latin typeface="Times New Roman" panose="02020603050405020304" pitchFamily="18" charset="0"/>
              </a:rPr>
              <a:t>từ</a:t>
            </a:r>
            <a:endParaRPr lang="en-US" sz="2800" kern="0" dirty="0">
              <a:latin typeface="Times New Roman" panose="02020603050405020304" pitchFamily="18" charset="0"/>
            </a:endParaRPr>
          </a:p>
        </p:txBody>
      </p:sp>
      <p:pic>
        <p:nvPicPr>
          <p:cNvPr id="3" name="Picture 2"/>
          <p:cNvPicPr>
            <a:picLocks noChangeAspect="1"/>
          </p:cNvPicPr>
          <p:nvPr/>
        </p:nvPicPr>
        <p:blipFill>
          <a:blip r:embed="rId2"/>
          <a:stretch>
            <a:fillRect/>
          </a:stretch>
        </p:blipFill>
        <p:spPr>
          <a:xfrm>
            <a:off x="1448487" y="2149372"/>
            <a:ext cx="8556904" cy="3070660"/>
          </a:xfrm>
          <a:prstGeom prst="rect">
            <a:avLst/>
          </a:prstGeom>
        </p:spPr>
      </p:pic>
    </p:spTree>
    <p:extLst>
      <p:ext uri="{BB962C8B-B14F-4D97-AF65-F5344CB8AC3E}">
        <p14:creationId xmlns:p14="http://schemas.microsoft.com/office/powerpoint/2010/main" val="39793660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6459" y="123987"/>
            <a:ext cx="11464703" cy="6679201"/>
          </a:xfrm>
          <a:prstGeom prst="rect">
            <a:avLst/>
          </a:prstGeom>
          <a:solidFill>
            <a:schemeClr val="accent4">
              <a:lumMod val="20000"/>
              <a:lumOff val="80000"/>
            </a:schemeClr>
          </a:solidFill>
        </p:spPr>
        <p:txBody>
          <a:bodyPr wrap="square">
            <a:spAutoFit/>
          </a:bodyPr>
          <a:lstStyle/>
          <a:p>
            <a:pPr hangingPunct="0">
              <a:spcBef>
                <a:spcPts val="400"/>
              </a:spcBef>
            </a:pPr>
            <a:r>
              <a:rPr lang="en-US" sz="2600" b="1" i="1" kern="0" dirty="0">
                <a:latin typeface="Times New Roman" panose="02020603050405020304" pitchFamily="18" charset="0"/>
              </a:rPr>
              <a:t>2.3.2. Lớp từ </a:t>
            </a:r>
            <a:r>
              <a:rPr lang="en-US" sz="2600" b="1" i="1" kern="0" dirty="0" err="1">
                <a:latin typeface="Times New Roman" panose="02020603050405020304" pitchFamily="18" charset="0"/>
              </a:rPr>
              <a:t>ngữ</a:t>
            </a:r>
            <a:r>
              <a:rPr lang="en-US" sz="2600" b="1" i="1" kern="0" dirty="0">
                <a:latin typeface="Times New Roman" panose="02020603050405020304" pitchFamily="18" charset="0"/>
              </a:rPr>
              <a:t> </a:t>
            </a:r>
            <a:r>
              <a:rPr lang="en-US" sz="2600" b="1" i="1" kern="0" dirty="0" err="1">
                <a:latin typeface="Times New Roman" panose="02020603050405020304" pitchFamily="18" charset="0"/>
              </a:rPr>
              <a:t>nghĩa</a:t>
            </a:r>
            <a:r>
              <a:rPr lang="en-US" sz="2600" b="1" i="1" kern="0" dirty="0">
                <a:latin typeface="Times New Roman" panose="02020603050405020304" pitchFamily="18" charset="0"/>
              </a:rPr>
              <a:t>:</a:t>
            </a:r>
            <a:r>
              <a:rPr lang="en-US" sz="2600" b="1" kern="0" dirty="0">
                <a:latin typeface="Times New Roman" panose="02020603050405020304" pitchFamily="18" charset="0"/>
              </a:rPr>
              <a:t> </a:t>
            </a:r>
            <a:endParaRPr lang="en-US" sz="2600" b="1" kern="0" dirty="0">
              <a:latin typeface="VNI-Dom"/>
            </a:endParaRPr>
          </a:p>
          <a:p>
            <a:pPr indent="450215" algn="just" hangingPunct="0">
              <a:spcBef>
                <a:spcPts val="400"/>
              </a:spcBef>
              <a:spcAft>
                <a:spcPts val="0"/>
              </a:spcAft>
            </a:pP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phạm</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vi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lớp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nhóm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p>
          <a:p>
            <a:pPr indent="450215" algn="just" hangingPunct="0">
              <a:spcBef>
                <a:spcPts val="400"/>
              </a:spcBef>
              <a:spcAft>
                <a:spcPts val="0"/>
              </a:spcAft>
            </a:pP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toàn</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phổ</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hàng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ngày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toàn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quốc</a:t>
            </a:r>
            <a:endParaRPr lang="en-US" sz="2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hạn</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gồm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Hán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cổ</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lịch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nghề</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nghiệp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lóng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lái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thuật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mượn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địa</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hangingPunct="0">
              <a:spcBef>
                <a:spcPts val="400"/>
              </a:spcBef>
              <a:spcAft>
                <a:spcPts val="0"/>
              </a:spcAft>
            </a:pPr>
            <a:endParaRPr lang="en-US" sz="1400" dirty="0">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nguồn</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gốc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lớp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nhóm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bản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ngoại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lai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hangingPunct="0">
              <a:spcBef>
                <a:spcPts val="400"/>
              </a:spcBef>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dụng</a:t>
            </a:r>
            <a:endParaRPr lang="en-US" sz="2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hangingPunct="0">
              <a:spcBef>
                <a:spcPts val="400"/>
              </a:spcBef>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ngoại</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lai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du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nhập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n</a:t>
            </a:r>
            <a:r>
              <a:rPr lang="vi-VN" sz="2600" dirty="0">
                <a:latin typeface="Times New Roman" panose="02020603050405020304" pitchFamily="18" charset="0"/>
                <a:ea typeface="Times New Roman" panose="02020603050405020304" pitchFamily="18" charset="0"/>
                <a:cs typeface="Times New Roman" panose="02020603050405020304" pitchFamily="18" charset="0"/>
              </a:rPr>
              <a:t>ư</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ớc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ngoài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Hán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phiên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âm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Pháp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tiếng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Anh, …</a:t>
            </a:r>
          </a:p>
          <a:p>
            <a:pPr indent="450215" algn="just" hangingPunct="0">
              <a:spcBef>
                <a:spcPts val="400"/>
              </a:spcBef>
            </a:pPr>
            <a:endParaRPr lang="en-US" sz="14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hangingPunct="0">
              <a:spcBef>
                <a:spcPts val="400"/>
              </a:spcBef>
            </a:pP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ứng</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lớp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endParaRPr lang="en-US" sz="2600"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hangingPunct="0">
              <a:lnSpc>
                <a:spcPct val="130000"/>
              </a:lnSpc>
              <a:spcAft>
                <a:spcPts val="0"/>
              </a:spcAft>
            </a:pP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nhóm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cực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cực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hangingPunct="0">
              <a:lnSpc>
                <a:spcPct val="130000"/>
              </a:lnSpc>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Nhóm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tích</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cực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chúc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tụng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khen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ngời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đề</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cao</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hangingPunct="0">
              <a:lnSpc>
                <a:spcPct val="130000"/>
              </a:lnSpc>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Nhóm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cực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chửi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xấu</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ng</a:t>
            </a:r>
            <a:r>
              <a:rPr lang="vi-VN" sz="2600" dirty="0">
                <a:latin typeface="Times New Roman" panose="02020603050405020304" pitchFamily="18" charset="0"/>
                <a:ea typeface="Times New Roman" panose="02020603050405020304" pitchFamily="18" charset="0"/>
                <a:cs typeface="Times New Roman" panose="02020603050405020304" pitchFamily="18" charset="0"/>
              </a:rPr>
              <a:t>ư</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ời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16852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5459" y="315486"/>
            <a:ext cx="10986247" cy="5970865"/>
          </a:xfrm>
          <a:prstGeom prst="rect">
            <a:avLst/>
          </a:prstGeom>
          <a:solidFill>
            <a:schemeClr val="accent4">
              <a:lumMod val="60000"/>
              <a:lumOff val="40000"/>
            </a:schemeClr>
          </a:solidFill>
        </p:spPr>
        <p:txBody>
          <a:bodyPr wrap="square">
            <a:spAutoFit/>
          </a:bodyPr>
          <a:lstStyle/>
          <a:p>
            <a:pPr hangingPunct="0">
              <a:spcBef>
                <a:spcPts val="400"/>
              </a:spcBef>
            </a:pPr>
            <a:endParaRPr lang="en-US" sz="2400" b="1" kern="0" dirty="0">
              <a:latin typeface="Times New Roman" panose="02020603050405020304" pitchFamily="18" charset="0"/>
            </a:endParaRPr>
          </a:p>
          <a:p>
            <a:pPr hangingPunct="0">
              <a:spcBef>
                <a:spcPts val="400"/>
              </a:spcBef>
            </a:pPr>
            <a:r>
              <a:rPr lang="en-US" sz="2400" b="1" kern="0" dirty="0">
                <a:latin typeface="Times New Roman" panose="02020603050405020304" pitchFamily="18" charset="0"/>
              </a:rPr>
              <a:t>II. CỤM TỪ</a:t>
            </a:r>
            <a:endParaRPr lang="en-US" sz="2400" b="1" kern="0" dirty="0">
              <a:latin typeface="VNI-Dom"/>
            </a:endParaRPr>
          </a:p>
          <a:p>
            <a:pPr indent="457200" algn="just" hangingPunct="0">
              <a:spcBef>
                <a:spcPts val="400"/>
              </a:spcBef>
              <a:spcAft>
                <a:spcPts val="0"/>
              </a:spcAft>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do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kết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hay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dùng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để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danh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biểu</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thị</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tượng</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chất</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p>
          <a:p>
            <a:pPr indent="457200" algn="just" hangingPunct="0">
              <a:spcBef>
                <a:spcPts val="400"/>
              </a:spcBef>
              <a:spcAft>
                <a:spcPts val="0"/>
              </a:spcAft>
            </a:pP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gồm</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2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kiểu</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từ tự do </a:t>
            </a:r>
            <a:r>
              <a:rPr lang="en-US" sz="26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cố</a:t>
            </a:r>
            <a:r>
              <a:rPr lang="en-US" sz="26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600" dirty="0">
                <a:latin typeface="Times New Roman" panose="02020603050405020304" pitchFamily="18" charset="0"/>
                <a:ea typeface="Times New Roman" panose="02020603050405020304" pitchFamily="18" charset="0"/>
                <a:cs typeface="Times New Roman" panose="02020603050405020304" pitchFamily="18" charset="0"/>
              </a:rPr>
              <a:t>.</a:t>
            </a:r>
          </a:p>
          <a:p>
            <a:pPr indent="457200" algn="just" hangingPunct="0">
              <a:spcBef>
                <a:spcPts val="40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hangingPunct="0">
              <a:spcBef>
                <a:spcPts val="40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hangingPunct="0">
              <a:spcBef>
                <a:spcPts val="400"/>
              </a:spcBef>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hangingPunct="0">
              <a:spcBef>
                <a:spcPts val="400"/>
              </a:spcBef>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hangingPunct="0">
              <a:spcBef>
                <a:spcPts val="40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hangingPunct="0">
              <a:spcBef>
                <a:spcPts val="400"/>
              </a:spcBef>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hangingPunct="0">
              <a:spcBef>
                <a:spcPts val="400"/>
              </a:spcBef>
              <a:spcAft>
                <a:spcPts val="0"/>
              </a:spcAft>
            </a:pPr>
            <a:endParaRPr lang="en-US" sz="2400" dirty="0">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hangingPunct="0">
              <a:spcBef>
                <a:spcPts val="400"/>
              </a:spcBef>
              <a:spcAft>
                <a:spcPts val="0"/>
              </a:spcAft>
            </a:pP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7200" algn="just" hangingPunct="0">
              <a:spcBef>
                <a:spcPts val="400"/>
              </a:spcBef>
              <a:spcAft>
                <a:spcPts val="0"/>
              </a:spcAft>
            </a:pPr>
            <a:endParaRPr lang="en-US" sz="2400" dirty="0">
              <a:effectLst/>
              <a:latin typeface="VNI-Times"/>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938118940"/>
              </p:ext>
            </p:extLst>
          </p:nvPr>
        </p:nvGraphicFramePr>
        <p:xfrm>
          <a:off x="1177871" y="2682932"/>
          <a:ext cx="9189812" cy="3169920"/>
        </p:xfrm>
        <a:graphic>
          <a:graphicData uri="http://schemas.openxmlformats.org/drawingml/2006/table">
            <a:tbl>
              <a:tblPr firstRow="1" bandRow="1">
                <a:tableStyleId>{5C22544A-7EE6-4342-B048-85BDC9FD1C3A}</a:tableStyleId>
              </a:tblPr>
              <a:tblGrid>
                <a:gridCol w="5021451">
                  <a:extLst>
                    <a:ext uri="{9D8B030D-6E8A-4147-A177-3AD203B41FA5}">
                      <a16:colId xmlns:a16="http://schemas.microsoft.com/office/drawing/2014/main" val="20000"/>
                    </a:ext>
                  </a:extLst>
                </a:gridCol>
                <a:gridCol w="4168361">
                  <a:extLst>
                    <a:ext uri="{9D8B030D-6E8A-4147-A177-3AD203B41FA5}">
                      <a16:colId xmlns:a16="http://schemas.microsoft.com/office/drawing/2014/main" val="20001"/>
                    </a:ext>
                  </a:extLst>
                </a:gridCol>
              </a:tblGrid>
              <a:tr h="370840">
                <a:tc>
                  <a:txBody>
                    <a:bodyPr/>
                    <a:lstStyle/>
                    <a:p>
                      <a:pPr algn="ctr"/>
                      <a:r>
                        <a:rPr lang="en-US" sz="2800" dirty="0" err="1"/>
                        <a:t>Cụm</a:t>
                      </a:r>
                      <a:r>
                        <a:rPr lang="en-US" sz="2800" baseline="0" dirty="0"/>
                        <a:t> </a:t>
                      </a:r>
                      <a:r>
                        <a:rPr lang="en-US" sz="2800" baseline="0" dirty="0" err="1"/>
                        <a:t>từ</a:t>
                      </a:r>
                      <a:r>
                        <a:rPr lang="en-US" sz="2800" baseline="0" dirty="0"/>
                        <a:t> </a:t>
                      </a:r>
                      <a:r>
                        <a:rPr lang="en-US" sz="2800" baseline="0" dirty="0" err="1"/>
                        <a:t>tự</a:t>
                      </a:r>
                      <a:r>
                        <a:rPr lang="en-US" sz="2800" baseline="0" dirty="0"/>
                        <a:t> do</a:t>
                      </a:r>
                      <a:endParaRPr lang="en-US" sz="2800" dirty="0"/>
                    </a:p>
                  </a:txBody>
                  <a:tcPr/>
                </a:tc>
                <a:tc>
                  <a:txBody>
                    <a:bodyPr/>
                    <a:lstStyle/>
                    <a:p>
                      <a:pPr algn="ctr"/>
                      <a:r>
                        <a:rPr lang="en-US" sz="2800" dirty="0" err="1"/>
                        <a:t>Cụm</a:t>
                      </a:r>
                      <a:r>
                        <a:rPr lang="en-US" sz="2800" baseline="0" dirty="0"/>
                        <a:t> từ </a:t>
                      </a:r>
                      <a:r>
                        <a:rPr lang="en-US" sz="2800" baseline="0" dirty="0" err="1"/>
                        <a:t>cố</a:t>
                      </a:r>
                      <a:r>
                        <a:rPr lang="en-US" sz="2800" baseline="0" dirty="0"/>
                        <a:t> </a:t>
                      </a:r>
                      <a:r>
                        <a:rPr lang="en-US" sz="2800" baseline="0" dirty="0" err="1"/>
                        <a:t>định</a:t>
                      </a:r>
                      <a:endParaRPr lang="en-US" sz="2800" dirty="0"/>
                    </a:p>
                  </a:txBody>
                  <a:tcPr/>
                </a:tc>
                <a:extLst>
                  <a:ext uri="{0D108BD9-81ED-4DB2-BD59-A6C34878D82A}">
                    <a16:rowId xmlns:a16="http://schemas.microsoft.com/office/drawing/2014/main" val="10000"/>
                  </a:ext>
                </a:extLst>
              </a:tr>
              <a:tr h="370840">
                <a:tc>
                  <a:txBody>
                    <a:bodyPr/>
                    <a:lstStyle/>
                    <a:p>
                      <a:pPr hangingPunct="0"/>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Những</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sinh</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viên</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vừa</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tốt</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nghiệp</a:t>
                      </a:r>
                      <a:r>
                        <a:rPr lang="en-US" sz="2800" i="1" kern="1200" dirty="0">
                          <a:solidFill>
                            <a:schemeClr val="dk1"/>
                          </a:solidFill>
                          <a:effectLst/>
                          <a:latin typeface="+mn-lt"/>
                          <a:ea typeface="+mn-ea"/>
                          <a:cs typeface="+mn-cs"/>
                        </a:rPr>
                        <a:t>.</a:t>
                      </a:r>
                      <a:endParaRPr lang="en-US" sz="2800" kern="1200" dirty="0">
                        <a:solidFill>
                          <a:schemeClr val="dk1"/>
                        </a:solidFill>
                        <a:effectLst/>
                        <a:latin typeface="+mn-lt"/>
                        <a:ea typeface="+mn-ea"/>
                        <a:cs typeface="+mn-cs"/>
                      </a:endParaRPr>
                    </a:p>
                    <a:p>
                      <a:pPr hangingPunct="0"/>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Xanh</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mơn</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mởn</a:t>
                      </a:r>
                      <a:r>
                        <a:rPr lang="en-US" sz="2800" i="1" kern="1200" dirty="0">
                          <a:solidFill>
                            <a:schemeClr val="dk1"/>
                          </a:solidFill>
                          <a:effectLst/>
                          <a:latin typeface="+mn-lt"/>
                          <a:ea typeface="+mn-ea"/>
                          <a:cs typeface="+mn-cs"/>
                        </a:rPr>
                        <a:t>.</a:t>
                      </a:r>
                      <a:endParaRPr lang="en-US" sz="2800" kern="1200" dirty="0">
                        <a:solidFill>
                          <a:schemeClr val="dk1"/>
                        </a:solidFill>
                        <a:effectLst/>
                        <a:latin typeface="+mn-lt"/>
                        <a:ea typeface="+mn-ea"/>
                        <a:cs typeface="+mn-cs"/>
                      </a:endParaRPr>
                    </a:p>
                    <a:p>
                      <a:pPr hangingPunct="0"/>
                      <a:r>
                        <a:rPr lang="en-US" sz="2800" i="1" kern="1200" dirty="0">
                          <a:solidFill>
                            <a:schemeClr val="dk1"/>
                          </a:solidFill>
                          <a:effectLst/>
                          <a:latin typeface="+mn-lt"/>
                          <a:ea typeface="+mn-ea"/>
                          <a:cs typeface="+mn-cs"/>
                        </a:rPr>
                        <a:t>- Đi </a:t>
                      </a:r>
                      <a:r>
                        <a:rPr lang="en-US" sz="2800" i="1" kern="1200" dirty="0" err="1">
                          <a:solidFill>
                            <a:schemeClr val="dk1"/>
                          </a:solidFill>
                          <a:effectLst/>
                          <a:latin typeface="+mn-lt"/>
                          <a:ea typeface="+mn-ea"/>
                          <a:cs typeface="+mn-cs"/>
                        </a:rPr>
                        <a:t>rất</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nhanh</a:t>
                      </a:r>
                      <a:r>
                        <a:rPr lang="en-US" sz="2800" i="1" kern="1200" dirty="0">
                          <a:solidFill>
                            <a:schemeClr val="dk1"/>
                          </a:solidFill>
                          <a:effectLst/>
                          <a:latin typeface="+mn-lt"/>
                          <a:ea typeface="+mn-ea"/>
                          <a:cs typeface="+mn-cs"/>
                        </a:rPr>
                        <a:t>.</a:t>
                      </a:r>
                      <a:endParaRPr lang="en-US" sz="2800" kern="1200" dirty="0">
                        <a:solidFill>
                          <a:schemeClr val="dk1"/>
                        </a:solidFill>
                        <a:effectLst/>
                        <a:latin typeface="+mn-lt"/>
                        <a:ea typeface="+mn-ea"/>
                        <a:cs typeface="+mn-cs"/>
                      </a:endParaRPr>
                    </a:p>
                    <a:p>
                      <a:r>
                        <a:rPr lang="en-US" sz="2800" i="1" kern="1200" dirty="0">
                          <a:solidFill>
                            <a:schemeClr val="dk1"/>
                          </a:solidFill>
                          <a:effectLst/>
                          <a:latin typeface="+mn-lt"/>
                          <a:ea typeface="+mn-ea"/>
                          <a:cs typeface="+mn-cs"/>
                        </a:rPr>
                        <a:t>- ...</a:t>
                      </a:r>
                      <a:endParaRPr lang="en-US" sz="2800" dirty="0"/>
                    </a:p>
                  </a:txBody>
                  <a:tcPr/>
                </a:tc>
                <a:tc>
                  <a:txBody>
                    <a:bodyPr/>
                    <a:lstStyle/>
                    <a:p>
                      <a:pPr hangingPunct="0"/>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Mẹ</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tròn</a:t>
                      </a:r>
                      <a:r>
                        <a:rPr lang="en-US" sz="2800" i="1" kern="1200" dirty="0">
                          <a:solidFill>
                            <a:schemeClr val="dk1"/>
                          </a:solidFill>
                          <a:effectLst/>
                          <a:latin typeface="+mn-lt"/>
                          <a:ea typeface="+mn-ea"/>
                          <a:cs typeface="+mn-cs"/>
                        </a:rPr>
                        <a:t> con </a:t>
                      </a:r>
                      <a:r>
                        <a:rPr lang="en-US" sz="2800" i="1" kern="1200" dirty="0" err="1">
                          <a:solidFill>
                            <a:schemeClr val="dk1"/>
                          </a:solidFill>
                          <a:effectLst/>
                          <a:latin typeface="+mn-lt"/>
                          <a:ea typeface="+mn-ea"/>
                          <a:cs typeface="+mn-cs"/>
                        </a:rPr>
                        <a:t>vuông</a:t>
                      </a:r>
                      <a:r>
                        <a:rPr lang="en-US" sz="2800" i="1" kern="1200" dirty="0">
                          <a:solidFill>
                            <a:schemeClr val="dk1"/>
                          </a:solidFill>
                          <a:effectLst/>
                          <a:latin typeface="+mn-lt"/>
                          <a:ea typeface="+mn-ea"/>
                          <a:cs typeface="+mn-cs"/>
                        </a:rPr>
                        <a:t>.</a:t>
                      </a:r>
                      <a:endParaRPr lang="en-US" sz="2800" kern="1200" dirty="0">
                        <a:solidFill>
                          <a:schemeClr val="dk1"/>
                        </a:solidFill>
                        <a:effectLst/>
                        <a:latin typeface="+mn-lt"/>
                        <a:ea typeface="+mn-ea"/>
                        <a:cs typeface="+mn-cs"/>
                      </a:endParaRPr>
                    </a:p>
                    <a:p>
                      <a:pPr hangingPunct="0"/>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Ếch</a:t>
                      </a:r>
                      <a:r>
                        <a:rPr lang="en-US" sz="2800" i="1" kern="1200" dirty="0">
                          <a:solidFill>
                            <a:schemeClr val="dk1"/>
                          </a:solidFill>
                          <a:effectLst/>
                          <a:latin typeface="+mn-lt"/>
                          <a:ea typeface="+mn-ea"/>
                          <a:cs typeface="+mn-cs"/>
                        </a:rPr>
                        <a:t> ngồi </a:t>
                      </a:r>
                      <a:r>
                        <a:rPr lang="en-US" sz="2800" i="1" kern="1200" dirty="0" err="1">
                          <a:solidFill>
                            <a:schemeClr val="dk1"/>
                          </a:solidFill>
                          <a:effectLst/>
                          <a:latin typeface="+mn-lt"/>
                          <a:ea typeface="+mn-ea"/>
                          <a:cs typeface="+mn-cs"/>
                        </a:rPr>
                        <a:t>đáy</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giếng</a:t>
                      </a:r>
                      <a:r>
                        <a:rPr lang="en-US" sz="2800" i="1" kern="1200" dirty="0">
                          <a:solidFill>
                            <a:schemeClr val="dk1"/>
                          </a:solidFill>
                          <a:effectLst/>
                          <a:latin typeface="+mn-lt"/>
                          <a:ea typeface="+mn-ea"/>
                          <a:cs typeface="+mn-cs"/>
                        </a:rPr>
                        <a:t>.</a:t>
                      </a:r>
                      <a:endParaRPr lang="en-US" sz="2800" kern="1200" dirty="0">
                        <a:solidFill>
                          <a:schemeClr val="dk1"/>
                        </a:solidFill>
                        <a:effectLst/>
                        <a:latin typeface="+mn-lt"/>
                        <a:ea typeface="+mn-ea"/>
                        <a:cs typeface="+mn-cs"/>
                      </a:endParaRPr>
                    </a:p>
                    <a:p>
                      <a:pPr hangingPunct="0"/>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Gọt</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gáy</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bôi</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vôi</a:t>
                      </a:r>
                      <a:r>
                        <a:rPr lang="en-US" sz="2800" i="1" kern="1200" dirty="0">
                          <a:solidFill>
                            <a:schemeClr val="dk1"/>
                          </a:solidFill>
                          <a:effectLst/>
                          <a:latin typeface="+mn-lt"/>
                          <a:ea typeface="+mn-ea"/>
                          <a:cs typeface="+mn-cs"/>
                        </a:rPr>
                        <a:t>.</a:t>
                      </a:r>
                      <a:endParaRPr lang="en-US" sz="2800" kern="1200" dirty="0">
                        <a:solidFill>
                          <a:schemeClr val="dk1"/>
                        </a:solidFill>
                        <a:effectLst/>
                        <a:latin typeface="+mn-lt"/>
                        <a:ea typeface="+mn-ea"/>
                        <a:cs typeface="+mn-cs"/>
                      </a:endParaRPr>
                    </a:p>
                    <a:p>
                      <a:pPr hangingPunct="0"/>
                      <a:r>
                        <a:rPr lang="en-US" sz="2800" i="1" kern="1200" dirty="0">
                          <a:solidFill>
                            <a:schemeClr val="dk1"/>
                          </a:solidFill>
                          <a:effectLst/>
                          <a:latin typeface="+mn-lt"/>
                          <a:ea typeface="+mn-ea"/>
                          <a:cs typeface="+mn-cs"/>
                        </a:rPr>
                        <a:t>- Lá </a:t>
                      </a:r>
                      <a:r>
                        <a:rPr lang="en-US" sz="2800" i="1" kern="1200" dirty="0" err="1">
                          <a:solidFill>
                            <a:schemeClr val="dk1"/>
                          </a:solidFill>
                          <a:effectLst/>
                          <a:latin typeface="+mn-lt"/>
                          <a:ea typeface="+mn-ea"/>
                          <a:cs typeface="+mn-cs"/>
                        </a:rPr>
                        <a:t>ngọc</a:t>
                      </a:r>
                      <a:r>
                        <a:rPr lang="en-US" sz="2800" i="1" kern="1200" dirty="0">
                          <a:solidFill>
                            <a:schemeClr val="dk1"/>
                          </a:solidFill>
                          <a:effectLst/>
                          <a:latin typeface="+mn-lt"/>
                          <a:ea typeface="+mn-ea"/>
                          <a:cs typeface="+mn-cs"/>
                        </a:rPr>
                        <a:t> </a:t>
                      </a:r>
                      <a:r>
                        <a:rPr lang="en-US" sz="2800" i="1" kern="1200" dirty="0" err="1">
                          <a:solidFill>
                            <a:schemeClr val="dk1"/>
                          </a:solidFill>
                          <a:effectLst/>
                          <a:latin typeface="+mn-lt"/>
                          <a:ea typeface="+mn-ea"/>
                          <a:cs typeface="+mn-cs"/>
                        </a:rPr>
                        <a:t>cành</a:t>
                      </a:r>
                      <a:r>
                        <a:rPr lang="en-US" sz="2800" i="1" kern="1200" dirty="0">
                          <a:solidFill>
                            <a:schemeClr val="dk1"/>
                          </a:solidFill>
                          <a:effectLst/>
                          <a:latin typeface="+mn-lt"/>
                          <a:ea typeface="+mn-ea"/>
                          <a:cs typeface="+mn-cs"/>
                        </a:rPr>
                        <a:t> vàng.</a:t>
                      </a:r>
                    </a:p>
                    <a:p>
                      <a:pPr hangingPunct="0"/>
                      <a:r>
                        <a:rPr lang="en-US" sz="2800" i="1" kern="1200" dirty="0">
                          <a:solidFill>
                            <a:schemeClr val="dk1"/>
                          </a:solidFill>
                          <a:effectLst/>
                          <a:latin typeface="+mn-lt"/>
                          <a:ea typeface="+mn-ea"/>
                          <a:cs typeface="+mn-cs"/>
                        </a:rPr>
                        <a:t>- …</a:t>
                      </a:r>
                      <a:endParaRPr lang="en-US" sz="2800" kern="1200" dirty="0">
                        <a:solidFill>
                          <a:schemeClr val="dk1"/>
                        </a:solidFill>
                        <a:effectLst/>
                        <a:latin typeface="+mn-lt"/>
                        <a:ea typeface="+mn-ea"/>
                        <a:cs typeface="+mn-cs"/>
                      </a:endParaRPr>
                    </a:p>
                    <a:p>
                      <a:endParaRPr lang="en-US" sz="28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592811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259" y="32110"/>
            <a:ext cx="11846425" cy="6760825"/>
          </a:xfrm>
          <a:prstGeom prst="rect">
            <a:avLst/>
          </a:prstGeom>
          <a:solidFill>
            <a:schemeClr val="accent2">
              <a:lumMod val="60000"/>
              <a:lumOff val="40000"/>
            </a:schemeClr>
          </a:solidFill>
        </p:spPr>
        <p:txBody>
          <a:bodyPr wrap="square">
            <a:spAutoFit/>
          </a:bodyPr>
          <a:lstStyle/>
          <a:p>
            <a:pPr hangingPunct="0">
              <a:spcBef>
                <a:spcPts val="400"/>
              </a:spcBef>
            </a:pPr>
            <a:r>
              <a:rPr lang="en-US" sz="2800" b="1" kern="0" dirty="0">
                <a:latin typeface="Times New Roman" panose="02020603050405020304" pitchFamily="18" charset="0"/>
              </a:rPr>
              <a:t>III. CÂU</a:t>
            </a:r>
            <a:endParaRPr lang="en-US" sz="2800" b="1" kern="0" dirty="0">
              <a:latin typeface="VNI-Dom"/>
            </a:endParaRPr>
          </a:p>
          <a:p>
            <a:pPr indent="450215" algn="just" hangingPunct="0">
              <a:spcBef>
                <a:spcPts val="400"/>
              </a:spcBef>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lập để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trọn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vẹn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Câu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latin typeface="VNI-Times"/>
              <a:ea typeface="Times New Roman" panose="02020603050405020304" pitchFamily="18" charset="0"/>
              <a:cs typeface="Times New Roman" panose="02020603050405020304" pitchFamily="18" charset="0"/>
            </a:endParaRPr>
          </a:p>
          <a:p>
            <a:pPr hangingPunct="0">
              <a:spcBef>
                <a:spcPts val="400"/>
              </a:spcBef>
            </a:pPr>
            <a:r>
              <a:rPr lang="en-US" sz="2800" b="1" kern="0" dirty="0">
                <a:latin typeface="Times New Roman" panose="02020603050405020304" pitchFamily="18" charset="0"/>
              </a:rPr>
              <a:t>1. Câu chia </a:t>
            </a:r>
            <a:r>
              <a:rPr lang="en-US" sz="2800" b="1" kern="0" dirty="0" err="1">
                <a:latin typeface="Times New Roman" panose="02020603050405020304" pitchFamily="18" charset="0"/>
              </a:rPr>
              <a:t>theo</a:t>
            </a:r>
            <a:r>
              <a:rPr lang="en-US" sz="2800" b="1" kern="0" dirty="0">
                <a:latin typeface="Times New Roman" panose="02020603050405020304" pitchFamily="18" charset="0"/>
              </a:rPr>
              <a:t> </a:t>
            </a:r>
            <a:r>
              <a:rPr lang="en-US" sz="2800" b="1" kern="0" dirty="0" err="1">
                <a:latin typeface="Times New Roman" panose="02020603050405020304" pitchFamily="18" charset="0"/>
              </a:rPr>
              <a:t>cấu</a:t>
            </a:r>
            <a:r>
              <a:rPr lang="en-US" sz="2800" b="1" kern="0" dirty="0">
                <a:latin typeface="Times New Roman" panose="02020603050405020304" pitchFamily="18" charset="0"/>
              </a:rPr>
              <a:t> </a:t>
            </a:r>
            <a:r>
              <a:rPr lang="en-US" sz="2800" b="1" kern="0" dirty="0" err="1">
                <a:latin typeface="Times New Roman" panose="02020603050405020304" pitchFamily="18" charset="0"/>
              </a:rPr>
              <a:t>trúc</a:t>
            </a:r>
            <a:r>
              <a:rPr lang="en-US" sz="2800" b="1" kern="0" dirty="0">
                <a:latin typeface="VNI-Dom"/>
              </a:rPr>
              <a:t>: </a:t>
            </a:r>
            <a:r>
              <a:rPr lang="en-US" sz="2800" kern="0" dirty="0" err="1">
                <a:latin typeface="Times New Roman" panose="02020603050405020304" pitchFamily="18" charset="0"/>
              </a:rPr>
              <a:t>có</a:t>
            </a:r>
            <a:r>
              <a:rPr lang="en-US" sz="2800" kern="0" dirty="0">
                <a:latin typeface="Times New Roman" panose="02020603050405020304" pitchFamily="18" charset="0"/>
              </a:rPr>
              <a:t> </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3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câu: </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câu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đơn</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câu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ghép</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câu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đặc</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biệt</a:t>
            </a:r>
            <a:endParaRPr lang="en-US" sz="2400" b="1" dirty="0">
              <a:latin typeface="VNI-Times"/>
              <a:ea typeface="Times New Roman" panose="02020603050405020304" pitchFamily="18" charset="0"/>
              <a:cs typeface="Times New Roman" panose="02020603050405020304" pitchFamily="18" charset="0"/>
            </a:endParaRPr>
          </a:p>
          <a:p>
            <a:pPr hangingPunct="0">
              <a:spcBef>
                <a:spcPts val="400"/>
              </a:spcBef>
            </a:pPr>
            <a:r>
              <a:rPr lang="en-US" sz="2800" b="1" i="1" kern="0" dirty="0">
                <a:latin typeface="Times New Roman" panose="02020603050405020304" pitchFamily="18" charset="0"/>
              </a:rPr>
              <a:t>1.1. Câu </a:t>
            </a:r>
            <a:r>
              <a:rPr lang="en-US" sz="2800" b="1" i="1" kern="0" dirty="0" err="1">
                <a:latin typeface="Times New Roman" panose="02020603050405020304" pitchFamily="18" charset="0"/>
              </a:rPr>
              <a:t>đơn</a:t>
            </a:r>
            <a:r>
              <a:rPr lang="en-US" sz="2800" b="1" i="1" kern="0" dirty="0">
                <a:latin typeface="Times New Roman" panose="02020603050405020304" pitchFamily="18" charset="0"/>
              </a:rPr>
              <a:t>:</a:t>
            </a:r>
            <a:r>
              <a:rPr lang="en-US" sz="2800" b="1" kern="0" dirty="0">
                <a:latin typeface="Times New Roman" panose="02020603050405020304" pitchFamily="18" charset="0"/>
              </a:rPr>
              <a:t> </a:t>
            </a:r>
            <a:r>
              <a:rPr lang="en-US" sz="2800" kern="0" dirty="0" err="1">
                <a:latin typeface="Times New Roman" panose="02020603050405020304" pitchFamily="18" charset="0"/>
              </a:rPr>
              <a:t>Là</a:t>
            </a:r>
            <a:r>
              <a:rPr lang="en-US" sz="2800" kern="0" dirty="0">
                <a:latin typeface="Times New Roman" panose="02020603050405020304" pitchFamily="18" charset="0"/>
              </a:rPr>
              <a:t> câu </a:t>
            </a:r>
            <a:r>
              <a:rPr lang="en-US" sz="2800" kern="0" dirty="0" err="1">
                <a:latin typeface="Times New Roman" panose="02020603050405020304" pitchFamily="18" charset="0"/>
              </a:rPr>
              <a:t>chỉ</a:t>
            </a:r>
            <a:r>
              <a:rPr lang="en-US" sz="2800" kern="0" dirty="0">
                <a:latin typeface="Times New Roman" panose="02020603050405020304" pitchFamily="18" charset="0"/>
              </a:rPr>
              <a:t> </a:t>
            </a:r>
            <a:r>
              <a:rPr lang="en-US" sz="2800" kern="0" dirty="0" err="1">
                <a:latin typeface="Times New Roman" panose="02020603050405020304" pitchFamily="18" charset="0"/>
              </a:rPr>
              <a:t>có</a:t>
            </a:r>
            <a:r>
              <a:rPr lang="en-US" sz="2800" kern="0" dirty="0">
                <a:latin typeface="Times New Roman" panose="02020603050405020304" pitchFamily="18" charset="0"/>
              </a:rPr>
              <a:t> </a:t>
            </a:r>
            <a:r>
              <a:rPr lang="en-US" sz="2800" kern="0" dirty="0" err="1">
                <a:latin typeface="Times New Roman" panose="02020603050405020304" pitchFamily="18" charset="0"/>
              </a:rPr>
              <a:t>một</a:t>
            </a:r>
            <a:r>
              <a:rPr lang="en-US" sz="2800" kern="0" dirty="0">
                <a:latin typeface="Times New Roman" panose="02020603050405020304" pitchFamily="18" charset="0"/>
              </a:rPr>
              <a:t> nòng cốt C - V. </a:t>
            </a:r>
          </a:p>
          <a:p>
            <a:pPr hangingPunct="0">
              <a:spcBef>
                <a:spcPts val="400"/>
              </a:spcBef>
            </a:pPr>
            <a:r>
              <a:rPr lang="en-US" sz="2800" kern="0" dirty="0">
                <a:latin typeface="Times New Roman" panose="02020603050405020304" pitchFamily="18" charset="0"/>
              </a:rPr>
              <a:t>Câu </a:t>
            </a:r>
            <a:r>
              <a:rPr lang="en-US" sz="2800" kern="0" dirty="0" err="1">
                <a:latin typeface="Times New Roman" panose="02020603050405020304" pitchFamily="18" charset="0"/>
              </a:rPr>
              <a:t>đơn</a:t>
            </a:r>
            <a:r>
              <a:rPr lang="en-US" sz="2800" kern="0" dirty="0">
                <a:latin typeface="Times New Roman" panose="02020603050405020304" pitchFamily="18" charset="0"/>
              </a:rPr>
              <a:t> </a:t>
            </a:r>
            <a:r>
              <a:rPr lang="en-US" sz="2800" kern="0" dirty="0" err="1">
                <a:latin typeface="Times New Roman" panose="02020603050405020304" pitchFamily="18" charset="0"/>
              </a:rPr>
              <a:t>gồm</a:t>
            </a:r>
            <a:r>
              <a:rPr lang="en-US" sz="2800" kern="0" dirty="0">
                <a:latin typeface="Times New Roman" panose="02020603050405020304" pitchFamily="18" charset="0"/>
              </a:rPr>
              <a:t> 2 </a:t>
            </a:r>
            <a:r>
              <a:rPr lang="en-US" sz="2800" kern="0" dirty="0" err="1">
                <a:latin typeface="Times New Roman" panose="02020603050405020304" pitchFamily="18" charset="0"/>
              </a:rPr>
              <a:t>kiểu</a:t>
            </a:r>
            <a:r>
              <a:rPr lang="en-US" sz="2800" kern="0" dirty="0">
                <a:latin typeface="Times New Roman" panose="02020603050405020304" pitchFamily="18" charset="0"/>
              </a:rPr>
              <a:t>: </a:t>
            </a:r>
            <a:r>
              <a:rPr lang="en-US" sz="2800" kern="0" dirty="0" err="1">
                <a:latin typeface="Times New Roman" panose="02020603050405020304" pitchFamily="18" charset="0"/>
              </a:rPr>
              <a:t>kiểu</a:t>
            </a:r>
            <a:r>
              <a:rPr lang="en-US" sz="2800" kern="0" dirty="0">
                <a:latin typeface="Times New Roman" panose="02020603050405020304" pitchFamily="18" charset="0"/>
              </a:rPr>
              <a:t> nòng cốt </a:t>
            </a:r>
            <a:r>
              <a:rPr lang="en-US" sz="2800" kern="0" dirty="0" err="1">
                <a:latin typeface="Times New Roman" panose="02020603050405020304" pitchFamily="18" charset="0"/>
              </a:rPr>
              <a:t>nguyên</a:t>
            </a:r>
            <a:r>
              <a:rPr lang="en-US" sz="2800" kern="0" dirty="0">
                <a:latin typeface="Times New Roman" panose="02020603050405020304" pitchFamily="18" charset="0"/>
              </a:rPr>
              <a:t> </a:t>
            </a:r>
            <a:r>
              <a:rPr lang="en-US" sz="2800" kern="0" dirty="0" err="1">
                <a:latin typeface="Times New Roman" panose="02020603050405020304" pitchFamily="18" charset="0"/>
              </a:rPr>
              <a:t>và</a:t>
            </a:r>
            <a:r>
              <a:rPr lang="en-US" sz="2800" kern="0" dirty="0">
                <a:latin typeface="Times New Roman" panose="02020603050405020304" pitchFamily="18" charset="0"/>
              </a:rPr>
              <a:t> </a:t>
            </a:r>
            <a:r>
              <a:rPr lang="en-US" sz="2800" kern="0" dirty="0" err="1">
                <a:latin typeface="Times New Roman" panose="02020603050405020304" pitchFamily="18" charset="0"/>
              </a:rPr>
              <a:t>kiểu</a:t>
            </a:r>
            <a:r>
              <a:rPr lang="en-US" sz="2800" kern="0" dirty="0">
                <a:latin typeface="Times New Roman" panose="02020603050405020304" pitchFamily="18" charset="0"/>
              </a:rPr>
              <a:t> nòng cốt </a:t>
            </a:r>
            <a:r>
              <a:rPr lang="en-US" sz="2800" kern="0" dirty="0" err="1">
                <a:latin typeface="Times New Roman" panose="02020603050405020304" pitchFamily="18" charset="0"/>
              </a:rPr>
              <a:t>bao</a:t>
            </a:r>
            <a:r>
              <a:rPr lang="en-US" sz="2800" kern="0" dirty="0">
                <a:latin typeface="Times New Roman" panose="02020603050405020304" pitchFamily="18" charset="0"/>
              </a:rPr>
              <a:t> </a:t>
            </a:r>
            <a:r>
              <a:rPr lang="en-US" sz="2800" kern="0" dirty="0" err="1">
                <a:latin typeface="Times New Roman" panose="02020603050405020304" pitchFamily="18" charset="0"/>
              </a:rPr>
              <a:t>hàm</a:t>
            </a:r>
            <a:r>
              <a:rPr lang="en-US" sz="2800" kern="0" dirty="0">
                <a:latin typeface="Times New Roman" panose="02020603050405020304" pitchFamily="18" charset="0"/>
              </a:rPr>
              <a:t>.</a:t>
            </a:r>
          </a:p>
          <a:p>
            <a:pPr hangingPunct="0"/>
            <a:r>
              <a:rPr lang="en-US" sz="2800" b="1" i="1" dirty="0"/>
              <a:t>1.2. Câu </a:t>
            </a:r>
            <a:r>
              <a:rPr lang="en-US" sz="2800" b="1" i="1" dirty="0" err="1"/>
              <a:t>đặc</a:t>
            </a:r>
            <a:r>
              <a:rPr lang="en-US" sz="2800" b="1" i="1" dirty="0"/>
              <a:t> </a:t>
            </a:r>
            <a:r>
              <a:rPr lang="en-US" sz="2800" b="1" i="1" dirty="0" err="1"/>
              <a:t>biệt</a:t>
            </a:r>
            <a:r>
              <a:rPr lang="en-US" sz="2800" b="1" i="1" dirty="0"/>
              <a:t>:</a:t>
            </a:r>
            <a:r>
              <a:rPr lang="en-US" sz="2800" dirty="0"/>
              <a:t> </a:t>
            </a:r>
            <a:r>
              <a:rPr lang="en-US" sz="2800" b="1" dirty="0"/>
              <a:t> </a:t>
            </a:r>
            <a:r>
              <a:rPr lang="en-US" sz="2800" dirty="0" err="1"/>
              <a:t>Loại</a:t>
            </a:r>
            <a:r>
              <a:rPr lang="en-US" sz="2800" dirty="0"/>
              <a:t> câu </a:t>
            </a:r>
            <a:r>
              <a:rPr lang="en-US" sz="2800" dirty="0" err="1"/>
              <a:t>không</a:t>
            </a:r>
            <a:r>
              <a:rPr lang="en-US" sz="2800" dirty="0"/>
              <a:t> </a:t>
            </a:r>
            <a:r>
              <a:rPr lang="en-US" sz="2800" dirty="0" err="1"/>
              <a:t>xác</a:t>
            </a:r>
            <a:r>
              <a:rPr lang="en-US" sz="2800" dirty="0"/>
              <a:t> </a:t>
            </a:r>
            <a:r>
              <a:rPr lang="en-US" sz="2800" dirty="0" err="1"/>
              <a:t>định</a:t>
            </a:r>
            <a:r>
              <a:rPr lang="en-US" sz="2800" dirty="0"/>
              <a:t> thành phần nòng cốt hoặc câu </a:t>
            </a:r>
            <a:r>
              <a:rPr lang="en-US" sz="2800" dirty="0" err="1"/>
              <a:t>có</a:t>
            </a:r>
            <a:r>
              <a:rPr lang="en-US" sz="2800" dirty="0"/>
              <a:t> </a:t>
            </a:r>
            <a:r>
              <a:rPr lang="en-US" sz="2800" dirty="0" err="1"/>
              <a:t>tính</a:t>
            </a:r>
            <a:r>
              <a:rPr lang="en-US" sz="2800" dirty="0"/>
              <a:t> </a:t>
            </a:r>
            <a:r>
              <a:rPr lang="en-US" sz="2800" dirty="0" err="1"/>
              <a:t>đặc</a:t>
            </a:r>
            <a:r>
              <a:rPr lang="en-US" sz="2800" dirty="0"/>
              <a:t> </a:t>
            </a:r>
            <a:r>
              <a:rPr lang="en-US" sz="2800" dirty="0" err="1"/>
              <a:t>thù</a:t>
            </a:r>
            <a:r>
              <a:rPr lang="en-US" sz="2800" dirty="0"/>
              <a:t> </a:t>
            </a:r>
            <a:r>
              <a:rPr lang="en-US" sz="2800" dirty="0" err="1"/>
              <a:t>về</a:t>
            </a:r>
            <a:r>
              <a:rPr lang="en-US" sz="2800" dirty="0"/>
              <a:t> </a:t>
            </a:r>
            <a:r>
              <a:rPr lang="en-US" sz="2800" dirty="0" err="1"/>
              <a:t>cấu</a:t>
            </a:r>
            <a:r>
              <a:rPr lang="en-US" sz="2800" dirty="0"/>
              <a:t> </a:t>
            </a:r>
            <a:r>
              <a:rPr lang="en-US" sz="2800" dirty="0" err="1"/>
              <a:t>trúc</a:t>
            </a:r>
            <a:r>
              <a:rPr lang="en-US" sz="2800" dirty="0"/>
              <a:t> câu của </a:t>
            </a:r>
            <a:r>
              <a:rPr lang="en-US" sz="2800" dirty="0" err="1"/>
              <a:t>tiếng</a:t>
            </a:r>
            <a:r>
              <a:rPr lang="en-US" sz="2800" dirty="0"/>
              <a:t> </a:t>
            </a:r>
            <a:r>
              <a:rPr lang="en-US" sz="2800" dirty="0" err="1"/>
              <a:t>Việt</a:t>
            </a:r>
            <a:r>
              <a:rPr lang="en-US" sz="2800" dirty="0"/>
              <a:t>. </a:t>
            </a:r>
            <a:r>
              <a:rPr lang="en-US" sz="2800" dirty="0" err="1"/>
              <a:t>Đó</a:t>
            </a:r>
            <a:r>
              <a:rPr lang="en-US" sz="2800" dirty="0"/>
              <a:t> </a:t>
            </a:r>
            <a:r>
              <a:rPr lang="en-US" sz="2800" dirty="0" err="1"/>
              <a:t>là</a:t>
            </a:r>
            <a:r>
              <a:rPr lang="en-US" sz="2800" dirty="0"/>
              <a:t> </a:t>
            </a:r>
            <a:r>
              <a:rPr lang="en-US" sz="2800" dirty="0" err="1"/>
              <a:t>những</a:t>
            </a:r>
            <a:r>
              <a:rPr lang="en-US" sz="2800" dirty="0"/>
              <a:t> </a:t>
            </a:r>
            <a:r>
              <a:rPr lang="en-US" sz="2800" dirty="0" err="1"/>
              <a:t>kiểu</a:t>
            </a:r>
            <a:r>
              <a:rPr lang="en-US" sz="2800" dirty="0"/>
              <a:t> câu </a:t>
            </a:r>
            <a:r>
              <a:rPr lang="en-US" sz="2800" dirty="0" err="1"/>
              <a:t>sau</a:t>
            </a:r>
            <a:r>
              <a:rPr lang="en-US" sz="2800" dirty="0"/>
              <a:t>:</a:t>
            </a:r>
            <a:endParaRPr lang="en-US" sz="2800" b="1" dirty="0"/>
          </a:p>
          <a:p>
            <a:pPr lvl="0" hangingPunct="0"/>
            <a:r>
              <a:rPr lang="en-US" sz="2800" dirty="0"/>
              <a:t>- Câu </a:t>
            </a:r>
            <a:r>
              <a:rPr lang="en-US" sz="2800" dirty="0" err="1"/>
              <a:t>gọi</a:t>
            </a:r>
            <a:r>
              <a:rPr lang="en-US" sz="2800" dirty="0"/>
              <a:t> </a:t>
            </a:r>
            <a:r>
              <a:rPr lang="en-US" sz="2800" dirty="0" err="1"/>
              <a:t>đáp</a:t>
            </a:r>
            <a:r>
              <a:rPr lang="en-US" sz="2800" dirty="0"/>
              <a:t>:     </a:t>
            </a:r>
            <a:r>
              <a:rPr lang="en-US" sz="2800" i="1" dirty="0"/>
              <a:t>- Nam </a:t>
            </a:r>
            <a:r>
              <a:rPr lang="en-US" sz="2800" i="1" dirty="0" err="1"/>
              <a:t>ơi</a:t>
            </a:r>
            <a:r>
              <a:rPr lang="en-US" sz="2800" i="1" dirty="0"/>
              <a:t>!</a:t>
            </a:r>
            <a:r>
              <a:rPr lang="en-US" sz="2800" dirty="0"/>
              <a:t> </a:t>
            </a:r>
          </a:p>
          <a:p>
            <a:pPr lvl="0" hangingPunct="0"/>
            <a:r>
              <a:rPr lang="en-US" sz="2800" dirty="0"/>
              <a:t>- Câu </a:t>
            </a:r>
            <a:r>
              <a:rPr lang="en-US" sz="2800" dirty="0" err="1"/>
              <a:t>cảm</a:t>
            </a:r>
            <a:r>
              <a:rPr lang="en-US" sz="2800" dirty="0"/>
              <a:t> </a:t>
            </a:r>
            <a:r>
              <a:rPr lang="en-US" sz="2800" dirty="0" err="1"/>
              <a:t>thán</a:t>
            </a:r>
            <a:r>
              <a:rPr lang="en-US" sz="2800" dirty="0"/>
              <a:t>:</a:t>
            </a:r>
            <a:r>
              <a:rPr lang="en-US" sz="2800" i="1" dirty="0"/>
              <a:t>  - </a:t>
            </a:r>
            <a:r>
              <a:rPr lang="en-US" sz="2800" i="1" dirty="0" err="1"/>
              <a:t>Trời</a:t>
            </a:r>
            <a:r>
              <a:rPr lang="en-US" sz="2800" i="1" dirty="0"/>
              <a:t> </a:t>
            </a:r>
            <a:r>
              <a:rPr lang="en-US" sz="2800" i="1" dirty="0" err="1"/>
              <a:t>ơi</a:t>
            </a:r>
            <a:r>
              <a:rPr lang="en-US" sz="2800" i="1" dirty="0"/>
              <a:t>! Á! </a:t>
            </a:r>
            <a:r>
              <a:rPr lang="en-US" sz="2800" i="1" dirty="0" err="1"/>
              <a:t>Ối</a:t>
            </a:r>
            <a:r>
              <a:rPr lang="en-US" sz="2800" i="1" dirty="0"/>
              <a:t>!</a:t>
            </a:r>
            <a:endParaRPr lang="en-US" sz="2800" dirty="0"/>
          </a:p>
          <a:p>
            <a:pPr lvl="0" hangingPunct="0"/>
            <a:r>
              <a:rPr lang="en-US" sz="2800" dirty="0"/>
              <a:t>- Câu </a:t>
            </a:r>
            <a:r>
              <a:rPr lang="en-US" sz="2800" dirty="0" err="1"/>
              <a:t>mô</a:t>
            </a:r>
            <a:r>
              <a:rPr lang="en-US" sz="2800" dirty="0"/>
              <a:t> </a:t>
            </a:r>
            <a:r>
              <a:rPr lang="en-US" sz="2800" dirty="0" err="1"/>
              <a:t>phỏng</a:t>
            </a:r>
            <a:r>
              <a:rPr lang="en-US" sz="2800" dirty="0"/>
              <a:t> </a:t>
            </a:r>
            <a:r>
              <a:rPr lang="en-US" sz="2800" dirty="0" err="1"/>
              <a:t>âm</a:t>
            </a:r>
            <a:r>
              <a:rPr lang="en-US" sz="2800" dirty="0"/>
              <a:t> </a:t>
            </a:r>
            <a:r>
              <a:rPr lang="en-US" sz="2800" dirty="0" err="1"/>
              <a:t>thanh</a:t>
            </a:r>
            <a:r>
              <a:rPr lang="en-US" sz="2800" dirty="0"/>
              <a:t>:  </a:t>
            </a:r>
            <a:r>
              <a:rPr lang="en-US" sz="2800" i="1" dirty="0"/>
              <a:t>- </a:t>
            </a:r>
            <a:r>
              <a:rPr lang="en-US" sz="2800" i="1" dirty="0" err="1"/>
              <a:t>Đùng</a:t>
            </a:r>
            <a:r>
              <a:rPr lang="en-US" sz="2800" i="1" dirty="0"/>
              <a:t>! </a:t>
            </a:r>
            <a:r>
              <a:rPr lang="en-US" sz="2800" i="1" dirty="0" err="1"/>
              <a:t>Đoàng</a:t>
            </a:r>
            <a:r>
              <a:rPr lang="en-US" sz="2800" i="1" dirty="0"/>
              <a:t>! </a:t>
            </a:r>
            <a:r>
              <a:rPr lang="en-US" sz="2800" i="1" dirty="0" err="1"/>
              <a:t>Choang</a:t>
            </a:r>
            <a:r>
              <a:rPr lang="en-US" sz="2800" i="1" dirty="0"/>
              <a:t>!</a:t>
            </a:r>
            <a:endParaRPr lang="en-US" sz="2800" dirty="0"/>
          </a:p>
          <a:p>
            <a:pPr lvl="0" hangingPunct="0"/>
            <a:r>
              <a:rPr lang="en-US" sz="2800" dirty="0"/>
              <a:t>- Câu </a:t>
            </a:r>
            <a:r>
              <a:rPr lang="en-US" sz="2800" dirty="0" err="1"/>
              <a:t>tồn</a:t>
            </a:r>
            <a:r>
              <a:rPr lang="en-US" sz="2800" dirty="0"/>
              <a:t> </a:t>
            </a:r>
            <a:r>
              <a:rPr lang="en-US" sz="2800" dirty="0" err="1"/>
              <a:t>tại</a:t>
            </a:r>
            <a:r>
              <a:rPr lang="en-US" sz="2800" dirty="0"/>
              <a:t> (</a:t>
            </a:r>
            <a:r>
              <a:rPr lang="en-US" sz="2800" dirty="0" err="1"/>
              <a:t>cấu</a:t>
            </a:r>
            <a:r>
              <a:rPr lang="en-US" sz="2800" dirty="0"/>
              <a:t> </a:t>
            </a:r>
            <a:r>
              <a:rPr lang="en-US" sz="2800" dirty="0" err="1"/>
              <a:t>trúc</a:t>
            </a:r>
            <a:r>
              <a:rPr lang="en-US" sz="2800" dirty="0"/>
              <a:t> </a:t>
            </a:r>
            <a:r>
              <a:rPr lang="en-US" sz="2800" dirty="0" err="1"/>
              <a:t>đặc</a:t>
            </a:r>
            <a:r>
              <a:rPr lang="en-US" sz="2800" dirty="0"/>
              <a:t> </a:t>
            </a:r>
            <a:r>
              <a:rPr lang="en-US" sz="2800" dirty="0" err="1"/>
              <a:t>thù</a:t>
            </a:r>
            <a:r>
              <a:rPr lang="en-US" sz="2800" dirty="0"/>
              <a:t> </a:t>
            </a:r>
            <a:r>
              <a:rPr lang="en-US" sz="2800" dirty="0" err="1"/>
              <a:t>trong</a:t>
            </a:r>
            <a:r>
              <a:rPr lang="en-US" sz="2800" dirty="0"/>
              <a:t> </a:t>
            </a:r>
            <a:r>
              <a:rPr lang="en-US" sz="2800" dirty="0" err="1"/>
              <a:t>tiếng</a:t>
            </a:r>
            <a:r>
              <a:rPr lang="en-US" sz="2800" dirty="0"/>
              <a:t> </a:t>
            </a:r>
            <a:r>
              <a:rPr lang="en-US" sz="2800" dirty="0" err="1"/>
              <a:t>Việt</a:t>
            </a:r>
            <a:r>
              <a:rPr lang="en-US" sz="2800" dirty="0"/>
              <a:t>) </a:t>
            </a:r>
            <a:r>
              <a:rPr lang="en-US" sz="2800" dirty="0" err="1"/>
              <a:t>có</a:t>
            </a:r>
            <a:r>
              <a:rPr lang="en-US" sz="2800" dirty="0"/>
              <a:t> các </a:t>
            </a:r>
            <a:r>
              <a:rPr lang="en-US" sz="2800" dirty="0" err="1"/>
              <a:t>động</a:t>
            </a:r>
            <a:r>
              <a:rPr lang="en-US" sz="2800" dirty="0"/>
              <a:t> từ: </a:t>
            </a:r>
            <a:r>
              <a:rPr lang="en-US" sz="2800" i="1" dirty="0" err="1"/>
              <a:t>có</a:t>
            </a:r>
            <a:r>
              <a:rPr lang="en-US" sz="2800" i="1" dirty="0"/>
              <a:t>, </a:t>
            </a:r>
            <a:r>
              <a:rPr lang="en-US" sz="2800" i="1" dirty="0" err="1"/>
              <a:t>xuất</a:t>
            </a:r>
            <a:r>
              <a:rPr lang="en-US" sz="2800" i="1" dirty="0"/>
              <a:t> </a:t>
            </a:r>
            <a:r>
              <a:rPr lang="en-US" sz="2800" i="1" dirty="0" err="1"/>
              <a:t>hiện</a:t>
            </a:r>
            <a:r>
              <a:rPr lang="en-US" sz="2800" i="1" dirty="0"/>
              <a:t>, </a:t>
            </a:r>
            <a:r>
              <a:rPr lang="en-US" sz="2800" i="1" dirty="0" err="1"/>
              <a:t>nhô</a:t>
            </a:r>
            <a:r>
              <a:rPr lang="en-US" sz="2800" i="1" dirty="0"/>
              <a:t> </a:t>
            </a:r>
            <a:r>
              <a:rPr lang="en-US" sz="2800" i="1" dirty="0" err="1"/>
              <a:t>lên</a:t>
            </a:r>
            <a:r>
              <a:rPr lang="en-US" sz="2800" i="1" dirty="0"/>
              <a:t>, </a:t>
            </a:r>
            <a:r>
              <a:rPr lang="en-US" sz="2800" i="1" dirty="0" err="1"/>
              <a:t>mọc</a:t>
            </a:r>
            <a:r>
              <a:rPr lang="en-US" sz="2800" i="1" dirty="0"/>
              <a:t>, </a:t>
            </a:r>
            <a:r>
              <a:rPr lang="en-US" sz="2800" i="1" dirty="0" err="1"/>
              <a:t>hình</a:t>
            </a:r>
            <a:r>
              <a:rPr lang="en-US" sz="2800" i="1" dirty="0"/>
              <a:t> thành,...	</a:t>
            </a:r>
            <a:endParaRPr lang="en-US" sz="2800" dirty="0"/>
          </a:p>
          <a:p>
            <a:pPr hangingPunct="0"/>
            <a:r>
              <a:rPr lang="en-US" sz="2800" i="1" dirty="0"/>
              <a:t>- Ngày </a:t>
            </a:r>
            <a:r>
              <a:rPr lang="en-US" sz="2800" i="1" dirty="0" err="1"/>
              <a:t>xưa</a:t>
            </a:r>
            <a:r>
              <a:rPr lang="en-US" sz="2800" i="1" dirty="0"/>
              <a:t> ở </a:t>
            </a:r>
            <a:r>
              <a:rPr lang="en-US" sz="2800" i="1" dirty="0" err="1"/>
              <a:t>làng</a:t>
            </a:r>
            <a:r>
              <a:rPr lang="en-US" sz="2800" i="1" dirty="0"/>
              <a:t> </a:t>
            </a:r>
            <a:r>
              <a:rPr lang="en-US" sz="2800" i="1" dirty="0" err="1"/>
              <a:t>nọ</a:t>
            </a:r>
            <a:r>
              <a:rPr lang="en-US" sz="2800" i="1" dirty="0"/>
              <a:t> </a:t>
            </a:r>
            <a:r>
              <a:rPr lang="en-US" sz="2800" i="1" dirty="0" err="1"/>
              <a:t>có</a:t>
            </a:r>
            <a:r>
              <a:rPr lang="en-US" sz="2800" i="1" dirty="0"/>
              <a:t> </a:t>
            </a:r>
            <a:r>
              <a:rPr lang="en-US" sz="2800" i="1" dirty="0" err="1"/>
              <a:t>một</a:t>
            </a:r>
            <a:r>
              <a:rPr lang="en-US" sz="2800" i="1" dirty="0"/>
              <a:t> </a:t>
            </a:r>
            <a:r>
              <a:rPr lang="en-US" sz="2800" i="1" dirty="0" err="1"/>
              <a:t>quả</a:t>
            </a:r>
            <a:r>
              <a:rPr lang="en-US" sz="2800" i="1" dirty="0"/>
              <a:t> </a:t>
            </a:r>
            <a:r>
              <a:rPr lang="en-US" sz="2800" i="1" dirty="0" err="1"/>
              <a:t>núi</a:t>
            </a:r>
            <a:r>
              <a:rPr lang="en-US" sz="2800" i="1" dirty="0"/>
              <a:t> </a:t>
            </a:r>
            <a:r>
              <a:rPr lang="en-US" sz="2800" i="1" dirty="0" err="1"/>
              <a:t>cao</a:t>
            </a:r>
            <a:r>
              <a:rPr lang="en-US" sz="2800" i="1" dirty="0"/>
              <a:t>. </a:t>
            </a:r>
            <a:r>
              <a:rPr lang="en-US" sz="2800" i="1" dirty="0" err="1"/>
              <a:t>Trên</a:t>
            </a:r>
            <a:r>
              <a:rPr lang="en-US" sz="2800" i="1" dirty="0"/>
              <a:t> </a:t>
            </a:r>
            <a:r>
              <a:rPr lang="en-US" sz="2800" i="1" dirty="0" err="1"/>
              <a:t>núi</a:t>
            </a:r>
            <a:r>
              <a:rPr lang="en-US" sz="2800" i="1" dirty="0"/>
              <a:t> </a:t>
            </a:r>
            <a:r>
              <a:rPr lang="en-US" sz="2800" i="1" dirty="0" err="1"/>
              <a:t>có</a:t>
            </a:r>
            <a:r>
              <a:rPr lang="en-US" sz="2800" i="1" dirty="0"/>
              <a:t> </a:t>
            </a:r>
            <a:r>
              <a:rPr lang="en-US" sz="2800" i="1" dirty="0" err="1"/>
              <a:t>một</a:t>
            </a:r>
            <a:r>
              <a:rPr lang="en-US" sz="2800" i="1" dirty="0"/>
              <a:t> </a:t>
            </a:r>
            <a:r>
              <a:rPr lang="en-US" sz="2800" i="1" dirty="0" err="1"/>
              <a:t>cái</a:t>
            </a:r>
            <a:r>
              <a:rPr lang="en-US" sz="2800" i="1" dirty="0"/>
              <a:t> hang. </a:t>
            </a:r>
            <a:r>
              <a:rPr lang="en-US" sz="2800" i="1" dirty="0" err="1"/>
              <a:t>Trước</a:t>
            </a:r>
            <a:r>
              <a:rPr lang="en-US" sz="2800" i="1" dirty="0"/>
              <a:t> hang </a:t>
            </a:r>
            <a:r>
              <a:rPr lang="en-US" sz="2800" i="1" dirty="0" err="1"/>
              <a:t>có</a:t>
            </a:r>
            <a:r>
              <a:rPr lang="en-US" sz="2800" i="1" dirty="0"/>
              <a:t> </a:t>
            </a:r>
            <a:r>
              <a:rPr lang="en-US" sz="2800" i="1" dirty="0" err="1"/>
              <a:t>một</a:t>
            </a:r>
            <a:r>
              <a:rPr lang="en-US" sz="2800" i="1" dirty="0"/>
              <a:t> </a:t>
            </a:r>
            <a:r>
              <a:rPr lang="en-US" sz="2800" i="1" dirty="0" err="1"/>
              <a:t>tảng</a:t>
            </a:r>
            <a:r>
              <a:rPr lang="en-US" sz="2800" i="1" dirty="0"/>
              <a:t> </a:t>
            </a:r>
            <a:r>
              <a:rPr lang="en-US" sz="2800" i="1" dirty="0" err="1"/>
              <a:t>đá</a:t>
            </a:r>
            <a:r>
              <a:rPr lang="en-US" sz="2800" i="1" dirty="0"/>
              <a:t> </a:t>
            </a:r>
            <a:r>
              <a:rPr lang="en-US" sz="2800" i="1" dirty="0" err="1"/>
              <a:t>giống</a:t>
            </a:r>
            <a:r>
              <a:rPr lang="en-US" sz="2800" i="1" dirty="0"/>
              <a:t> </a:t>
            </a:r>
            <a:r>
              <a:rPr lang="en-US" sz="2800" i="1" dirty="0" err="1"/>
              <a:t>hình</a:t>
            </a:r>
            <a:r>
              <a:rPr lang="en-US" sz="2800" i="1" dirty="0"/>
              <a:t> con </a:t>
            </a:r>
            <a:r>
              <a:rPr lang="en-US" sz="2800" i="1" dirty="0" err="1"/>
              <a:t>thỏ</a:t>
            </a:r>
            <a:r>
              <a:rPr lang="en-US" sz="2800" i="1" dirty="0"/>
              <a:t>.</a:t>
            </a:r>
            <a:r>
              <a:rPr lang="en-US" sz="2800" dirty="0"/>
              <a:t> (</a:t>
            </a:r>
            <a:r>
              <a:rPr lang="en-US" sz="2800" dirty="0" err="1"/>
              <a:t>Truyện</a:t>
            </a:r>
            <a:r>
              <a:rPr lang="en-US" sz="2800" dirty="0"/>
              <a:t> </a:t>
            </a:r>
            <a:r>
              <a:rPr lang="en-US" sz="2800" dirty="0" err="1"/>
              <a:t>Thỏ</a:t>
            </a:r>
            <a:r>
              <a:rPr lang="en-US" sz="2800" dirty="0"/>
              <a:t> </a:t>
            </a:r>
            <a:r>
              <a:rPr lang="en-US" sz="2800" dirty="0" err="1"/>
              <a:t>Ngọc</a:t>
            </a:r>
            <a:r>
              <a:rPr lang="en-US" sz="2800" dirty="0"/>
              <a:t>)</a:t>
            </a:r>
          </a:p>
        </p:txBody>
      </p:sp>
    </p:spTree>
    <p:extLst>
      <p:ext uri="{BB962C8B-B14F-4D97-AF65-F5344CB8AC3E}">
        <p14:creationId xmlns:p14="http://schemas.microsoft.com/office/powerpoint/2010/main" val="194415334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02306731"/>
              </p:ext>
            </p:extLst>
          </p:nvPr>
        </p:nvGraphicFramePr>
        <p:xfrm>
          <a:off x="1787858" y="1760562"/>
          <a:ext cx="8707270" cy="2743200"/>
        </p:xfrm>
        <a:graphic>
          <a:graphicData uri="http://schemas.openxmlformats.org/drawingml/2006/table">
            <a:tbl>
              <a:tblPr>
                <a:tableStyleId>{5C22544A-7EE6-4342-B048-85BDC9FD1C3A}</a:tableStyleId>
              </a:tblPr>
              <a:tblGrid>
                <a:gridCol w="4266550">
                  <a:extLst>
                    <a:ext uri="{9D8B030D-6E8A-4147-A177-3AD203B41FA5}">
                      <a16:colId xmlns:a16="http://schemas.microsoft.com/office/drawing/2014/main" val="2724478209"/>
                    </a:ext>
                  </a:extLst>
                </a:gridCol>
                <a:gridCol w="4440720">
                  <a:extLst>
                    <a:ext uri="{9D8B030D-6E8A-4147-A177-3AD203B41FA5}">
                      <a16:colId xmlns:a16="http://schemas.microsoft.com/office/drawing/2014/main" val="2337408679"/>
                    </a:ext>
                  </a:extLst>
                </a:gridCol>
              </a:tblGrid>
              <a:tr h="607868">
                <a:tc>
                  <a:txBody>
                    <a:bodyPr/>
                    <a:lstStyle/>
                    <a:p>
                      <a:pPr algn="ctr" hangingPunct="0">
                        <a:spcBef>
                          <a:spcPts val="400"/>
                        </a:spcBef>
                        <a:spcAft>
                          <a:spcPts val="0"/>
                        </a:spcAft>
                      </a:pPr>
                      <a:r>
                        <a:rPr lang="en-US" sz="2800" b="1" dirty="0">
                          <a:effectLst/>
                        </a:rPr>
                        <a:t>Nòng cốt </a:t>
                      </a:r>
                      <a:r>
                        <a:rPr lang="en-US" sz="2800" b="1" dirty="0" err="1">
                          <a:effectLst/>
                        </a:rPr>
                        <a:t>nguyên</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hangingPunct="0">
                        <a:spcBef>
                          <a:spcPts val="400"/>
                        </a:spcBef>
                        <a:spcAft>
                          <a:spcPts val="0"/>
                        </a:spcAft>
                      </a:pPr>
                      <a:r>
                        <a:rPr lang="en-US" sz="2800" b="1" dirty="0">
                          <a:effectLst/>
                        </a:rPr>
                        <a:t>Nòng cốt </a:t>
                      </a:r>
                      <a:r>
                        <a:rPr lang="en-US" sz="2800" b="1" dirty="0" err="1">
                          <a:effectLst/>
                        </a:rPr>
                        <a:t>bao</a:t>
                      </a:r>
                      <a:r>
                        <a:rPr lang="en-US" sz="2800" b="1" dirty="0">
                          <a:effectLst/>
                        </a:rPr>
                        <a:t> </a:t>
                      </a:r>
                      <a:r>
                        <a:rPr lang="en-US" sz="2800" b="1" dirty="0" err="1">
                          <a:effectLst/>
                        </a:rPr>
                        <a:t>hàm</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6396161"/>
                  </a:ext>
                </a:extLst>
              </a:tr>
              <a:tr h="2135332">
                <a:tc>
                  <a:txBody>
                    <a:bodyPr/>
                    <a:lstStyle/>
                    <a:p>
                      <a:pPr marL="982663" indent="0" algn="just" hangingPunct="0">
                        <a:lnSpc>
                          <a:spcPct val="150000"/>
                        </a:lnSpc>
                        <a:spcBef>
                          <a:spcPts val="400"/>
                        </a:spcBef>
                        <a:spcAft>
                          <a:spcPts val="0"/>
                        </a:spcAft>
                      </a:pPr>
                      <a:r>
                        <a:rPr lang="en-US" sz="2800" b="1" dirty="0">
                          <a:effectLst/>
                        </a:rPr>
                        <a:t>C    –    V</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indent="291465" algn="just" hangingPunct="0">
                        <a:lnSpc>
                          <a:spcPct val="150000"/>
                        </a:lnSpc>
                        <a:spcBef>
                          <a:spcPts val="400"/>
                        </a:spcBef>
                        <a:spcAft>
                          <a:spcPts val="0"/>
                        </a:spcAft>
                        <a:tabLst>
                          <a:tab pos="471805" algn="l"/>
                          <a:tab pos="1551940" algn="ctr"/>
                          <a:tab pos="2091690" algn="l"/>
                        </a:tabLst>
                      </a:pPr>
                      <a:r>
                        <a:rPr lang="en-US" sz="2800" b="1" dirty="0">
                          <a:effectLst/>
                        </a:rPr>
                        <a:t>	C (BH)     - 	    V</a:t>
                      </a:r>
                    </a:p>
                    <a:p>
                      <a:pPr indent="291465" algn="just" hangingPunct="0">
                        <a:lnSpc>
                          <a:spcPct val="150000"/>
                        </a:lnSpc>
                        <a:spcBef>
                          <a:spcPts val="400"/>
                        </a:spcBef>
                        <a:spcAft>
                          <a:spcPts val="0"/>
                        </a:spcAft>
                        <a:tabLst>
                          <a:tab pos="471805" algn="l"/>
                          <a:tab pos="1551940" algn="ctr"/>
                          <a:tab pos="2091690" algn="l"/>
                        </a:tabLst>
                      </a:pPr>
                      <a:r>
                        <a:rPr lang="en-US" sz="2800" b="1" dirty="0">
                          <a:effectLst/>
                        </a:rPr>
                        <a:t>	C              -          V (BH)</a:t>
                      </a:r>
                    </a:p>
                    <a:p>
                      <a:pPr indent="291465" algn="just" hangingPunct="0">
                        <a:lnSpc>
                          <a:spcPct val="150000"/>
                        </a:lnSpc>
                        <a:spcBef>
                          <a:spcPts val="400"/>
                        </a:spcBef>
                        <a:spcAft>
                          <a:spcPts val="0"/>
                        </a:spcAft>
                        <a:tabLst>
                          <a:tab pos="471805" algn="l"/>
                          <a:tab pos="1551940" algn="ctr"/>
                          <a:tab pos="2091690" algn="l"/>
                        </a:tabLst>
                      </a:pPr>
                      <a:r>
                        <a:rPr lang="en-US" sz="2800" b="1" dirty="0">
                          <a:effectLst/>
                        </a:rPr>
                        <a:t>	C (BH)     - 	    V (BH)</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1442074"/>
                  </a:ext>
                </a:extLst>
              </a:tr>
            </a:tbl>
          </a:graphicData>
        </a:graphic>
      </p:graphicFrame>
    </p:spTree>
    <p:extLst>
      <p:ext uri="{BB962C8B-B14F-4D97-AF65-F5344CB8AC3E}">
        <p14:creationId xmlns:p14="http://schemas.microsoft.com/office/powerpoint/2010/main" val="2422419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4775" y="166860"/>
            <a:ext cx="11161059" cy="6535122"/>
          </a:xfrm>
          <a:prstGeom prst="rect">
            <a:avLst/>
          </a:prstGeom>
          <a:solidFill>
            <a:schemeClr val="accent2">
              <a:lumMod val="60000"/>
              <a:lumOff val="40000"/>
            </a:schemeClr>
          </a:solidFill>
        </p:spPr>
        <p:txBody>
          <a:bodyPr wrap="square">
            <a:spAutoFit/>
          </a:bodyPr>
          <a:lstStyle/>
          <a:p>
            <a:pPr hangingPunct="0">
              <a:spcBef>
                <a:spcPts val="400"/>
              </a:spcBef>
            </a:pPr>
            <a:endParaRPr lang="en-US" sz="2800" b="1" i="1" kern="0" dirty="0">
              <a:latin typeface="Times New Roman" panose="02020603050405020304" pitchFamily="18" charset="0"/>
            </a:endParaRPr>
          </a:p>
          <a:p>
            <a:pPr hangingPunct="0">
              <a:spcBef>
                <a:spcPts val="400"/>
              </a:spcBef>
            </a:pPr>
            <a:r>
              <a:rPr lang="en-US" sz="2800" b="1" i="1" kern="0" dirty="0">
                <a:latin typeface="Times New Roman" panose="02020603050405020304" pitchFamily="18" charset="0"/>
              </a:rPr>
              <a:t>1.3. Câu </a:t>
            </a:r>
            <a:r>
              <a:rPr lang="en-US" sz="2800" b="1" i="1" kern="0" dirty="0" err="1">
                <a:latin typeface="Times New Roman" panose="02020603050405020304" pitchFamily="18" charset="0"/>
              </a:rPr>
              <a:t>ghép</a:t>
            </a:r>
            <a:r>
              <a:rPr lang="en-US" sz="2800" b="1" i="1" kern="0" dirty="0">
                <a:latin typeface="Times New Roman" panose="02020603050405020304" pitchFamily="18" charset="0"/>
              </a:rPr>
              <a:t>:</a:t>
            </a:r>
            <a:r>
              <a:rPr lang="en-US" sz="2800" b="1" kern="0" dirty="0">
                <a:latin typeface="Times New Roman" panose="02020603050405020304" pitchFamily="18" charset="0"/>
              </a:rPr>
              <a:t> </a:t>
            </a:r>
            <a:r>
              <a:rPr lang="en-US" sz="2800" kern="0" dirty="0" err="1">
                <a:latin typeface="Times New Roman" panose="02020603050405020304" pitchFamily="18" charset="0"/>
              </a:rPr>
              <a:t>Những</a:t>
            </a:r>
            <a:r>
              <a:rPr lang="en-US" sz="2800" kern="0" dirty="0">
                <a:latin typeface="Times New Roman" panose="02020603050405020304" pitchFamily="18" charset="0"/>
              </a:rPr>
              <a:t> câu </a:t>
            </a:r>
            <a:r>
              <a:rPr lang="en-US" sz="2800" kern="0" dirty="0" err="1">
                <a:latin typeface="Times New Roman" panose="02020603050405020304" pitchFamily="18" charset="0"/>
              </a:rPr>
              <a:t>có</a:t>
            </a:r>
            <a:r>
              <a:rPr lang="en-US" sz="2800" kern="0" dirty="0">
                <a:latin typeface="Times New Roman" panose="02020603050405020304" pitchFamily="18" charset="0"/>
              </a:rPr>
              <a:t> </a:t>
            </a:r>
            <a:r>
              <a:rPr lang="en-US" sz="2800" kern="0" dirty="0" err="1">
                <a:latin typeface="Times New Roman" panose="02020603050405020304" pitchFamily="18" charset="0"/>
              </a:rPr>
              <a:t>hai</a:t>
            </a:r>
            <a:r>
              <a:rPr lang="en-US" sz="2800" kern="0" dirty="0">
                <a:latin typeface="Times New Roman" panose="02020603050405020304" pitchFamily="18" charset="0"/>
              </a:rPr>
              <a:t> nòng cốt C - V </a:t>
            </a:r>
            <a:r>
              <a:rPr lang="en-US" sz="2800" kern="0" dirty="0" err="1">
                <a:latin typeface="Times New Roman" panose="02020603050405020304" pitchFamily="18" charset="0"/>
              </a:rPr>
              <a:t>trở</a:t>
            </a:r>
            <a:r>
              <a:rPr lang="en-US" sz="2800" kern="0" dirty="0">
                <a:latin typeface="Times New Roman" panose="02020603050405020304" pitchFamily="18" charset="0"/>
              </a:rPr>
              <a:t> </a:t>
            </a:r>
            <a:r>
              <a:rPr lang="en-US" sz="2800" kern="0" dirty="0" err="1">
                <a:latin typeface="Times New Roman" panose="02020603050405020304" pitchFamily="18" charset="0"/>
              </a:rPr>
              <a:t>lên</a:t>
            </a:r>
            <a:r>
              <a:rPr lang="en-US" sz="2800" kern="0" dirty="0">
                <a:latin typeface="Times New Roman" panose="02020603050405020304" pitchFamily="18" charset="0"/>
              </a:rPr>
              <a:t>, các nòng cốt </a:t>
            </a:r>
            <a:r>
              <a:rPr lang="en-US" sz="2800" kern="0" dirty="0" err="1">
                <a:latin typeface="Times New Roman" panose="02020603050405020304" pitchFamily="18" charset="0"/>
              </a:rPr>
              <a:t>không</a:t>
            </a:r>
            <a:r>
              <a:rPr lang="en-US" sz="2800" kern="0" dirty="0">
                <a:latin typeface="Times New Roman" panose="02020603050405020304" pitchFamily="18" charset="0"/>
              </a:rPr>
              <a:t> bị </a:t>
            </a:r>
            <a:r>
              <a:rPr lang="en-US" sz="2800" kern="0" dirty="0" err="1">
                <a:latin typeface="Times New Roman" panose="02020603050405020304" pitchFamily="18" charset="0"/>
              </a:rPr>
              <a:t>bao</a:t>
            </a:r>
            <a:r>
              <a:rPr lang="en-US" sz="2800" kern="0" dirty="0">
                <a:latin typeface="Times New Roman" panose="02020603050405020304" pitchFamily="18" charset="0"/>
              </a:rPr>
              <a:t> </a:t>
            </a:r>
            <a:r>
              <a:rPr lang="en-US" sz="2800" kern="0" dirty="0" err="1">
                <a:latin typeface="Times New Roman" panose="02020603050405020304" pitchFamily="18" charset="0"/>
              </a:rPr>
              <a:t>hàm</a:t>
            </a:r>
            <a:r>
              <a:rPr lang="en-US" sz="2800" kern="0" dirty="0">
                <a:latin typeface="Times New Roman" panose="02020603050405020304" pitchFamily="18" charset="0"/>
              </a:rPr>
              <a:t> </a:t>
            </a:r>
            <a:r>
              <a:rPr lang="en-US" sz="2800" kern="0" dirty="0" err="1">
                <a:latin typeface="Times New Roman" panose="02020603050405020304" pitchFamily="18" charset="0"/>
              </a:rPr>
              <a:t>vào</a:t>
            </a:r>
            <a:r>
              <a:rPr lang="en-US" sz="2800" kern="0" dirty="0">
                <a:latin typeface="Times New Roman" panose="02020603050405020304" pitchFamily="18" charset="0"/>
              </a:rPr>
              <a:t> </a:t>
            </a:r>
            <a:r>
              <a:rPr lang="en-US" sz="2800" kern="0" dirty="0" err="1">
                <a:latin typeface="Times New Roman" panose="02020603050405020304" pitchFamily="18" charset="0"/>
              </a:rPr>
              <a:t>trong</a:t>
            </a:r>
            <a:r>
              <a:rPr lang="en-US" sz="2800" kern="0" dirty="0">
                <a:latin typeface="Times New Roman" panose="02020603050405020304" pitchFamily="18" charset="0"/>
              </a:rPr>
              <a:t> </a:t>
            </a:r>
            <a:r>
              <a:rPr lang="en-US" sz="2800" kern="0" dirty="0" err="1">
                <a:latin typeface="Times New Roman" panose="02020603050405020304" pitchFamily="18" charset="0"/>
              </a:rPr>
              <a:t>một</a:t>
            </a:r>
            <a:r>
              <a:rPr lang="en-US" sz="2800" kern="0" dirty="0">
                <a:latin typeface="Times New Roman" panose="02020603050405020304" pitchFamily="18" charset="0"/>
              </a:rPr>
              <a:t> nòng cốt </a:t>
            </a:r>
            <a:r>
              <a:rPr lang="en-US" sz="2800" kern="0" dirty="0" err="1">
                <a:latin typeface="Times New Roman" panose="02020603050405020304" pitchFamily="18" charset="0"/>
              </a:rPr>
              <a:t>duy</a:t>
            </a:r>
            <a:r>
              <a:rPr lang="en-US" sz="2800" kern="0" dirty="0">
                <a:latin typeface="Times New Roman" panose="02020603050405020304" pitchFamily="18" charset="0"/>
              </a:rPr>
              <a:t> </a:t>
            </a:r>
            <a:r>
              <a:rPr lang="en-US" sz="2800" kern="0" dirty="0" err="1">
                <a:latin typeface="Times New Roman" panose="02020603050405020304" pitchFamily="18" charset="0"/>
              </a:rPr>
              <a:t>nhất</a:t>
            </a:r>
            <a:r>
              <a:rPr lang="en-US" sz="2800" kern="0" dirty="0">
                <a:latin typeface="Times New Roman" panose="02020603050405020304" pitchFamily="18" charset="0"/>
              </a:rPr>
              <a:t>. Câu </a:t>
            </a:r>
            <a:r>
              <a:rPr lang="en-US" sz="2800" kern="0" dirty="0" err="1">
                <a:latin typeface="Times New Roman" panose="02020603050405020304" pitchFamily="18" charset="0"/>
              </a:rPr>
              <a:t>ghép</a:t>
            </a:r>
            <a:r>
              <a:rPr lang="en-US" sz="2800" kern="0" dirty="0">
                <a:latin typeface="Times New Roman" panose="02020603050405020304" pitchFamily="18" charset="0"/>
              </a:rPr>
              <a:t> </a:t>
            </a:r>
            <a:r>
              <a:rPr lang="en-US" sz="2800" kern="0" dirty="0" err="1">
                <a:latin typeface="Times New Roman" panose="02020603050405020304" pitchFamily="18" charset="0"/>
              </a:rPr>
              <a:t>có</a:t>
            </a:r>
            <a:r>
              <a:rPr lang="en-US" sz="2800" kern="0" dirty="0">
                <a:latin typeface="Times New Roman" panose="02020603050405020304" pitchFamily="18" charset="0"/>
              </a:rPr>
              <a:t> </a:t>
            </a:r>
            <a:r>
              <a:rPr lang="en-US" sz="2800" kern="0" dirty="0" err="1">
                <a:latin typeface="Times New Roman" panose="02020603050405020304" pitchFamily="18" charset="0"/>
              </a:rPr>
              <a:t>hai</a:t>
            </a:r>
            <a:r>
              <a:rPr lang="en-US" sz="2800" kern="0" dirty="0">
                <a:latin typeface="Times New Roman" panose="02020603050405020304" pitchFamily="18" charset="0"/>
              </a:rPr>
              <a:t> </a:t>
            </a:r>
            <a:r>
              <a:rPr lang="en-US" sz="2800" kern="0" dirty="0" err="1">
                <a:latin typeface="Times New Roman" panose="02020603050405020304" pitchFamily="18" charset="0"/>
              </a:rPr>
              <a:t>hình</a:t>
            </a:r>
            <a:r>
              <a:rPr lang="en-US" sz="2800" kern="0" dirty="0">
                <a:latin typeface="Times New Roman" panose="02020603050405020304" pitchFamily="18" charset="0"/>
              </a:rPr>
              <a:t> thức: </a:t>
            </a:r>
            <a:r>
              <a:rPr lang="en-US" sz="2800" kern="0" dirty="0" err="1">
                <a:latin typeface="Times New Roman" panose="02020603050405020304" pitchFamily="18" charset="0"/>
              </a:rPr>
              <a:t>hình</a:t>
            </a:r>
            <a:r>
              <a:rPr lang="en-US" sz="2800" kern="0" dirty="0">
                <a:latin typeface="Times New Roman" panose="02020603050405020304" pitchFamily="18" charset="0"/>
              </a:rPr>
              <a:t> thức </a:t>
            </a:r>
            <a:r>
              <a:rPr lang="en-US" sz="2800" kern="0" dirty="0" err="1">
                <a:latin typeface="Times New Roman" panose="02020603050405020304" pitchFamily="18" charset="0"/>
              </a:rPr>
              <a:t>ghép</a:t>
            </a:r>
            <a:r>
              <a:rPr lang="en-US" sz="2800" kern="0" dirty="0">
                <a:latin typeface="Times New Roman" panose="02020603050405020304" pitchFamily="18" charset="0"/>
              </a:rPr>
              <a:t> </a:t>
            </a:r>
            <a:r>
              <a:rPr lang="en-US" sz="2800" kern="0" dirty="0" err="1">
                <a:latin typeface="Times New Roman" panose="02020603050405020304" pitchFamily="18" charset="0"/>
              </a:rPr>
              <a:t>lỏng</a:t>
            </a:r>
            <a:r>
              <a:rPr lang="en-US" sz="2800" kern="0" dirty="0">
                <a:latin typeface="Times New Roman" panose="02020603050405020304" pitchFamily="18" charset="0"/>
              </a:rPr>
              <a:t> </a:t>
            </a:r>
            <a:r>
              <a:rPr lang="en-US" sz="2800" kern="0" dirty="0" err="1">
                <a:latin typeface="Times New Roman" panose="02020603050405020304" pitchFamily="18" charset="0"/>
              </a:rPr>
              <a:t>và</a:t>
            </a:r>
            <a:r>
              <a:rPr lang="en-US" sz="2800" kern="0" dirty="0">
                <a:latin typeface="Times New Roman" panose="02020603050405020304" pitchFamily="18" charset="0"/>
              </a:rPr>
              <a:t> </a:t>
            </a:r>
            <a:r>
              <a:rPr lang="en-US" sz="2800" kern="0" dirty="0" err="1">
                <a:latin typeface="Times New Roman" panose="02020603050405020304" pitchFamily="18" charset="0"/>
              </a:rPr>
              <a:t>hình</a:t>
            </a:r>
            <a:r>
              <a:rPr lang="en-US" sz="2800" kern="0" dirty="0">
                <a:latin typeface="Times New Roman" panose="02020603050405020304" pitchFamily="18" charset="0"/>
              </a:rPr>
              <a:t> thức </a:t>
            </a:r>
            <a:r>
              <a:rPr lang="en-US" sz="2800" kern="0" dirty="0" err="1">
                <a:latin typeface="Times New Roman" panose="02020603050405020304" pitchFamily="18" charset="0"/>
              </a:rPr>
              <a:t>ghép</a:t>
            </a:r>
            <a:r>
              <a:rPr lang="en-US" sz="2800" kern="0" dirty="0">
                <a:latin typeface="Times New Roman" panose="02020603050405020304" pitchFamily="18" charset="0"/>
              </a:rPr>
              <a:t> </a:t>
            </a:r>
            <a:r>
              <a:rPr lang="en-US" sz="2800" kern="0" dirty="0" err="1">
                <a:latin typeface="Times New Roman" panose="02020603050405020304" pitchFamily="18" charset="0"/>
              </a:rPr>
              <a:t>chặt</a:t>
            </a:r>
            <a:r>
              <a:rPr lang="en-US" sz="2800" kern="0" dirty="0">
                <a:latin typeface="Times New Roman" panose="02020603050405020304" pitchFamily="18" charset="0"/>
              </a:rPr>
              <a:t>. </a:t>
            </a:r>
          </a:p>
          <a:p>
            <a:pPr hangingPunct="0">
              <a:spcBef>
                <a:spcPts val="400"/>
              </a:spcBef>
            </a:pPr>
            <a:endParaRPr lang="en-US" sz="2800" b="1" kern="0" dirty="0">
              <a:latin typeface="VNI-Dom"/>
            </a:endParaRPr>
          </a:p>
          <a:p>
            <a:pPr marL="342900" lvl="0" indent="-342900" algn="just" hangingPunct="0">
              <a:spcBef>
                <a:spcPts val="400"/>
              </a:spcBef>
              <a:spcAft>
                <a:spcPts val="0"/>
              </a:spcAft>
              <a:buSzPts val="1600"/>
              <a:buFont typeface="Wingdings 3" panose="05040102010807070707" pitchFamily="18" charset="2"/>
              <a:buChar char=""/>
              <a:tabLst>
                <a:tab pos="588645" algn="l"/>
              </a:tabLst>
            </a:pP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 thức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ghép</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lỏng</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câu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 - V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 - V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lập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người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thành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câu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VNI-Times"/>
              <a:ea typeface="Times New Roman" panose="02020603050405020304" pitchFamily="18" charset="0"/>
              <a:cs typeface="Times New Roman" panose="02020603050405020304" pitchFamily="18" charset="0"/>
            </a:endParaRPr>
          </a:p>
          <a:p>
            <a:pPr algn="just" hangingPunct="0">
              <a:spcBef>
                <a:spcPts val="400"/>
              </a:spcBef>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u="sng" dirty="0">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đi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đi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hangingPunct="0">
              <a:spcBef>
                <a:spcPts val="400"/>
              </a:spcBef>
              <a:spcAft>
                <a:spcPts val="0"/>
              </a:spcAft>
            </a:pP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Bố</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algn="just" hangingPunct="0">
              <a:spcBef>
                <a:spcPts val="400"/>
              </a:spcBef>
              <a:spcAft>
                <a:spcPts val="0"/>
              </a:spcAft>
            </a:pP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chú</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C - V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tỉnh lược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từ ở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C - V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đứng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VNI-Times"/>
              <a:ea typeface="Times New Roman" panose="02020603050405020304" pitchFamily="18" charset="0"/>
              <a:cs typeface="Times New Roman" panose="02020603050405020304" pitchFamily="18" charset="0"/>
            </a:endParaRPr>
          </a:p>
          <a:p>
            <a:pPr algn="just" hangingPunct="0">
              <a:spcBef>
                <a:spcPts val="400"/>
              </a:spcBef>
              <a:spcAft>
                <a:spcPts val="0"/>
              </a:spcAft>
            </a:pP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u="sng" dirty="0">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Anh ở đầu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em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cuối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sông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p>
          <a:p>
            <a:pPr algn="just" hangingPunct="0">
              <a:spcBef>
                <a:spcPts val="400"/>
              </a:spcBef>
              <a:spcAft>
                <a:spcPts val="0"/>
              </a:spcAft>
            </a:pPr>
            <a:endParaRPr lang="en-US" sz="2800" dirty="0">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25410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9966" y="538818"/>
            <a:ext cx="11623729" cy="5673348"/>
          </a:xfrm>
          <a:prstGeom prst="rect">
            <a:avLst/>
          </a:prstGeom>
          <a:solidFill>
            <a:schemeClr val="accent2">
              <a:lumMod val="60000"/>
              <a:lumOff val="40000"/>
            </a:schemeClr>
          </a:solidFill>
        </p:spPr>
        <p:txBody>
          <a:bodyPr wrap="square">
            <a:spAutoFit/>
          </a:bodyPr>
          <a:lstStyle/>
          <a:p>
            <a:pPr hangingPunct="0">
              <a:spcBef>
                <a:spcPts val="400"/>
              </a:spcBef>
            </a:pPr>
            <a:r>
              <a:rPr lang="en-US" sz="2800" b="1" i="1" kern="0" dirty="0">
                <a:latin typeface="Times New Roman" panose="02020603050405020304" pitchFamily="18" charset="0"/>
              </a:rPr>
              <a:t>1.3. Câu </a:t>
            </a:r>
            <a:r>
              <a:rPr lang="en-US" sz="2800" b="1" i="1" kern="0" dirty="0" err="1">
                <a:latin typeface="Times New Roman" panose="02020603050405020304" pitchFamily="18" charset="0"/>
              </a:rPr>
              <a:t>ghép</a:t>
            </a:r>
            <a:r>
              <a:rPr lang="en-US" sz="2800" b="1" i="1" kern="0" dirty="0">
                <a:latin typeface="Times New Roman" panose="02020603050405020304" pitchFamily="18" charset="0"/>
              </a:rPr>
              <a:t>:</a:t>
            </a:r>
            <a:endParaRPr lang="en-US" sz="2800" b="1" kern="0" dirty="0">
              <a:latin typeface="VNI-Dom"/>
            </a:endParaRPr>
          </a:p>
          <a:p>
            <a:pPr marL="342900" lvl="0" indent="-342900" algn="just" hangingPunct="0">
              <a:spcBef>
                <a:spcPts val="400"/>
              </a:spcBef>
              <a:spcAft>
                <a:spcPts val="0"/>
              </a:spcAft>
              <a:buSzPts val="1600"/>
              <a:buFont typeface="Wingdings 3" panose="05040102010807070707" pitchFamily="18" charset="2"/>
              <a:buChar char=""/>
              <a:tabLst>
                <a:tab pos="588645" algn="l"/>
              </a:tabLst>
            </a:pP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 thức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ghép</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lỏng</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p>
          <a:p>
            <a:pPr marL="342900" lvl="0" indent="-342900" algn="just" hangingPunct="0">
              <a:spcBef>
                <a:spcPts val="400"/>
              </a:spcBef>
              <a:spcAft>
                <a:spcPts val="0"/>
              </a:spcAft>
              <a:buSzPts val="1600"/>
              <a:buFont typeface="Wingdings 3" panose="05040102010807070707" pitchFamily="18" charset="2"/>
              <a:buChar char=""/>
              <a:tabLst>
                <a:tab pos="588645" algn="l"/>
              </a:tabLst>
            </a:pP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Hình</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 thức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ghép</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chặt</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câu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 - V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trở</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các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 - V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kết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chặt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cặp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quan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do ...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tuy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a:t>
            </a:r>
            <a:endParaRPr lang="en-US" sz="2800" dirty="0">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u="sng" dirty="0">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i="1" u="sng" dirty="0" err="1">
                <a:latin typeface="Times New Roman" panose="02020603050405020304" pitchFamily="18" charset="0"/>
                <a:ea typeface="Times New Roman" panose="02020603050405020304" pitchFamily="18" charset="0"/>
                <a:cs typeface="Times New Roman" panose="02020603050405020304" pitchFamily="18" charset="0"/>
              </a:rPr>
              <a:t>Vì</a:t>
            </a:r>
            <a:r>
              <a:rPr lang="en-US" sz="2800" i="1" u="sng"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xe</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chạy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nhanh</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u="sng" dirty="0" err="1">
                <a:latin typeface="Times New Roman" panose="02020603050405020304" pitchFamily="18" charset="0"/>
                <a:ea typeface="Times New Roman" panose="02020603050405020304" pitchFamily="18" charset="0"/>
                <a:cs typeface="Times New Roman" panose="02020603050405020304" pitchFamily="18" charset="0"/>
              </a:rPr>
              <a:t>nên</a:t>
            </a:r>
            <a:r>
              <a:rPr lang="en-US" sz="2800" i="1" u="sng"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cả</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hai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mẹ</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mệt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endParaRPr lang="en-US" sz="2800" b="1" i="1" u="sng" dirty="0">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i="1" u="sng"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u="sng" dirty="0" err="1">
                <a:latin typeface="Times New Roman" panose="02020603050405020304" pitchFamily="18" charset="0"/>
                <a:ea typeface="Times New Roman" panose="02020603050405020304" pitchFamily="18" charset="0"/>
                <a:cs typeface="Times New Roman" panose="02020603050405020304" pitchFamily="18" charset="0"/>
              </a:rPr>
              <a:t>chú</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tỉnh lược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cụm</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C - V của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vế</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ea typeface="Times New Roman" panose="02020603050405020304" pitchFamily="18" charset="0"/>
                <a:cs typeface="Times New Roman" panose="02020603050405020304" pitchFamily="18" charset="0"/>
              </a:rPr>
              <a:t>phụ</a:t>
            </a:r>
            <a:r>
              <a:rPr lang="en-US" sz="2800" b="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u="sng" dirty="0">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Tuy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mệt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đi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VNI-Times"/>
              <a:ea typeface="Times New Roman" panose="02020603050405020304" pitchFamily="18" charset="0"/>
              <a:cs typeface="Times New Roman" panose="02020603050405020304" pitchFamily="18" charset="0"/>
            </a:endParaRPr>
          </a:p>
          <a:p>
            <a:pPr marL="457200" indent="457200" algn="just" hangingPunct="0">
              <a:spcBef>
                <a:spcPts val="400"/>
              </a:spcBef>
              <a:spcAft>
                <a:spcPts val="0"/>
              </a:spcAft>
            </a:pP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Tuy</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mệt</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nó</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đi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a:t>
            </a:r>
          </a:p>
          <a:p>
            <a:pPr marL="457200" indent="457200" algn="just" hangingPunct="0">
              <a:spcBef>
                <a:spcPts val="400"/>
              </a:spcBef>
              <a:spcAft>
                <a:spcPts val="0"/>
              </a:spcAft>
            </a:pPr>
            <a:endParaRPr lang="en-US"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201272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85936927"/>
              </p:ext>
            </p:extLst>
          </p:nvPr>
        </p:nvGraphicFramePr>
        <p:xfrm>
          <a:off x="712922" y="573437"/>
          <a:ext cx="10633552" cy="5858360"/>
        </p:xfrm>
        <a:graphic>
          <a:graphicData uri="http://schemas.openxmlformats.org/drawingml/2006/table">
            <a:tbl>
              <a:tblPr>
                <a:tableStyleId>{5C22544A-7EE6-4342-B048-85BDC9FD1C3A}</a:tableStyleId>
              </a:tblPr>
              <a:tblGrid>
                <a:gridCol w="2798064">
                  <a:extLst>
                    <a:ext uri="{9D8B030D-6E8A-4147-A177-3AD203B41FA5}">
                      <a16:colId xmlns:a16="http://schemas.microsoft.com/office/drawing/2014/main" val="4234253761"/>
                    </a:ext>
                  </a:extLst>
                </a:gridCol>
                <a:gridCol w="3655006">
                  <a:extLst>
                    <a:ext uri="{9D8B030D-6E8A-4147-A177-3AD203B41FA5}">
                      <a16:colId xmlns:a16="http://schemas.microsoft.com/office/drawing/2014/main" val="3947662078"/>
                    </a:ext>
                  </a:extLst>
                </a:gridCol>
                <a:gridCol w="4180482">
                  <a:extLst>
                    <a:ext uri="{9D8B030D-6E8A-4147-A177-3AD203B41FA5}">
                      <a16:colId xmlns:a16="http://schemas.microsoft.com/office/drawing/2014/main" val="2027307675"/>
                    </a:ext>
                  </a:extLst>
                </a:gridCol>
              </a:tblGrid>
              <a:tr h="1958317">
                <a:tc>
                  <a:txBody>
                    <a:bodyPr/>
                    <a:lstStyle/>
                    <a:p>
                      <a:pPr algn="just" hangingPunct="0">
                        <a:spcBef>
                          <a:spcPts val="400"/>
                        </a:spcBef>
                        <a:spcAft>
                          <a:spcPts val="0"/>
                        </a:spcAft>
                      </a:pPr>
                      <a:r>
                        <a:rPr lang="en-US" sz="2800" dirty="0">
                          <a:effectLst/>
                        </a:rPr>
                        <a:t>       </a:t>
                      </a:r>
                      <a:r>
                        <a:rPr lang="en-US" sz="2800" b="1" dirty="0" err="1">
                          <a:effectLst/>
                        </a:rPr>
                        <a:t>Kiểu</a:t>
                      </a:r>
                      <a:r>
                        <a:rPr lang="en-US" sz="2800" b="1" dirty="0">
                          <a:effectLst/>
                        </a:rPr>
                        <a:t> </a:t>
                      </a:r>
                      <a:r>
                        <a:rPr lang="en-US" sz="2800" b="1" dirty="0" err="1">
                          <a:effectLst/>
                        </a:rPr>
                        <a:t>câu</a:t>
                      </a:r>
                      <a:r>
                        <a:rPr lang="en-US" sz="2800" b="1" dirty="0">
                          <a:effectLst/>
                        </a:rPr>
                        <a:t> </a:t>
                      </a:r>
                      <a:r>
                        <a:rPr lang="en-US" sz="2800" b="1" dirty="0" err="1">
                          <a:effectLst/>
                        </a:rPr>
                        <a:t>ghép</a:t>
                      </a:r>
                      <a:endParaRPr lang="en-US" sz="2800" b="1" dirty="0">
                        <a:effectLst/>
                      </a:endParaRPr>
                    </a:p>
                    <a:p>
                      <a:pPr algn="just" hangingPunct="0">
                        <a:spcBef>
                          <a:spcPts val="400"/>
                        </a:spcBef>
                        <a:spcAft>
                          <a:spcPts val="0"/>
                        </a:spcAft>
                      </a:pPr>
                      <a:endParaRPr lang="en-US" sz="2800" b="1" dirty="0">
                        <a:effectLst/>
                      </a:endParaRPr>
                    </a:p>
                    <a:p>
                      <a:pPr algn="just" hangingPunct="0">
                        <a:spcBef>
                          <a:spcPts val="400"/>
                        </a:spcBef>
                        <a:spcAft>
                          <a:spcPts val="0"/>
                        </a:spcAft>
                      </a:pPr>
                      <a:r>
                        <a:rPr lang="en-US" sz="2800" b="1" dirty="0" err="1">
                          <a:effectLst/>
                        </a:rPr>
                        <a:t>Hình</a:t>
                      </a:r>
                      <a:r>
                        <a:rPr lang="en-US" sz="2800" b="1" dirty="0">
                          <a:effectLst/>
                        </a:rPr>
                        <a:t> thức </a:t>
                      </a:r>
                      <a:r>
                        <a:rPr lang="en-US" sz="2800" b="1" dirty="0" err="1">
                          <a:effectLst/>
                        </a:rPr>
                        <a:t>ghép</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ap="flat" cmpd="sng" algn="ctr">
                      <a:noFill/>
                      <a:prstDash val="solid"/>
                      <a:round/>
                      <a:headEnd type="none" w="med" len="med"/>
                      <a:tailEnd type="none" w="med" len="med"/>
                    </a:lnTlToBr>
                    <a:lnBlToTr w="12700" cmpd="sng">
                      <a:noFill/>
                      <a:prstDash val="solid"/>
                    </a:lnBlToTr>
                  </a:tcPr>
                </a:tc>
                <a:tc>
                  <a:txBody>
                    <a:bodyPr/>
                    <a:lstStyle/>
                    <a:p>
                      <a:pPr algn="ctr" hangingPunct="0">
                        <a:spcBef>
                          <a:spcPts val="400"/>
                        </a:spcBef>
                        <a:spcAft>
                          <a:spcPts val="0"/>
                        </a:spcAft>
                      </a:pPr>
                      <a:r>
                        <a:rPr lang="en-US" sz="2800" b="1" dirty="0">
                          <a:effectLst/>
                        </a:rPr>
                        <a:t>Nòng cốt </a:t>
                      </a:r>
                      <a:r>
                        <a:rPr lang="en-US" sz="2800" b="1" dirty="0" err="1">
                          <a:effectLst/>
                        </a:rPr>
                        <a:t>nguyên</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hangingPunct="0">
                        <a:spcBef>
                          <a:spcPts val="400"/>
                        </a:spcBef>
                        <a:spcAft>
                          <a:spcPts val="0"/>
                        </a:spcAft>
                      </a:pPr>
                      <a:r>
                        <a:rPr lang="en-US" sz="2800" b="1" dirty="0">
                          <a:effectLst/>
                        </a:rPr>
                        <a:t>Nòng cốt </a:t>
                      </a:r>
                      <a:r>
                        <a:rPr lang="en-US" sz="2800" b="1" dirty="0" err="1">
                          <a:effectLst/>
                        </a:rPr>
                        <a:t>bao</a:t>
                      </a:r>
                      <a:r>
                        <a:rPr lang="en-US" sz="2800" b="1" dirty="0">
                          <a:effectLst/>
                        </a:rPr>
                        <a:t> </a:t>
                      </a:r>
                      <a:r>
                        <a:rPr lang="en-US" sz="2800" b="1" dirty="0" err="1">
                          <a:effectLst/>
                        </a:rPr>
                        <a:t>hàm</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04301849"/>
                  </a:ext>
                </a:extLst>
              </a:tr>
              <a:tr h="1525349">
                <a:tc>
                  <a:txBody>
                    <a:bodyPr/>
                    <a:lstStyle/>
                    <a:p>
                      <a:pPr algn="just" hangingPunct="0">
                        <a:spcBef>
                          <a:spcPts val="400"/>
                        </a:spcBef>
                        <a:spcAft>
                          <a:spcPts val="0"/>
                        </a:spcAft>
                      </a:pPr>
                      <a:endParaRPr lang="en-US" sz="2800" b="1" dirty="0">
                        <a:effectLst/>
                      </a:endParaRPr>
                    </a:p>
                    <a:p>
                      <a:pPr algn="just" hangingPunct="0">
                        <a:spcBef>
                          <a:spcPts val="400"/>
                        </a:spcBef>
                        <a:spcAft>
                          <a:spcPts val="0"/>
                        </a:spcAft>
                      </a:pPr>
                      <a:r>
                        <a:rPr lang="en-US" sz="2800" b="1" dirty="0" err="1">
                          <a:effectLst/>
                        </a:rPr>
                        <a:t>Ghép</a:t>
                      </a:r>
                      <a:r>
                        <a:rPr lang="en-US" sz="2800" b="1" dirty="0">
                          <a:effectLst/>
                        </a:rPr>
                        <a:t> </a:t>
                      </a:r>
                      <a:r>
                        <a:rPr lang="en-US" sz="2800" b="1" dirty="0" err="1">
                          <a:effectLst/>
                        </a:rPr>
                        <a:t>lỏng</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hangingPunct="0">
                        <a:lnSpc>
                          <a:spcPct val="150000"/>
                        </a:lnSpc>
                        <a:spcBef>
                          <a:spcPts val="400"/>
                        </a:spcBef>
                        <a:spcAft>
                          <a:spcPts val="0"/>
                        </a:spcAft>
                      </a:pPr>
                      <a:endParaRPr lang="en-US" sz="1200" b="1" dirty="0">
                        <a:effectLst/>
                      </a:endParaRPr>
                    </a:p>
                    <a:p>
                      <a:pPr algn="just" hangingPunct="0">
                        <a:lnSpc>
                          <a:spcPct val="150000"/>
                        </a:lnSpc>
                        <a:spcBef>
                          <a:spcPts val="400"/>
                        </a:spcBef>
                        <a:spcAft>
                          <a:spcPts val="0"/>
                        </a:spcAft>
                      </a:pPr>
                      <a:r>
                        <a:rPr lang="en-US" sz="2800" b="1" dirty="0">
                          <a:effectLst/>
                        </a:rPr>
                        <a:t>C - V, C - V</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hangingPunct="0">
                        <a:lnSpc>
                          <a:spcPct val="150000"/>
                        </a:lnSpc>
                        <a:spcBef>
                          <a:spcPts val="400"/>
                        </a:spcBef>
                        <a:spcAft>
                          <a:spcPts val="0"/>
                        </a:spcAft>
                        <a:tabLst>
                          <a:tab pos="651510" algn="l"/>
                          <a:tab pos="831215" algn="l"/>
                          <a:tab pos="1371600" algn="l"/>
                          <a:tab pos="1641475" algn="l"/>
                          <a:tab pos="2271395" algn="l"/>
                        </a:tabLst>
                      </a:pPr>
                      <a:r>
                        <a:rPr lang="en-US" sz="2800" b="1" dirty="0">
                          <a:effectLst/>
                        </a:rPr>
                        <a:t> C (</a:t>
                      </a:r>
                      <a:r>
                        <a:rPr lang="en-US" sz="2800" b="1" dirty="0" err="1">
                          <a:effectLst/>
                        </a:rPr>
                        <a:t>BH</a:t>
                      </a:r>
                      <a:r>
                        <a:rPr lang="en-US" sz="2800" b="1" dirty="0">
                          <a:effectLst/>
                        </a:rPr>
                        <a:t>)  -  V  ,   C  - V</a:t>
                      </a:r>
                    </a:p>
                    <a:p>
                      <a:pPr algn="just" hangingPunct="0">
                        <a:lnSpc>
                          <a:spcPct val="150000"/>
                        </a:lnSpc>
                        <a:spcBef>
                          <a:spcPts val="400"/>
                        </a:spcBef>
                        <a:spcAft>
                          <a:spcPts val="0"/>
                        </a:spcAft>
                        <a:tabLst>
                          <a:tab pos="651510" algn="l"/>
                          <a:tab pos="831215" algn="l"/>
                          <a:tab pos="1371600" algn="l"/>
                          <a:tab pos="1641475" algn="l"/>
                          <a:tab pos="2271395" algn="l"/>
                        </a:tabLst>
                      </a:pPr>
                      <a:r>
                        <a:rPr lang="en-US" sz="2800" b="1" dirty="0">
                          <a:effectLst/>
                        </a:rPr>
                        <a:t> C    -  V (</a:t>
                      </a:r>
                      <a:r>
                        <a:rPr lang="en-US" sz="2800" b="1" dirty="0" err="1">
                          <a:effectLst/>
                        </a:rPr>
                        <a:t>BH</a:t>
                      </a:r>
                      <a:r>
                        <a:rPr lang="en-US" sz="2800" b="1" dirty="0">
                          <a:effectLst/>
                        </a:rPr>
                        <a:t>) ,   C  - V</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22393855"/>
                  </a:ext>
                </a:extLst>
              </a:tr>
              <a:tr h="2374694">
                <a:tc>
                  <a:txBody>
                    <a:bodyPr/>
                    <a:lstStyle/>
                    <a:p>
                      <a:pPr algn="just" hangingPunct="0">
                        <a:spcBef>
                          <a:spcPts val="400"/>
                        </a:spcBef>
                        <a:spcAft>
                          <a:spcPts val="0"/>
                        </a:spcAft>
                      </a:pPr>
                      <a:endParaRPr lang="en-US" sz="2800" b="1" dirty="0">
                        <a:effectLst/>
                      </a:endParaRPr>
                    </a:p>
                    <a:p>
                      <a:pPr algn="just" hangingPunct="0">
                        <a:spcBef>
                          <a:spcPts val="400"/>
                        </a:spcBef>
                        <a:spcAft>
                          <a:spcPts val="0"/>
                        </a:spcAft>
                      </a:pPr>
                      <a:r>
                        <a:rPr lang="en-US" sz="2800" b="1" dirty="0" err="1">
                          <a:effectLst/>
                        </a:rPr>
                        <a:t>Ghép</a:t>
                      </a:r>
                      <a:r>
                        <a:rPr lang="en-US" sz="2800" b="1" dirty="0">
                          <a:effectLst/>
                        </a:rPr>
                        <a:t> </a:t>
                      </a:r>
                      <a:r>
                        <a:rPr lang="en-US" sz="2800" b="1" dirty="0" err="1">
                          <a:effectLst/>
                        </a:rPr>
                        <a:t>chặt</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hangingPunct="0">
                        <a:lnSpc>
                          <a:spcPct val="150000"/>
                        </a:lnSpc>
                        <a:spcBef>
                          <a:spcPts val="400"/>
                        </a:spcBef>
                        <a:spcAft>
                          <a:spcPts val="0"/>
                        </a:spcAft>
                      </a:pPr>
                      <a:endParaRPr lang="en-US" sz="2800" b="1" dirty="0">
                        <a:effectLst/>
                      </a:endParaRPr>
                    </a:p>
                    <a:p>
                      <a:pPr algn="just" hangingPunct="0">
                        <a:lnSpc>
                          <a:spcPct val="150000"/>
                        </a:lnSpc>
                        <a:spcBef>
                          <a:spcPts val="400"/>
                        </a:spcBef>
                        <a:spcAft>
                          <a:spcPts val="0"/>
                        </a:spcAft>
                      </a:pPr>
                      <a:r>
                        <a:rPr lang="en-US" sz="2800" b="1" u="sng" dirty="0">
                          <a:effectLst/>
                        </a:rPr>
                        <a:t>X</a:t>
                      </a:r>
                      <a:r>
                        <a:rPr lang="en-US" sz="2800" b="1" dirty="0">
                          <a:effectLst/>
                        </a:rPr>
                        <a:t> C - V 	</a:t>
                      </a:r>
                      <a:r>
                        <a:rPr lang="en-US" sz="2800" b="1" i="1" u="sng" dirty="0">
                          <a:effectLst/>
                        </a:rPr>
                        <a:t>Y</a:t>
                      </a:r>
                      <a:r>
                        <a:rPr lang="en-US" sz="2800" b="1" dirty="0">
                          <a:effectLst/>
                        </a:rPr>
                        <a:t> C - V</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hangingPunct="0">
                        <a:lnSpc>
                          <a:spcPct val="150000"/>
                        </a:lnSpc>
                        <a:spcBef>
                          <a:spcPts val="400"/>
                        </a:spcBef>
                        <a:spcAft>
                          <a:spcPts val="0"/>
                        </a:spcAft>
                        <a:tabLst>
                          <a:tab pos="651510" algn="l"/>
                          <a:tab pos="831215" algn="l"/>
                          <a:tab pos="1371600" algn="l"/>
                          <a:tab pos="1641475" algn="l"/>
                          <a:tab pos="2271395" algn="l"/>
                        </a:tabLst>
                      </a:pPr>
                      <a:r>
                        <a:rPr lang="en-US" sz="2800" b="1" dirty="0">
                          <a:effectLst/>
                        </a:rPr>
                        <a:t> </a:t>
                      </a:r>
                      <a:r>
                        <a:rPr lang="en-US" sz="2800" b="1" u="sng" dirty="0">
                          <a:effectLst/>
                        </a:rPr>
                        <a:t>X</a:t>
                      </a:r>
                      <a:r>
                        <a:rPr lang="en-US" sz="2800" b="1" dirty="0">
                          <a:effectLst/>
                        </a:rPr>
                        <a:t> C (</a:t>
                      </a:r>
                      <a:r>
                        <a:rPr lang="en-US" sz="2800" b="1" dirty="0" err="1">
                          <a:effectLst/>
                        </a:rPr>
                        <a:t>BH</a:t>
                      </a:r>
                      <a:r>
                        <a:rPr lang="en-US" sz="2800" b="1" dirty="0">
                          <a:effectLst/>
                        </a:rPr>
                        <a:t>) - </a:t>
                      </a:r>
                      <a:r>
                        <a:rPr lang="en-US" sz="2800" b="1" u="sng" dirty="0">
                          <a:effectLst/>
                        </a:rPr>
                        <a:t>V</a:t>
                      </a:r>
                      <a:r>
                        <a:rPr lang="en-US" sz="2800" b="1" dirty="0">
                          <a:effectLst/>
                        </a:rPr>
                        <a:t>     Y  C - V</a:t>
                      </a:r>
                    </a:p>
                    <a:p>
                      <a:pPr algn="just" hangingPunct="0">
                        <a:lnSpc>
                          <a:spcPct val="150000"/>
                        </a:lnSpc>
                        <a:spcBef>
                          <a:spcPts val="400"/>
                        </a:spcBef>
                        <a:spcAft>
                          <a:spcPts val="0"/>
                        </a:spcAft>
                        <a:tabLst>
                          <a:tab pos="651510" algn="l"/>
                          <a:tab pos="831215" algn="l"/>
                          <a:tab pos="1371600" algn="l"/>
                          <a:tab pos="1641475" algn="l"/>
                          <a:tab pos="2271395" algn="l"/>
                        </a:tabLst>
                      </a:pPr>
                      <a:r>
                        <a:rPr lang="en-US" sz="2800" b="1" dirty="0">
                          <a:effectLst/>
                        </a:rPr>
                        <a:t> </a:t>
                      </a:r>
                      <a:r>
                        <a:rPr lang="en-US" sz="2800" b="1" u="sng" dirty="0">
                          <a:effectLst/>
                        </a:rPr>
                        <a:t>X</a:t>
                      </a:r>
                      <a:r>
                        <a:rPr lang="en-US" sz="2800" b="1" dirty="0">
                          <a:effectLst/>
                        </a:rPr>
                        <a:t> C  - V (</a:t>
                      </a:r>
                      <a:r>
                        <a:rPr lang="en-US" sz="2800" b="1" dirty="0" err="1">
                          <a:effectLst/>
                        </a:rPr>
                        <a:t>BH</a:t>
                      </a:r>
                      <a:r>
                        <a:rPr lang="en-US" sz="2800" b="1" dirty="0">
                          <a:effectLst/>
                        </a:rPr>
                        <a:t>)    </a:t>
                      </a:r>
                      <a:r>
                        <a:rPr lang="en-US" sz="2800" b="1" u="sng" dirty="0">
                          <a:effectLst/>
                        </a:rPr>
                        <a:t>Y</a:t>
                      </a:r>
                      <a:r>
                        <a:rPr lang="en-US" sz="2800" b="1" dirty="0">
                          <a:effectLst/>
                        </a:rPr>
                        <a:t>  C  - V</a:t>
                      </a:r>
                    </a:p>
                    <a:p>
                      <a:pPr algn="just" hangingPunct="0">
                        <a:lnSpc>
                          <a:spcPct val="150000"/>
                        </a:lnSpc>
                        <a:spcBef>
                          <a:spcPts val="400"/>
                        </a:spcBef>
                        <a:spcAft>
                          <a:spcPts val="0"/>
                        </a:spcAft>
                        <a:tabLst>
                          <a:tab pos="651510" algn="l"/>
                          <a:tab pos="831215" algn="l"/>
                          <a:tab pos="1371600" algn="l"/>
                          <a:tab pos="1641475" algn="l"/>
                          <a:tab pos="2271395" algn="l"/>
                        </a:tabLst>
                      </a:pPr>
                      <a:r>
                        <a:rPr lang="en-US" sz="2800" b="1" dirty="0">
                          <a:effectLst/>
                        </a:rPr>
                        <a:t>...</a:t>
                      </a:r>
                      <a:endParaRPr lang="en-US" sz="2800" b="1" dirty="0">
                        <a:effectLst/>
                        <a:latin typeface="VNI-Times" pitchFamily="2"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3868726"/>
                  </a:ext>
                </a:extLst>
              </a:tr>
            </a:tbl>
          </a:graphicData>
        </a:graphic>
      </p:graphicFrame>
      <p:cxnSp>
        <p:nvCxnSpPr>
          <p:cNvPr id="4" name="Straight Connector 3">
            <a:extLst>
              <a:ext uri="{FF2B5EF4-FFF2-40B4-BE49-F238E27FC236}">
                <a16:creationId xmlns:a16="http://schemas.microsoft.com/office/drawing/2014/main" id="{42F831BC-3534-4D56-815E-B9154CF71EC3}"/>
              </a:ext>
            </a:extLst>
          </p:cNvPr>
          <p:cNvCxnSpPr/>
          <p:nvPr/>
        </p:nvCxnSpPr>
        <p:spPr>
          <a:xfrm>
            <a:off x="681925" y="681925"/>
            <a:ext cx="2805194" cy="114687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6910975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0647" y="327741"/>
            <a:ext cx="11322423" cy="6217087"/>
          </a:xfrm>
          <a:prstGeom prst="rect">
            <a:avLst/>
          </a:prstGeom>
          <a:solidFill>
            <a:schemeClr val="accent2">
              <a:lumMod val="60000"/>
              <a:lumOff val="40000"/>
            </a:schemeClr>
          </a:solidFill>
        </p:spPr>
        <p:txBody>
          <a:bodyPr wrap="square">
            <a:spAutoFit/>
          </a:bodyPr>
          <a:lstStyle/>
          <a:p>
            <a:pPr indent="450215" algn="just" hangingPunct="0">
              <a:spcBef>
                <a:spcPts val="400"/>
              </a:spcBef>
              <a:spcAft>
                <a:spcPts val="0"/>
              </a:spcAft>
            </a:pP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thành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a:latin typeface="Times New Roman" panose="02020603050405020304" pitchFamily="18" charset="0"/>
                <a:ea typeface="Times New Roman" panose="02020603050405020304" pitchFamily="18" charset="0"/>
                <a:cs typeface="Times New Roman" panose="02020603050405020304" pitchFamily="18" charset="0"/>
              </a:rPr>
              <a:t>phụ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câu.</a:t>
            </a:r>
            <a:endParaRPr lang="en-US" sz="2800" dirty="0">
              <a:latin typeface="VNI-Times"/>
              <a:ea typeface="Times New Roman" panose="02020603050405020304" pitchFamily="18" charset="0"/>
              <a:cs typeface="Times New Roman" panose="02020603050405020304" pitchFamily="18" charset="0"/>
            </a:endParaRPr>
          </a:p>
          <a:p>
            <a:pPr marL="1200150" lvl="2" indent="-285750" algn="just" hangingPunct="0">
              <a:spcBef>
                <a:spcPts val="400"/>
              </a:spcBef>
              <a:spcAft>
                <a:spcPts val="0"/>
              </a:spcAft>
              <a:buSzPts val="1000"/>
              <a:buFont typeface="Wingdings" panose="05000000000000000000" pitchFamily="2" charset="2"/>
              <a:buChar char="ü"/>
              <a:tabLst>
                <a:tab pos="895350" algn="l"/>
              </a:tabLst>
            </a:pP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Hô</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b="1" i="1" dirty="0">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thành phần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đầu câu,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cảm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xúc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của người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nói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VNI-Times"/>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r>
              <a:rPr lang="en-US" sz="2800" u="sng" dirty="0">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u="sng" dirty="0">
                <a:latin typeface="Times New Roman" panose="02020603050405020304" pitchFamily="18" charset="0"/>
                <a:ea typeface="Times New Roman" panose="02020603050405020304" pitchFamily="18" charset="0"/>
                <a:cs typeface="Times New Roman" panose="02020603050405020304" pitchFamily="18" charset="0"/>
              </a:rPr>
              <a:t>Ô </a:t>
            </a:r>
            <a:r>
              <a:rPr lang="en-US" sz="2800" i="1" u="sng" dirty="0" err="1">
                <a:latin typeface="Times New Roman" panose="02020603050405020304" pitchFamily="18" charset="0"/>
                <a:ea typeface="Times New Roman" panose="02020603050405020304" pitchFamily="18" charset="0"/>
                <a:cs typeface="Times New Roman" panose="02020603050405020304" pitchFamily="18" charset="0"/>
              </a:rPr>
              <a:t>kìa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bên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cõi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trời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đông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ngựa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ai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ruổi</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dặm</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hồng</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xa</a:t>
            </a:r>
            <a:r>
              <a:rPr lang="en-US" sz="2800" i="1"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latin typeface="Times New Roman" panose="02020603050405020304" pitchFamily="18" charset="0"/>
                <a:ea typeface="Times New Roman" panose="02020603050405020304" pitchFamily="18" charset="0"/>
                <a:cs typeface="Times New Roman" panose="02020603050405020304" pitchFamily="18" charset="0"/>
              </a:rPr>
              <a:t>xa</a:t>
            </a:r>
            <a:endParaRPr lang="en-US" sz="2800" i="1" dirty="0">
              <a:latin typeface="Times New Roman" panose="02020603050405020304" pitchFamily="18" charset="0"/>
              <a:ea typeface="Times New Roman" panose="02020603050405020304" pitchFamily="18" charset="0"/>
              <a:cs typeface="Times New Roman" panose="02020603050405020304" pitchFamily="18" charset="0"/>
            </a:endParaRPr>
          </a:p>
          <a:p>
            <a:pPr indent="900430" algn="just" hangingPunct="0">
              <a:spcBef>
                <a:spcPts val="400"/>
              </a:spcBef>
              <a:spcAft>
                <a:spcPts val="0"/>
              </a:spcAft>
            </a:pPr>
            <a:endParaRPr lang="en-US" sz="1200" dirty="0">
              <a:latin typeface="Times New Roman" panose="02020603050405020304" pitchFamily="18" charset="0"/>
              <a:ea typeface="Times New Roman" panose="02020603050405020304" pitchFamily="18" charset="0"/>
              <a:cs typeface="Times New Roman" panose="02020603050405020304" pitchFamily="18" charset="0"/>
            </a:endParaRPr>
          </a:p>
          <a:p>
            <a:pPr marL="1200150" lvl="2" indent="-285750" hangingPunct="0">
              <a:buFont typeface="Wingdings" panose="05000000000000000000" pitchFamily="2" charset="2"/>
              <a:buChar char="ü"/>
            </a:pPr>
            <a:r>
              <a:rPr lang="en-US" sz="2800" b="1" i="1" dirty="0" err="1"/>
              <a:t>Khởi</a:t>
            </a:r>
            <a:r>
              <a:rPr lang="en-US" sz="2800" b="1" i="1" dirty="0"/>
              <a:t> </a:t>
            </a:r>
            <a:r>
              <a:rPr lang="en-US" sz="2800" b="1" i="1" dirty="0" err="1"/>
              <a:t>ngữ</a:t>
            </a:r>
            <a:r>
              <a:rPr lang="en-US" sz="2800" b="1" i="1" dirty="0"/>
              <a:t> (</a:t>
            </a:r>
            <a:r>
              <a:rPr lang="en-US" sz="2800" b="1" i="1" dirty="0" err="1"/>
              <a:t>đề</a:t>
            </a:r>
            <a:r>
              <a:rPr lang="en-US" sz="2800" b="1" i="1" dirty="0"/>
              <a:t> </a:t>
            </a:r>
            <a:r>
              <a:rPr lang="en-US" sz="2800" b="1" i="1" dirty="0" err="1"/>
              <a:t>ngữ</a:t>
            </a:r>
            <a:r>
              <a:rPr lang="en-US" sz="2800" b="1" i="1" dirty="0"/>
              <a:t>):</a:t>
            </a:r>
            <a:r>
              <a:rPr lang="en-US" sz="2800" b="1" dirty="0"/>
              <a:t> </a:t>
            </a:r>
            <a:r>
              <a:rPr lang="en-US" sz="2800" dirty="0" err="1"/>
              <a:t>là</a:t>
            </a:r>
            <a:r>
              <a:rPr lang="en-US" sz="2800" dirty="0"/>
              <a:t> thành phần </a:t>
            </a:r>
            <a:r>
              <a:rPr lang="en-US" sz="2800" dirty="0" err="1"/>
              <a:t>luôn</a:t>
            </a:r>
            <a:r>
              <a:rPr lang="en-US" sz="2800" dirty="0"/>
              <a:t> </a:t>
            </a:r>
            <a:r>
              <a:rPr lang="en-US" sz="2800" dirty="0" err="1"/>
              <a:t>đứng</a:t>
            </a:r>
            <a:r>
              <a:rPr lang="en-US" sz="2800" dirty="0"/>
              <a:t> đầu câu, </a:t>
            </a:r>
            <a:r>
              <a:rPr lang="en-US" sz="2800" dirty="0" err="1"/>
              <a:t>nhằm</a:t>
            </a:r>
            <a:r>
              <a:rPr lang="en-US" sz="2800" dirty="0"/>
              <a:t> </a:t>
            </a:r>
            <a:r>
              <a:rPr lang="en-US" sz="2800" dirty="0" err="1"/>
              <a:t>làm</a:t>
            </a:r>
            <a:r>
              <a:rPr lang="en-US" sz="2800" dirty="0"/>
              <a:t> </a:t>
            </a:r>
            <a:r>
              <a:rPr lang="en-US" sz="2800" dirty="0" err="1"/>
              <a:t>nổi</a:t>
            </a:r>
            <a:r>
              <a:rPr lang="en-US" sz="2800" dirty="0"/>
              <a:t> </a:t>
            </a:r>
            <a:r>
              <a:rPr lang="en-US" sz="2800" dirty="0" err="1"/>
              <a:t>bật</a:t>
            </a:r>
            <a:r>
              <a:rPr lang="en-US" sz="2800" dirty="0"/>
              <a:t> </a:t>
            </a:r>
            <a:r>
              <a:rPr lang="en-US" sz="2800" dirty="0" err="1"/>
              <a:t>một</a:t>
            </a:r>
            <a:r>
              <a:rPr lang="en-US" sz="2800" dirty="0"/>
              <a:t> </a:t>
            </a:r>
            <a:r>
              <a:rPr lang="en-US" sz="2800" dirty="0" err="1"/>
              <a:t>yếu</a:t>
            </a:r>
            <a:r>
              <a:rPr lang="en-US" sz="2800" dirty="0"/>
              <a:t> tố </a:t>
            </a:r>
            <a:r>
              <a:rPr lang="en-US" sz="2800" dirty="0" err="1"/>
              <a:t>nào</a:t>
            </a:r>
            <a:r>
              <a:rPr lang="en-US" sz="2800" dirty="0"/>
              <a:t> </a:t>
            </a:r>
            <a:r>
              <a:rPr lang="en-US" sz="2800" dirty="0" err="1"/>
              <a:t>đó</a:t>
            </a:r>
            <a:r>
              <a:rPr lang="en-US" sz="2800" dirty="0"/>
              <a:t> </a:t>
            </a:r>
            <a:r>
              <a:rPr lang="en-US" sz="2800" dirty="0" err="1"/>
              <a:t>sẽ</a:t>
            </a:r>
            <a:r>
              <a:rPr lang="en-US" sz="2800" dirty="0"/>
              <a:t> </a:t>
            </a:r>
            <a:r>
              <a:rPr lang="en-US" sz="2800" dirty="0" err="1"/>
              <a:t>nêu</a:t>
            </a:r>
            <a:r>
              <a:rPr lang="en-US" sz="2800" dirty="0"/>
              <a:t> </a:t>
            </a:r>
            <a:r>
              <a:rPr lang="en-US" sz="2800" dirty="0" err="1"/>
              <a:t>ra</a:t>
            </a:r>
            <a:r>
              <a:rPr lang="en-US" sz="2800" dirty="0"/>
              <a:t> </a:t>
            </a:r>
            <a:r>
              <a:rPr lang="en-US" sz="2800" dirty="0" err="1"/>
              <a:t>trong</a:t>
            </a:r>
            <a:r>
              <a:rPr lang="en-US" sz="2800" dirty="0"/>
              <a:t> </a:t>
            </a:r>
            <a:r>
              <a:rPr lang="en-US" sz="2800" dirty="0" err="1"/>
              <a:t>phát</a:t>
            </a:r>
            <a:r>
              <a:rPr lang="en-US" sz="2800" dirty="0"/>
              <a:t> </a:t>
            </a:r>
            <a:r>
              <a:rPr lang="en-US" sz="2800" dirty="0" err="1"/>
              <a:t>ngôn</a:t>
            </a:r>
            <a:r>
              <a:rPr lang="en-US" sz="2800" dirty="0"/>
              <a:t>.</a:t>
            </a:r>
          </a:p>
          <a:p>
            <a:pPr hangingPunct="0"/>
            <a:r>
              <a:rPr lang="en-US" sz="2800" u="sng" dirty="0"/>
              <a:t>Ví dụ:</a:t>
            </a:r>
            <a:r>
              <a:rPr lang="en-US" sz="2800" dirty="0"/>
              <a:t>  	</a:t>
            </a:r>
            <a:r>
              <a:rPr lang="en-US" sz="2800" i="1" dirty="0"/>
              <a:t>- </a:t>
            </a:r>
            <a:r>
              <a:rPr lang="en-US" sz="2800" i="1" u="sng" dirty="0" err="1"/>
              <a:t>Anh</a:t>
            </a:r>
            <a:r>
              <a:rPr lang="en-US" sz="2800" i="1" dirty="0"/>
              <a:t> </a:t>
            </a:r>
            <a:r>
              <a:rPr lang="en-US" sz="2800" i="1" dirty="0" err="1"/>
              <a:t>thì</a:t>
            </a:r>
            <a:r>
              <a:rPr lang="en-US" sz="2800" i="1" dirty="0"/>
              <a:t> </a:t>
            </a:r>
            <a:r>
              <a:rPr lang="en-US" sz="2800" i="1" u="sng" dirty="0" err="1"/>
              <a:t>anh</a:t>
            </a:r>
            <a:r>
              <a:rPr lang="en-US" sz="2800" i="1" dirty="0"/>
              <a:t> </a:t>
            </a:r>
            <a:r>
              <a:rPr lang="en-US" sz="2800" i="1" dirty="0" err="1"/>
              <a:t>chỉ</a:t>
            </a:r>
            <a:r>
              <a:rPr lang="en-US" sz="2800" i="1" dirty="0"/>
              <a:t> </a:t>
            </a:r>
            <a:r>
              <a:rPr lang="en-US" sz="2800" i="1" dirty="0" err="1"/>
              <a:t>có</a:t>
            </a:r>
            <a:r>
              <a:rPr lang="en-US" sz="2800" i="1" dirty="0"/>
              <a:t> </a:t>
            </a:r>
            <a:r>
              <a:rPr lang="en-US" sz="2800" i="1" dirty="0" err="1"/>
              <a:t>cái</a:t>
            </a:r>
            <a:r>
              <a:rPr lang="en-US" sz="2800" i="1" dirty="0"/>
              <a:t> </a:t>
            </a:r>
            <a:r>
              <a:rPr lang="en-US" sz="2800" i="1" dirty="0" err="1"/>
              <a:t>tài</a:t>
            </a:r>
            <a:r>
              <a:rPr lang="en-US" sz="2800" i="1" dirty="0"/>
              <a:t> </a:t>
            </a:r>
            <a:r>
              <a:rPr lang="en-US" sz="2800" i="1" dirty="0" err="1"/>
              <a:t>nói</a:t>
            </a:r>
            <a:r>
              <a:rPr lang="en-US" sz="2800" i="1" dirty="0"/>
              <a:t> </a:t>
            </a:r>
            <a:r>
              <a:rPr lang="en-US" sz="2800" i="1" dirty="0" err="1"/>
              <a:t>khoác</a:t>
            </a:r>
            <a:r>
              <a:rPr lang="en-US" sz="2800" i="1" dirty="0"/>
              <a:t>.</a:t>
            </a:r>
            <a:endParaRPr lang="en-US" sz="2800" dirty="0"/>
          </a:p>
          <a:p>
            <a:pPr hangingPunct="0"/>
            <a:r>
              <a:rPr lang="en-US" sz="2800" i="1" dirty="0"/>
              <a:t>        	-</a:t>
            </a:r>
            <a:r>
              <a:rPr lang="en-US" sz="2800" b="1" i="1" dirty="0"/>
              <a:t> </a:t>
            </a:r>
            <a:r>
              <a:rPr lang="en-US" sz="2800" i="1" u="sng" dirty="0"/>
              <a:t>Xin</a:t>
            </a:r>
            <a:r>
              <a:rPr lang="en-US" sz="2800" i="1" dirty="0"/>
              <a:t> </a:t>
            </a:r>
            <a:r>
              <a:rPr lang="en-US" sz="2800" i="1" dirty="0" err="1"/>
              <a:t>thì</a:t>
            </a:r>
            <a:r>
              <a:rPr lang="en-US" sz="2800" i="1" dirty="0"/>
              <a:t> </a:t>
            </a:r>
            <a:r>
              <a:rPr lang="en-US" sz="2800" i="1" dirty="0" err="1"/>
              <a:t>ông</a:t>
            </a:r>
            <a:r>
              <a:rPr lang="en-US" sz="2800" i="1" dirty="0"/>
              <a:t> </a:t>
            </a:r>
            <a:r>
              <a:rPr lang="en-US" sz="2800" i="1" dirty="0" err="1"/>
              <a:t>ấy</a:t>
            </a:r>
            <a:r>
              <a:rPr lang="en-US" sz="2800" i="1" dirty="0"/>
              <a:t> </a:t>
            </a:r>
            <a:r>
              <a:rPr lang="en-US" sz="2800" i="1" dirty="0" err="1"/>
              <a:t>không</a:t>
            </a:r>
            <a:r>
              <a:rPr lang="en-US" sz="2800" i="1" dirty="0"/>
              <a:t> </a:t>
            </a:r>
            <a:r>
              <a:rPr lang="en-US" sz="2800" i="1" u="sng" dirty="0" err="1"/>
              <a:t>xin</a:t>
            </a:r>
            <a:r>
              <a:rPr lang="en-US" sz="2800" i="1" dirty="0"/>
              <a:t> </a:t>
            </a:r>
            <a:r>
              <a:rPr lang="en-US" sz="2800" i="1" dirty="0" err="1"/>
              <a:t>đâu</a:t>
            </a:r>
            <a:r>
              <a:rPr lang="en-US" sz="2800" i="1" dirty="0"/>
              <a:t>.</a:t>
            </a:r>
          </a:p>
          <a:p>
            <a:pPr hangingPunct="0"/>
            <a:endParaRPr lang="en-US" sz="1200" dirty="0"/>
          </a:p>
          <a:p>
            <a:pPr marL="1200150" lvl="2" indent="-285750" hangingPunct="0">
              <a:buFont typeface="Wingdings" panose="05000000000000000000" pitchFamily="2" charset="2"/>
              <a:buChar char="ü"/>
            </a:pPr>
            <a:r>
              <a:rPr lang="en-US" sz="2800" b="1" i="1" dirty="0" err="1"/>
              <a:t>Trạng</a:t>
            </a:r>
            <a:r>
              <a:rPr lang="en-US" sz="2800" b="1" i="1" dirty="0"/>
              <a:t> </a:t>
            </a:r>
            <a:r>
              <a:rPr lang="en-US" sz="2800" b="1" i="1" dirty="0" err="1"/>
              <a:t>ngữ</a:t>
            </a:r>
            <a:r>
              <a:rPr lang="en-US" sz="2800" b="1" i="1" dirty="0"/>
              <a:t>:</a:t>
            </a:r>
            <a:r>
              <a:rPr lang="en-US" sz="2800" dirty="0"/>
              <a:t> </a:t>
            </a:r>
            <a:r>
              <a:rPr lang="en-US" sz="2800" dirty="0" err="1"/>
              <a:t>là</a:t>
            </a:r>
            <a:r>
              <a:rPr lang="en-US" sz="2800" dirty="0"/>
              <a:t> thành phần </a:t>
            </a:r>
            <a:r>
              <a:rPr lang="en-US" sz="2800" dirty="0" err="1"/>
              <a:t>nhằm</a:t>
            </a:r>
            <a:r>
              <a:rPr lang="en-US" sz="2800" dirty="0"/>
              <a:t> </a:t>
            </a:r>
            <a:r>
              <a:rPr lang="en-US" sz="2800" dirty="0" err="1"/>
              <a:t>thông</a:t>
            </a:r>
            <a:r>
              <a:rPr lang="en-US" sz="2800" dirty="0"/>
              <a:t> </a:t>
            </a:r>
            <a:r>
              <a:rPr lang="en-US" sz="2800" dirty="0" err="1"/>
              <a:t>báo</a:t>
            </a:r>
            <a:r>
              <a:rPr lang="en-US" sz="2800" dirty="0"/>
              <a:t> </a:t>
            </a:r>
            <a:r>
              <a:rPr lang="en-US" sz="2800" dirty="0" err="1"/>
              <a:t>về</a:t>
            </a:r>
            <a:r>
              <a:rPr lang="en-US" sz="2800" dirty="0"/>
              <a:t> </a:t>
            </a:r>
            <a:r>
              <a:rPr lang="en-US" sz="2800" dirty="0" err="1"/>
              <a:t>thời</a:t>
            </a:r>
            <a:r>
              <a:rPr lang="en-US" sz="2800" dirty="0"/>
              <a:t> </a:t>
            </a:r>
            <a:r>
              <a:rPr lang="en-US" sz="2800" dirty="0" err="1"/>
              <a:t>gian</a:t>
            </a:r>
            <a:r>
              <a:rPr lang="en-US" sz="2800" dirty="0"/>
              <a:t>, </a:t>
            </a:r>
            <a:r>
              <a:rPr lang="en-US" sz="2800" dirty="0" err="1"/>
              <a:t>không</a:t>
            </a:r>
            <a:r>
              <a:rPr lang="en-US" sz="2800" dirty="0"/>
              <a:t> </a:t>
            </a:r>
            <a:r>
              <a:rPr lang="en-US" sz="2800" dirty="0" err="1"/>
              <a:t>gian</a:t>
            </a:r>
            <a:r>
              <a:rPr lang="en-US" sz="2800" dirty="0"/>
              <a:t>, </a:t>
            </a:r>
            <a:r>
              <a:rPr lang="en-US" sz="2800" dirty="0" err="1"/>
              <a:t>tình</a:t>
            </a:r>
            <a:r>
              <a:rPr lang="en-US" sz="2800" dirty="0"/>
              <a:t> </a:t>
            </a:r>
            <a:r>
              <a:rPr lang="en-US" sz="2800" dirty="0" err="1"/>
              <a:t>huống</a:t>
            </a:r>
            <a:r>
              <a:rPr lang="en-US" sz="2800" dirty="0"/>
              <a:t> </a:t>
            </a:r>
            <a:r>
              <a:rPr lang="en-US" sz="2800" dirty="0" err="1"/>
              <a:t>có</a:t>
            </a:r>
            <a:r>
              <a:rPr lang="en-US" sz="2800" dirty="0"/>
              <a:t> </a:t>
            </a:r>
            <a:r>
              <a:rPr lang="en-US" sz="2800" dirty="0" err="1"/>
              <a:t>liên</a:t>
            </a:r>
            <a:r>
              <a:rPr lang="en-US" sz="2800" dirty="0"/>
              <a:t> </a:t>
            </a:r>
            <a:r>
              <a:rPr lang="en-US" sz="2800" dirty="0" err="1"/>
              <a:t>quan</a:t>
            </a:r>
            <a:r>
              <a:rPr lang="en-US" sz="2800" dirty="0"/>
              <a:t> </a:t>
            </a:r>
            <a:r>
              <a:rPr lang="en-US" sz="2800" dirty="0" err="1"/>
              <a:t>đến</a:t>
            </a:r>
            <a:r>
              <a:rPr lang="en-US" sz="2800" dirty="0"/>
              <a:t> </a:t>
            </a:r>
            <a:r>
              <a:rPr lang="en-US" sz="2800" dirty="0" err="1"/>
              <a:t>nội</a:t>
            </a:r>
            <a:r>
              <a:rPr lang="en-US" sz="2800" dirty="0"/>
              <a:t> dung </a:t>
            </a:r>
            <a:r>
              <a:rPr lang="en-US" sz="2800" dirty="0" err="1"/>
              <a:t>phát</a:t>
            </a:r>
            <a:r>
              <a:rPr lang="en-US" sz="2800" dirty="0"/>
              <a:t> </a:t>
            </a:r>
            <a:r>
              <a:rPr lang="en-US" sz="2800" dirty="0" err="1"/>
              <a:t>ngôn</a:t>
            </a:r>
            <a:r>
              <a:rPr lang="en-US" sz="2800" dirty="0"/>
              <a:t>.</a:t>
            </a:r>
          </a:p>
          <a:p>
            <a:pPr hangingPunct="0"/>
            <a:r>
              <a:rPr lang="en-US" sz="2800" u="sng" dirty="0"/>
              <a:t>Ví dụ:</a:t>
            </a:r>
            <a:r>
              <a:rPr lang="en-US" sz="2800" dirty="0"/>
              <a:t> 	</a:t>
            </a:r>
            <a:r>
              <a:rPr lang="en-US" sz="2800" i="1" dirty="0"/>
              <a:t>- </a:t>
            </a:r>
            <a:r>
              <a:rPr lang="en-US" sz="2800" i="1" u="sng" dirty="0" err="1"/>
              <a:t>Hôm</a:t>
            </a:r>
            <a:r>
              <a:rPr lang="en-US" sz="2800" i="1" u="sng" dirty="0"/>
              <a:t> qua</a:t>
            </a:r>
            <a:r>
              <a:rPr lang="en-US" sz="2800" i="1" dirty="0"/>
              <a:t>, </a:t>
            </a:r>
            <a:r>
              <a:rPr lang="en-US" sz="2800" i="1" dirty="0" err="1"/>
              <a:t>cậu</a:t>
            </a:r>
            <a:r>
              <a:rPr lang="en-US" sz="2800" i="1" dirty="0"/>
              <a:t> </a:t>
            </a:r>
            <a:r>
              <a:rPr lang="en-US" sz="2800" i="1" dirty="0" err="1"/>
              <a:t>ấy</a:t>
            </a:r>
            <a:r>
              <a:rPr lang="en-US" sz="2800" i="1" dirty="0"/>
              <a:t> </a:t>
            </a:r>
            <a:r>
              <a:rPr lang="en-US" sz="2800" i="1" dirty="0" err="1"/>
              <a:t>đến</a:t>
            </a:r>
            <a:r>
              <a:rPr lang="en-US" sz="2800" i="1" dirty="0"/>
              <a:t> </a:t>
            </a:r>
            <a:r>
              <a:rPr lang="en-US" sz="2800" i="1" dirty="0" err="1"/>
              <a:t>đây</a:t>
            </a:r>
            <a:r>
              <a:rPr lang="en-US" sz="2800" i="1" dirty="0"/>
              <a:t>.</a:t>
            </a:r>
            <a:endParaRPr lang="en-US" sz="2800" dirty="0"/>
          </a:p>
          <a:p>
            <a:pPr hangingPunct="0"/>
            <a:r>
              <a:rPr lang="en-US" sz="2800" i="1" dirty="0"/>
              <a:t>	- </a:t>
            </a:r>
            <a:r>
              <a:rPr lang="en-US" sz="2800" i="1" u="sng" dirty="0" err="1"/>
              <a:t>Trên</a:t>
            </a:r>
            <a:r>
              <a:rPr lang="en-US" sz="2800" i="1" u="sng" dirty="0"/>
              <a:t> </a:t>
            </a:r>
            <a:r>
              <a:rPr lang="en-US" sz="2800" i="1" u="sng" dirty="0" err="1"/>
              <a:t>sân</a:t>
            </a:r>
            <a:r>
              <a:rPr lang="en-US" sz="2800" i="1" u="sng" dirty="0"/>
              <a:t> </a:t>
            </a:r>
            <a:r>
              <a:rPr lang="en-US" sz="2800" i="1" u="sng" dirty="0" err="1"/>
              <a:t>cỏ</a:t>
            </a:r>
            <a:r>
              <a:rPr lang="en-US" sz="2800" i="1" dirty="0"/>
              <a:t>, các </a:t>
            </a:r>
            <a:r>
              <a:rPr lang="en-US" sz="2800" i="1" dirty="0" err="1"/>
              <a:t>cầu</a:t>
            </a:r>
            <a:r>
              <a:rPr lang="en-US" sz="2800" i="1" dirty="0"/>
              <a:t> </a:t>
            </a:r>
            <a:r>
              <a:rPr lang="en-US" sz="2800" i="1" dirty="0" err="1"/>
              <a:t>thủ</a:t>
            </a:r>
            <a:r>
              <a:rPr lang="en-US" sz="2800" i="1" dirty="0"/>
              <a:t> </a:t>
            </a:r>
            <a:r>
              <a:rPr lang="en-US" sz="2800" i="1" dirty="0" err="1"/>
              <a:t>thi</a:t>
            </a:r>
            <a:r>
              <a:rPr lang="en-US" sz="2800" i="1" dirty="0"/>
              <a:t> </a:t>
            </a:r>
            <a:r>
              <a:rPr lang="en-US" sz="2800" i="1" dirty="0" err="1"/>
              <a:t>đấu</a:t>
            </a:r>
            <a:r>
              <a:rPr lang="en-US" sz="2800" i="1" dirty="0"/>
              <a:t> </a:t>
            </a:r>
            <a:r>
              <a:rPr lang="en-US" sz="2800" i="1" dirty="0" err="1"/>
              <a:t>rất</a:t>
            </a:r>
            <a:r>
              <a:rPr lang="en-US" sz="2800" i="1" dirty="0"/>
              <a:t> </a:t>
            </a:r>
            <a:r>
              <a:rPr lang="en-US" sz="2800" i="1" dirty="0" err="1"/>
              <a:t>hăng</a:t>
            </a:r>
            <a:r>
              <a:rPr lang="en-US" sz="2800" i="1" dirty="0"/>
              <a:t> say.</a:t>
            </a:r>
            <a:endParaRPr lang="en-US" sz="2800" dirty="0"/>
          </a:p>
          <a:p>
            <a:pPr hangingPunct="0"/>
            <a:r>
              <a:rPr lang="en-US" sz="2800" i="1" dirty="0"/>
              <a:t>        	- </a:t>
            </a:r>
            <a:r>
              <a:rPr lang="en-US" sz="2800" i="1" u="sng" dirty="0" err="1"/>
              <a:t>Vừa</a:t>
            </a:r>
            <a:r>
              <a:rPr lang="en-US" sz="2800" i="1" u="sng" dirty="0"/>
              <a:t> </a:t>
            </a:r>
            <a:r>
              <a:rPr lang="en-US" sz="2800" i="1" u="sng" dirty="0" err="1"/>
              <a:t>đến</a:t>
            </a:r>
            <a:r>
              <a:rPr lang="en-US" sz="2800" i="1" u="sng" dirty="0"/>
              <a:t> </a:t>
            </a:r>
            <a:r>
              <a:rPr lang="en-US" sz="2800" i="1" u="sng" dirty="0" err="1"/>
              <a:t>bờ</a:t>
            </a:r>
            <a:r>
              <a:rPr lang="en-US" sz="2800" i="1" u="sng" dirty="0"/>
              <a:t> </a:t>
            </a:r>
            <a:r>
              <a:rPr lang="en-US" sz="2800" i="1" u="sng" dirty="0" err="1"/>
              <a:t>sông</a:t>
            </a:r>
            <a:r>
              <a:rPr lang="en-US" sz="2800" i="1" dirty="0"/>
              <a:t>, </a:t>
            </a:r>
            <a:r>
              <a:rPr lang="en-US" sz="2800" i="1" dirty="0" err="1"/>
              <a:t>họ</a:t>
            </a:r>
            <a:r>
              <a:rPr lang="en-US" sz="2800" i="1" dirty="0"/>
              <a:t> </a:t>
            </a:r>
            <a:r>
              <a:rPr lang="en-US" sz="2800" i="1" dirty="0" err="1"/>
              <a:t>đã</a:t>
            </a:r>
            <a:r>
              <a:rPr lang="en-US" sz="2800" i="1" dirty="0"/>
              <a:t> </a:t>
            </a:r>
            <a:r>
              <a:rPr lang="en-US" sz="2800" i="1" dirty="0" err="1"/>
              <a:t>bắt</a:t>
            </a:r>
            <a:r>
              <a:rPr lang="en-US" sz="2800" i="1" dirty="0"/>
              <a:t> </a:t>
            </a:r>
            <a:r>
              <a:rPr lang="en-US" sz="2800" i="1" dirty="0" err="1"/>
              <a:t>gặp</a:t>
            </a:r>
            <a:r>
              <a:rPr lang="en-US" sz="2800" i="1" dirty="0"/>
              <a:t> </a:t>
            </a:r>
            <a:r>
              <a:rPr lang="en-US" sz="2800" i="1" dirty="0" err="1"/>
              <a:t>ngay</a:t>
            </a:r>
            <a:r>
              <a:rPr lang="en-US" sz="2800" i="1" dirty="0"/>
              <a:t> con </a:t>
            </a:r>
            <a:r>
              <a:rPr lang="en-US" sz="2800" i="1" dirty="0" err="1"/>
              <a:t>thú</a:t>
            </a:r>
            <a:r>
              <a:rPr lang="en-US" sz="2800" i="1" dirty="0"/>
              <a:t> </a:t>
            </a:r>
            <a:r>
              <a:rPr lang="en-US" sz="2800" i="1" dirty="0" err="1"/>
              <a:t>dữ</a:t>
            </a:r>
            <a:r>
              <a:rPr lang="en-US" sz="2800" i="1" dirty="0"/>
              <a:t>.</a:t>
            </a:r>
            <a:endParaRPr lang="en-US" sz="2800" dirty="0"/>
          </a:p>
        </p:txBody>
      </p:sp>
    </p:spTree>
    <p:extLst>
      <p:ext uri="{BB962C8B-B14F-4D97-AF65-F5344CB8AC3E}">
        <p14:creationId xmlns:p14="http://schemas.microsoft.com/office/powerpoint/2010/main" val="3040460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Rectangle 29"/>
          <p:cNvSpPr/>
          <p:nvPr/>
        </p:nvSpPr>
        <p:spPr>
          <a:xfrm>
            <a:off x="188890" y="0"/>
            <a:ext cx="11801341" cy="7345601"/>
          </a:xfrm>
          <a:prstGeom prst="rect">
            <a:avLst/>
          </a:prstGeom>
          <a:solidFill>
            <a:schemeClr val="accent5">
              <a:lumMod val="60000"/>
              <a:lumOff val="40000"/>
            </a:schemeClr>
          </a:solidFill>
        </p:spPr>
        <p:txBody>
          <a:bodyPr wrap="square">
            <a:spAutoFit/>
          </a:bodyPr>
          <a:lstStyle/>
          <a:p>
            <a:pPr algn="ctr" hangingPunct="0">
              <a:spcBef>
                <a:spcPts val="400"/>
              </a:spcBef>
              <a:spcAft>
                <a:spcPts val="0"/>
              </a:spcAft>
            </a:pPr>
            <a:r>
              <a:rPr lang="en-US" sz="2800" b="1" kern="0" dirty="0">
                <a:effectLst/>
                <a:latin typeface="Times New Roman" panose="02020603050405020304" pitchFamily="18" charset="0"/>
              </a:rPr>
              <a:t>CƠ SỞ TIẾNG VIỆT</a:t>
            </a:r>
            <a:endParaRPr lang="en-US" sz="2400" b="1" kern="0" dirty="0">
              <a:effectLst/>
              <a:latin typeface="VNI-Dom"/>
            </a:endParaRPr>
          </a:p>
          <a:p>
            <a:pPr hangingPunct="0">
              <a:spcAft>
                <a:spcPts val="0"/>
              </a:spcAft>
            </a:pPr>
            <a:r>
              <a:rPr lang="en-US" sz="20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dirty="0">
              <a:effectLst/>
              <a:latin typeface="VNI-Times"/>
              <a:ea typeface="Times New Roman" panose="02020603050405020304" pitchFamily="18" charset="0"/>
              <a:cs typeface="Times New Roman" panose="02020603050405020304" pitchFamily="18" charset="0"/>
            </a:endParaRPr>
          </a:p>
          <a:p>
            <a:pPr hangingPunct="0">
              <a:spcBef>
                <a:spcPts val="400"/>
              </a:spcBef>
            </a:pPr>
            <a:r>
              <a:rPr lang="en-US" sz="2400" b="1" kern="0" dirty="0">
                <a:effectLst/>
                <a:latin typeface="Times New Roman" panose="02020603050405020304" pitchFamily="18" charset="0"/>
              </a:rPr>
              <a:t>I. TIẾNG : ĐƠN VỊ CƠ BẢN CỦA TIẾNG VIỆT.</a:t>
            </a:r>
            <a:endParaRPr lang="en-US" sz="2400" b="1" kern="0" dirty="0">
              <a:effectLst/>
              <a:latin typeface="VNI-Dom"/>
            </a:endParaRPr>
          </a:p>
          <a:p>
            <a:pPr hangingPunct="0">
              <a:spcBef>
                <a:spcPts val="400"/>
              </a:spcBef>
            </a:pPr>
            <a:endParaRPr lang="en-US" sz="2400" b="1" kern="0" dirty="0">
              <a:latin typeface="VNI-Dom"/>
            </a:endParaRPr>
          </a:p>
          <a:p>
            <a:pPr hangingPunct="0">
              <a:spcBef>
                <a:spcPts val="400"/>
              </a:spcBef>
            </a:pPr>
            <a:endParaRPr lang="en-US" sz="2400" b="1" kern="0" dirty="0">
              <a:latin typeface="VNI-Dom"/>
            </a:endParaRPr>
          </a:p>
          <a:p>
            <a:pPr hangingPunct="0">
              <a:spcBef>
                <a:spcPts val="400"/>
              </a:spcBef>
            </a:pPr>
            <a:endParaRPr lang="en-US" sz="2400" b="1" kern="0" dirty="0">
              <a:latin typeface="VNI-Dom"/>
            </a:endParaRPr>
          </a:p>
          <a:p>
            <a:pPr hangingPunct="0">
              <a:spcBef>
                <a:spcPts val="400"/>
              </a:spcBef>
            </a:pPr>
            <a:endParaRPr lang="en-US" sz="2400" b="1" kern="0" dirty="0">
              <a:effectLst/>
              <a:latin typeface="VNI-Dom"/>
            </a:endParaRPr>
          </a:p>
          <a:p>
            <a:pPr hangingPunct="0">
              <a:spcBef>
                <a:spcPts val="400"/>
              </a:spcBef>
            </a:pPr>
            <a:endParaRPr lang="en-US" sz="2400" b="1" kern="0" dirty="0">
              <a:latin typeface="VNI-Dom"/>
            </a:endParaRPr>
          </a:p>
          <a:p>
            <a:pPr hangingPunct="0">
              <a:spcBef>
                <a:spcPts val="400"/>
              </a:spcBef>
            </a:pPr>
            <a:endParaRPr lang="en-US" sz="2400" b="1" kern="0" dirty="0">
              <a:effectLst/>
              <a:latin typeface="VNI-Dom"/>
            </a:endParaRPr>
          </a:p>
          <a:p>
            <a:pPr hangingPunct="0">
              <a:spcBef>
                <a:spcPts val="400"/>
              </a:spcBef>
            </a:pPr>
            <a:endParaRPr lang="en-US" sz="2400" b="1" kern="0" dirty="0">
              <a:effectLst/>
              <a:latin typeface="VNI-Dom"/>
            </a:endParaRPr>
          </a:p>
          <a:p>
            <a:pPr hangingPunct="0">
              <a:spcBef>
                <a:spcPts val="400"/>
              </a:spcBef>
            </a:pPr>
            <a:endParaRPr lang="en-US" sz="2400" b="1" kern="0" dirty="0">
              <a:latin typeface="VNI-Dom"/>
            </a:endParaRPr>
          </a:p>
          <a:p>
            <a:pPr hangingPunct="0">
              <a:spcBef>
                <a:spcPts val="400"/>
              </a:spcBef>
            </a:pPr>
            <a:endParaRPr lang="en-US" sz="2000" b="1" kern="0" dirty="0">
              <a:latin typeface="VNI-Dom"/>
            </a:endParaRPr>
          </a:p>
          <a:p>
            <a:pPr hangingPunct="0"/>
            <a:r>
              <a:rPr lang="en-US" sz="2400" dirty="0"/>
              <a:t> </a:t>
            </a:r>
            <a:r>
              <a:rPr lang="en-US" sz="2600" b="1" dirty="0" err="1"/>
              <a:t>Nắm</a:t>
            </a:r>
            <a:r>
              <a:rPr lang="en-US" sz="2600" b="1" dirty="0"/>
              <a:t> </a:t>
            </a:r>
            <a:r>
              <a:rPr lang="en-US" sz="2600" b="1" dirty="0" err="1"/>
              <a:t>được</a:t>
            </a:r>
            <a:r>
              <a:rPr lang="en-US" sz="2600" b="1" dirty="0"/>
              <a:t> bản </a:t>
            </a:r>
            <a:r>
              <a:rPr lang="en-US" sz="2600" b="1" dirty="0" err="1"/>
              <a:t>chất</a:t>
            </a:r>
            <a:r>
              <a:rPr lang="en-US" sz="2600" b="1" dirty="0"/>
              <a:t> </a:t>
            </a:r>
            <a:r>
              <a:rPr lang="en-US" sz="2600" b="1" i="1" dirty="0" err="1"/>
              <a:t>âm</a:t>
            </a:r>
            <a:r>
              <a:rPr lang="en-US" sz="2600" b="1" i="1" dirty="0"/>
              <a:t> tiết</a:t>
            </a:r>
            <a:r>
              <a:rPr lang="en-US" sz="2600" b="1" dirty="0"/>
              <a:t> </a:t>
            </a:r>
            <a:r>
              <a:rPr lang="en-US" sz="2600" b="1" dirty="0" err="1"/>
              <a:t>sẽ</a:t>
            </a:r>
            <a:r>
              <a:rPr lang="en-US" sz="2600" b="1" dirty="0"/>
              <a:t> </a:t>
            </a:r>
            <a:r>
              <a:rPr lang="en-US" sz="2600" b="1" dirty="0" err="1"/>
              <a:t>giúp</a:t>
            </a:r>
            <a:r>
              <a:rPr lang="en-US" sz="2600" b="1" dirty="0"/>
              <a:t> </a:t>
            </a:r>
            <a:r>
              <a:rPr lang="en-US" sz="2600" b="1" dirty="0" err="1"/>
              <a:t>chúng</a:t>
            </a:r>
            <a:r>
              <a:rPr lang="en-US" sz="2600" b="1" dirty="0"/>
              <a:t> ta </a:t>
            </a:r>
            <a:r>
              <a:rPr lang="en-US" sz="2600" b="1" dirty="0" err="1"/>
              <a:t>phát</a:t>
            </a:r>
            <a:r>
              <a:rPr lang="en-US" sz="2600" b="1" dirty="0"/>
              <a:t> </a:t>
            </a:r>
            <a:r>
              <a:rPr lang="en-US" sz="2600" b="1" dirty="0" err="1"/>
              <a:t>âm</a:t>
            </a:r>
            <a:r>
              <a:rPr lang="en-US" sz="2600" b="1" dirty="0"/>
              <a:t> </a:t>
            </a:r>
            <a:r>
              <a:rPr lang="en-US" sz="2600" b="1" dirty="0" err="1"/>
              <a:t>chuẩn</a:t>
            </a:r>
            <a:r>
              <a:rPr lang="en-US" sz="2600" b="1" dirty="0"/>
              <a:t> </a:t>
            </a:r>
            <a:r>
              <a:rPr lang="en-US" sz="2600" b="1" dirty="0" err="1"/>
              <a:t>và</a:t>
            </a:r>
            <a:r>
              <a:rPr lang="en-US" sz="2600" b="1" dirty="0"/>
              <a:t> </a:t>
            </a:r>
            <a:r>
              <a:rPr lang="en-US" sz="2600" b="1" dirty="0" err="1"/>
              <a:t>viết</a:t>
            </a:r>
            <a:r>
              <a:rPr lang="en-US" sz="2600" b="1" dirty="0"/>
              <a:t> </a:t>
            </a:r>
            <a:r>
              <a:rPr lang="en-US" sz="2600" b="1" dirty="0" err="1"/>
              <a:t>đúng</a:t>
            </a:r>
            <a:r>
              <a:rPr lang="en-US" sz="2600" b="1" dirty="0"/>
              <a:t> </a:t>
            </a:r>
            <a:r>
              <a:rPr lang="en-US" sz="2600" b="1" dirty="0" err="1"/>
              <a:t>chính</a:t>
            </a:r>
            <a:r>
              <a:rPr lang="en-US" sz="2600" b="1" dirty="0"/>
              <a:t> </a:t>
            </a:r>
            <a:r>
              <a:rPr lang="en-US" sz="2600" b="1" dirty="0" err="1"/>
              <a:t>tả</a:t>
            </a:r>
            <a:r>
              <a:rPr lang="en-US" sz="2600" b="1" dirty="0"/>
              <a:t>.</a:t>
            </a:r>
          </a:p>
          <a:p>
            <a:pPr hangingPunct="0"/>
            <a:r>
              <a:rPr lang="en-US" sz="2600" b="1" i="1" dirty="0"/>
              <a:t>1.1. </a:t>
            </a:r>
            <a:r>
              <a:rPr lang="en-US" sz="2600" b="1" i="1" dirty="0" err="1"/>
              <a:t>Chính</a:t>
            </a:r>
            <a:r>
              <a:rPr lang="en-US" sz="2600" b="1" i="1" dirty="0"/>
              <a:t> </a:t>
            </a:r>
            <a:r>
              <a:rPr lang="en-US" sz="2600" b="1" i="1" dirty="0" err="1"/>
              <a:t>âm</a:t>
            </a:r>
            <a:r>
              <a:rPr lang="en-US" sz="2600" b="1" i="1" dirty="0"/>
              <a:t>:</a:t>
            </a:r>
            <a:r>
              <a:rPr lang="en-US" sz="2600" b="1" dirty="0"/>
              <a:t> </a:t>
            </a:r>
            <a:r>
              <a:rPr lang="en-US" sz="2600" b="1" dirty="0" err="1"/>
              <a:t>phát</a:t>
            </a:r>
            <a:r>
              <a:rPr lang="en-US" sz="2600" b="1" dirty="0"/>
              <a:t> </a:t>
            </a:r>
            <a:r>
              <a:rPr lang="en-US" sz="2600" b="1" dirty="0" err="1"/>
              <a:t>âm</a:t>
            </a:r>
            <a:r>
              <a:rPr lang="en-US" sz="2600" b="1" dirty="0"/>
              <a:t> </a:t>
            </a:r>
            <a:r>
              <a:rPr lang="en-US" sz="2600" b="1" dirty="0" err="1"/>
              <a:t>chuẩn</a:t>
            </a:r>
            <a:r>
              <a:rPr lang="en-US" sz="2600" b="1" dirty="0"/>
              <a:t> </a:t>
            </a:r>
            <a:r>
              <a:rPr lang="en-US" sz="2600" b="1" dirty="0" err="1"/>
              <a:t>về</a:t>
            </a:r>
            <a:r>
              <a:rPr lang="en-US" sz="2600" b="1" dirty="0"/>
              <a:t> </a:t>
            </a:r>
            <a:r>
              <a:rPr lang="en-US" sz="2600" b="1" dirty="0" err="1"/>
              <a:t>mặt</a:t>
            </a:r>
            <a:r>
              <a:rPr lang="en-US" sz="2600" b="1" dirty="0"/>
              <a:t> </a:t>
            </a:r>
            <a:r>
              <a:rPr lang="en-US" sz="2600" b="1" dirty="0" err="1"/>
              <a:t>âm</a:t>
            </a:r>
            <a:r>
              <a:rPr lang="en-US" sz="2600" b="1" dirty="0"/>
              <a:t> </a:t>
            </a:r>
            <a:r>
              <a:rPr lang="en-US" sz="2600" b="1" dirty="0" err="1"/>
              <a:t>thanh</a:t>
            </a:r>
            <a:r>
              <a:rPr lang="en-US" sz="2600" b="1" dirty="0"/>
              <a:t> của </a:t>
            </a:r>
            <a:r>
              <a:rPr lang="en-US" sz="2600" b="1" dirty="0" err="1"/>
              <a:t>tiếng</a:t>
            </a:r>
            <a:r>
              <a:rPr lang="en-US" sz="2600" b="1" dirty="0"/>
              <a:t> </a:t>
            </a:r>
            <a:r>
              <a:rPr lang="en-US" sz="2600" b="1" dirty="0" err="1"/>
              <a:t>Việt</a:t>
            </a:r>
            <a:r>
              <a:rPr lang="en-US" sz="2600" b="1" dirty="0"/>
              <a:t>.</a:t>
            </a:r>
          </a:p>
          <a:p>
            <a:pPr hangingPunct="0"/>
            <a:r>
              <a:rPr lang="en-US" sz="2600" b="1" i="1" dirty="0"/>
              <a:t>1.2. </a:t>
            </a:r>
            <a:r>
              <a:rPr lang="en-US" sz="2600" b="1" i="1" dirty="0" err="1"/>
              <a:t>Chính</a:t>
            </a:r>
            <a:r>
              <a:rPr lang="en-US" sz="2600" b="1" i="1" dirty="0"/>
              <a:t> </a:t>
            </a:r>
            <a:r>
              <a:rPr lang="en-US" sz="2600" b="1" i="1" dirty="0" err="1"/>
              <a:t>tả</a:t>
            </a:r>
            <a:r>
              <a:rPr lang="en-US" sz="2600" b="1" i="1" dirty="0"/>
              <a:t>:</a:t>
            </a:r>
            <a:r>
              <a:rPr lang="en-US" sz="2600" b="1" dirty="0"/>
              <a:t> </a:t>
            </a:r>
            <a:r>
              <a:rPr lang="en-US" sz="2600" b="1" dirty="0" err="1"/>
              <a:t>chữ</a:t>
            </a:r>
            <a:r>
              <a:rPr lang="en-US" sz="2600" b="1" dirty="0"/>
              <a:t> </a:t>
            </a:r>
            <a:r>
              <a:rPr lang="en-US" sz="2600" b="1" dirty="0" err="1"/>
              <a:t>Quốc</a:t>
            </a:r>
            <a:r>
              <a:rPr lang="en-US" sz="2600" b="1" dirty="0"/>
              <a:t> </a:t>
            </a:r>
            <a:r>
              <a:rPr lang="en-US" sz="2600" b="1" dirty="0" err="1"/>
              <a:t>ngữ</a:t>
            </a:r>
            <a:r>
              <a:rPr lang="en-US" sz="2600" b="1" dirty="0"/>
              <a:t> </a:t>
            </a:r>
            <a:r>
              <a:rPr lang="en-US" sz="2600" b="1" dirty="0" err="1"/>
              <a:t>là</a:t>
            </a:r>
            <a:r>
              <a:rPr lang="en-US" sz="2600" b="1" dirty="0"/>
              <a:t> </a:t>
            </a:r>
            <a:r>
              <a:rPr lang="en-US" sz="2600" b="1" dirty="0" err="1"/>
              <a:t>thứ</a:t>
            </a:r>
            <a:r>
              <a:rPr lang="en-US" sz="2600" b="1" dirty="0"/>
              <a:t> </a:t>
            </a:r>
            <a:r>
              <a:rPr lang="en-US" sz="2600" b="1" dirty="0" err="1"/>
              <a:t>chữ</a:t>
            </a:r>
            <a:r>
              <a:rPr lang="en-US" sz="2600" b="1" dirty="0"/>
              <a:t> </a:t>
            </a:r>
            <a:r>
              <a:rPr lang="en-US" sz="2600" b="1" dirty="0" err="1"/>
              <a:t>viết</a:t>
            </a:r>
            <a:r>
              <a:rPr lang="en-US" sz="2600" b="1" dirty="0"/>
              <a:t> </a:t>
            </a:r>
            <a:r>
              <a:rPr lang="en-US" sz="2600" b="1" dirty="0" err="1"/>
              <a:t>ghi</a:t>
            </a:r>
            <a:r>
              <a:rPr lang="en-US" sz="2600" b="1" dirty="0"/>
              <a:t> </a:t>
            </a:r>
            <a:r>
              <a:rPr lang="en-US" sz="2600" b="1" dirty="0" err="1"/>
              <a:t>âm</a:t>
            </a:r>
            <a:r>
              <a:rPr lang="en-US" sz="2600" b="1" dirty="0"/>
              <a:t> (</a:t>
            </a:r>
            <a:r>
              <a:rPr lang="en-US" sz="2600" b="1" dirty="0" err="1"/>
              <a:t>mượn</a:t>
            </a:r>
            <a:r>
              <a:rPr lang="en-US" sz="2600" b="1" dirty="0"/>
              <a:t> </a:t>
            </a:r>
            <a:r>
              <a:rPr lang="en-US" sz="2600" b="1" dirty="0" err="1"/>
              <a:t>hệ</a:t>
            </a:r>
            <a:r>
              <a:rPr lang="en-US" sz="2600" b="1" dirty="0"/>
              <a:t> </a:t>
            </a:r>
            <a:r>
              <a:rPr lang="en-US" sz="2600" b="1" dirty="0" err="1"/>
              <a:t>thống</a:t>
            </a:r>
            <a:r>
              <a:rPr lang="en-US" sz="2600" b="1" dirty="0"/>
              <a:t> </a:t>
            </a:r>
            <a:r>
              <a:rPr lang="en-US" sz="2600" b="1" dirty="0" err="1"/>
              <a:t>chữ</a:t>
            </a:r>
            <a:r>
              <a:rPr lang="en-US" sz="2600" b="1" dirty="0"/>
              <a:t> </a:t>
            </a:r>
            <a:r>
              <a:rPr lang="en-US" sz="2600" b="1" dirty="0" err="1"/>
              <a:t>cái</a:t>
            </a:r>
            <a:r>
              <a:rPr lang="en-US" sz="2600" b="1" dirty="0"/>
              <a:t> La </a:t>
            </a:r>
            <a:r>
              <a:rPr lang="en-US" sz="2600" b="1" dirty="0" err="1"/>
              <a:t>tinh</a:t>
            </a:r>
            <a:r>
              <a:rPr lang="en-US" sz="2600" b="1" dirty="0"/>
              <a:t> để </a:t>
            </a:r>
            <a:r>
              <a:rPr lang="en-US" sz="2600" b="1" dirty="0" err="1"/>
              <a:t>ghi</a:t>
            </a:r>
            <a:r>
              <a:rPr lang="en-US" sz="2600" b="1" dirty="0"/>
              <a:t> </a:t>
            </a:r>
            <a:r>
              <a:rPr lang="en-US" sz="2600" b="1" dirty="0" err="1"/>
              <a:t>lại</a:t>
            </a:r>
            <a:r>
              <a:rPr lang="en-US" sz="2600" b="1" dirty="0"/>
              <a:t> </a:t>
            </a:r>
            <a:r>
              <a:rPr lang="en-US" sz="2600" b="1" dirty="0" err="1"/>
              <a:t>tiếng</a:t>
            </a:r>
            <a:r>
              <a:rPr lang="en-US" sz="2600" b="1" dirty="0"/>
              <a:t> </a:t>
            </a:r>
            <a:r>
              <a:rPr lang="en-US" sz="2600" b="1" dirty="0" err="1"/>
              <a:t>nói</a:t>
            </a:r>
            <a:r>
              <a:rPr lang="en-US" sz="2600" b="1" dirty="0"/>
              <a:t> của người </a:t>
            </a:r>
            <a:r>
              <a:rPr lang="en-US" sz="2600" b="1" dirty="0" err="1"/>
              <a:t>Việt</a:t>
            </a:r>
            <a:r>
              <a:rPr lang="en-US" sz="2600" b="1" dirty="0"/>
              <a:t>). </a:t>
            </a:r>
            <a:r>
              <a:rPr lang="en-US" sz="2600" b="1" dirty="0" err="1"/>
              <a:t>Ghi</a:t>
            </a:r>
            <a:r>
              <a:rPr lang="en-US" sz="2600" b="1" dirty="0"/>
              <a:t> </a:t>
            </a:r>
            <a:r>
              <a:rPr lang="en-US" sz="2600" b="1" dirty="0" err="1"/>
              <a:t>âm</a:t>
            </a:r>
            <a:r>
              <a:rPr lang="en-US" sz="2600" b="1" dirty="0"/>
              <a:t> </a:t>
            </a:r>
            <a:r>
              <a:rPr lang="en-US" sz="2600" b="1" dirty="0" err="1"/>
              <a:t>theo</a:t>
            </a:r>
            <a:r>
              <a:rPr lang="en-US" sz="2600" b="1" dirty="0"/>
              <a:t> </a:t>
            </a:r>
            <a:r>
              <a:rPr lang="en-US" sz="2600" b="1" dirty="0" err="1"/>
              <a:t>đúng</a:t>
            </a:r>
            <a:r>
              <a:rPr lang="en-US" sz="2600" b="1" dirty="0"/>
              <a:t> bản </a:t>
            </a:r>
            <a:r>
              <a:rPr lang="en-US" sz="2600" b="1" dirty="0" err="1"/>
              <a:t>chất</a:t>
            </a:r>
            <a:r>
              <a:rPr lang="en-US" sz="2600" b="1" dirty="0"/>
              <a:t> </a:t>
            </a:r>
            <a:r>
              <a:rPr lang="en-US" sz="2600" b="1" dirty="0" err="1"/>
              <a:t>tiếng</a:t>
            </a:r>
            <a:r>
              <a:rPr lang="en-US" sz="2600" b="1" dirty="0"/>
              <a:t> </a:t>
            </a:r>
            <a:r>
              <a:rPr lang="en-US" sz="2600" b="1" dirty="0" err="1"/>
              <a:t>Việt</a:t>
            </a:r>
            <a:r>
              <a:rPr lang="en-US" sz="2600" b="1" dirty="0"/>
              <a:t> </a:t>
            </a:r>
            <a:r>
              <a:rPr lang="en-US" sz="2600" b="1" dirty="0" err="1"/>
              <a:t>tức</a:t>
            </a:r>
            <a:r>
              <a:rPr lang="en-US" sz="2600" b="1" dirty="0"/>
              <a:t> </a:t>
            </a:r>
            <a:r>
              <a:rPr lang="en-US" sz="2600" b="1" dirty="0" err="1"/>
              <a:t>là</a:t>
            </a:r>
            <a:r>
              <a:rPr lang="en-US" sz="2600" b="1" dirty="0"/>
              <a:t> </a:t>
            </a:r>
            <a:r>
              <a:rPr lang="en-US" sz="2600" b="1" dirty="0" err="1"/>
              <a:t>tả</a:t>
            </a:r>
            <a:r>
              <a:rPr lang="en-US" sz="2600" b="1" dirty="0"/>
              <a:t> </a:t>
            </a:r>
            <a:r>
              <a:rPr lang="en-US" sz="2600" b="1" dirty="0" err="1"/>
              <a:t>đúng</a:t>
            </a:r>
            <a:r>
              <a:rPr lang="en-US" sz="2600" b="1" dirty="0"/>
              <a:t> </a:t>
            </a:r>
            <a:r>
              <a:rPr lang="en-US" sz="2600" b="1" dirty="0" err="1"/>
              <a:t>tiếng</a:t>
            </a:r>
            <a:r>
              <a:rPr lang="en-US" sz="2600" b="1" dirty="0"/>
              <a:t> </a:t>
            </a:r>
            <a:r>
              <a:rPr lang="en-US" sz="2600" b="1" dirty="0" err="1"/>
              <a:t>Việt</a:t>
            </a:r>
            <a:r>
              <a:rPr lang="en-US" sz="2600" b="1" dirty="0"/>
              <a:t>.</a:t>
            </a:r>
          </a:p>
          <a:p>
            <a:pPr hangingPunct="0"/>
            <a:endParaRPr lang="en-US" sz="2400" b="1" dirty="0"/>
          </a:p>
        </p:txBody>
      </p:sp>
      <p:pic>
        <p:nvPicPr>
          <p:cNvPr id="33" name="Picture 32"/>
          <p:cNvPicPr>
            <a:picLocks noChangeAspect="1"/>
          </p:cNvPicPr>
          <p:nvPr/>
        </p:nvPicPr>
        <p:blipFill>
          <a:blip r:embed="rId2"/>
          <a:stretch>
            <a:fillRect/>
          </a:stretch>
        </p:blipFill>
        <p:spPr>
          <a:xfrm>
            <a:off x="2024797" y="1396885"/>
            <a:ext cx="7160072" cy="3135358"/>
          </a:xfrm>
          <a:prstGeom prst="rect">
            <a:avLst/>
          </a:prstGeom>
        </p:spPr>
      </p:pic>
    </p:spTree>
    <p:extLst>
      <p:ext uri="{BB962C8B-B14F-4D97-AF65-F5344CB8AC3E}">
        <p14:creationId xmlns:p14="http://schemas.microsoft.com/office/powerpoint/2010/main" val="37885792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0647" y="358737"/>
            <a:ext cx="11322423" cy="6124754"/>
          </a:xfrm>
          <a:prstGeom prst="rect">
            <a:avLst/>
          </a:prstGeom>
          <a:solidFill>
            <a:schemeClr val="accent2">
              <a:lumMod val="60000"/>
              <a:lumOff val="40000"/>
            </a:schemeClr>
          </a:solidFill>
        </p:spPr>
        <p:txBody>
          <a:bodyPr wrap="square">
            <a:spAutoFit/>
          </a:bodyPr>
          <a:lstStyle/>
          <a:p>
            <a:pPr indent="450215" algn="just" hangingPunct="0">
              <a:spcBef>
                <a:spcPts val="400"/>
              </a:spcBef>
              <a:spcAft>
                <a:spcPts val="0"/>
              </a:spcAft>
            </a:pPr>
            <a:r>
              <a:rPr lang="en-US" sz="2800" b="1" i="1" dirty="0" err="1">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i="1"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thành </a:t>
            </a:r>
            <a:r>
              <a:rPr lang="en-US" sz="2800" b="1" i="1" dirty="0" err="1">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phần</a:t>
            </a:r>
            <a:r>
              <a:rPr lang="en-US" sz="2800" b="1" i="1"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phụ</a:t>
            </a:r>
            <a:r>
              <a:rPr lang="en-US" sz="2800" b="1" i="1"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i="1"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cấu</a:t>
            </a:r>
            <a:r>
              <a:rPr lang="en-US" sz="2800" b="1" i="1"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trúc</a:t>
            </a:r>
            <a:r>
              <a:rPr lang="en-US" sz="2800" b="1" i="1" dirty="0">
                <a:solidFill>
                  <a:schemeClr val="accent2">
                    <a:lumMod val="75000"/>
                  </a:schemeClr>
                </a:solidFill>
                <a:latin typeface="Times New Roman" panose="02020603050405020304" pitchFamily="18" charset="0"/>
                <a:ea typeface="Times New Roman" panose="02020603050405020304" pitchFamily="18" charset="0"/>
                <a:cs typeface="Times New Roman" panose="02020603050405020304" pitchFamily="18" charset="0"/>
              </a:rPr>
              <a:t> câu.</a:t>
            </a:r>
            <a:endParaRPr lang="en-US" sz="2800" dirty="0">
              <a:solidFill>
                <a:schemeClr val="accent2">
                  <a:lumMod val="75000"/>
                </a:schemeClr>
              </a:solidFill>
              <a:latin typeface="VNI-Times"/>
              <a:ea typeface="Times New Roman" panose="02020603050405020304" pitchFamily="18" charset="0"/>
              <a:cs typeface="Times New Roman" panose="02020603050405020304" pitchFamily="18" charset="0"/>
            </a:endParaRPr>
          </a:p>
          <a:p>
            <a:pPr marL="1200150" lvl="2" indent="-285750" hangingPunct="0">
              <a:buFont typeface="Wingdings" panose="05000000000000000000" pitchFamily="2" charset="2"/>
              <a:buChar char="ü"/>
            </a:pPr>
            <a:r>
              <a:rPr lang="en-US" sz="2800" b="1" i="1" dirty="0" err="1"/>
              <a:t>Giải</a:t>
            </a:r>
            <a:r>
              <a:rPr lang="en-US" sz="2800" b="1" i="1" dirty="0"/>
              <a:t> </a:t>
            </a:r>
            <a:r>
              <a:rPr lang="en-US" sz="2800" b="1" i="1" dirty="0" err="1"/>
              <a:t>ngữ</a:t>
            </a:r>
            <a:r>
              <a:rPr lang="en-US" sz="2800" b="1" i="1" dirty="0"/>
              <a:t>:</a:t>
            </a:r>
            <a:r>
              <a:rPr lang="en-US" sz="2800" dirty="0"/>
              <a:t> </a:t>
            </a:r>
            <a:r>
              <a:rPr lang="en-US" sz="2800" dirty="0" err="1"/>
              <a:t>là</a:t>
            </a:r>
            <a:r>
              <a:rPr lang="en-US" sz="2800" dirty="0"/>
              <a:t> thành phần </a:t>
            </a:r>
            <a:r>
              <a:rPr lang="en-US" sz="2800" dirty="0" err="1"/>
              <a:t>nhằm</a:t>
            </a:r>
            <a:r>
              <a:rPr lang="en-US" sz="2800" dirty="0"/>
              <a:t> </a:t>
            </a:r>
            <a:r>
              <a:rPr lang="en-US" sz="2800" dirty="0" err="1"/>
              <a:t>giải</a:t>
            </a:r>
            <a:r>
              <a:rPr lang="en-US" sz="2800" dirty="0"/>
              <a:t> </a:t>
            </a:r>
            <a:r>
              <a:rPr lang="en-US" sz="2800" dirty="0" err="1"/>
              <a:t>thích</a:t>
            </a:r>
            <a:r>
              <a:rPr lang="en-US" sz="2800" dirty="0"/>
              <a:t> </a:t>
            </a:r>
            <a:r>
              <a:rPr lang="en-US" sz="2800" dirty="0" err="1"/>
              <a:t>thêm</a:t>
            </a:r>
            <a:r>
              <a:rPr lang="en-US" sz="2800" dirty="0"/>
              <a:t> </a:t>
            </a:r>
            <a:r>
              <a:rPr lang="en-US" sz="2800" dirty="0" err="1"/>
              <a:t>về</a:t>
            </a:r>
            <a:r>
              <a:rPr lang="en-US" sz="2800" dirty="0"/>
              <a:t> thành phần </a:t>
            </a:r>
            <a:r>
              <a:rPr lang="en-US" sz="2800" dirty="0" err="1"/>
              <a:t>chính</a:t>
            </a:r>
            <a:r>
              <a:rPr lang="en-US" sz="2800" dirty="0"/>
              <a:t> của câu, </a:t>
            </a:r>
            <a:r>
              <a:rPr lang="en-US" sz="2800" dirty="0" err="1"/>
              <a:t>không</a:t>
            </a:r>
            <a:r>
              <a:rPr lang="en-US" sz="2800" dirty="0"/>
              <a:t> </a:t>
            </a:r>
            <a:r>
              <a:rPr lang="en-US" sz="2800" dirty="0" err="1"/>
              <a:t>phụ</a:t>
            </a:r>
            <a:r>
              <a:rPr lang="en-US" sz="2800" dirty="0"/>
              <a:t> thuộc </a:t>
            </a:r>
            <a:r>
              <a:rPr lang="en-US" sz="2800" dirty="0" err="1"/>
              <a:t>về</a:t>
            </a:r>
            <a:r>
              <a:rPr lang="en-US" sz="2800" dirty="0"/>
              <a:t> </a:t>
            </a:r>
            <a:r>
              <a:rPr lang="en-US" sz="2800" dirty="0" err="1"/>
              <a:t>cú</a:t>
            </a:r>
            <a:r>
              <a:rPr lang="en-US" sz="2800" dirty="0"/>
              <a:t> </a:t>
            </a:r>
            <a:r>
              <a:rPr lang="en-US" sz="2800" dirty="0" err="1"/>
              <a:t>pháp</a:t>
            </a:r>
            <a:r>
              <a:rPr lang="en-US" sz="2800" dirty="0"/>
              <a:t> của câu.</a:t>
            </a:r>
          </a:p>
          <a:p>
            <a:pPr hangingPunct="0"/>
            <a:r>
              <a:rPr lang="en-US" sz="2800" u="sng" dirty="0"/>
              <a:t>Ví dụ:</a:t>
            </a:r>
            <a:r>
              <a:rPr lang="en-US" sz="2800" dirty="0"/>
              <a:t> 	</a:t>
            </a:r>
            <a:r>
              <a:rPr lang="en-US" sz="2800" i="1" dirty="0"/>
              <a:t>- </a:t>
            </a:r>
            <a:r>
              <a:rPr lang="en-US" sz="2800" i="1" dirty="0" err="1"/>
              <a:t>Cô</a:t>
            </a:r>
            <a:r>
              <a:rPr lang="en-US" sz="2800" i="1" dirty="0"/>
              <a:t> </a:t>
            </a:r>
            <a:r>
              <a:rPr lang="en-US" sz="2800" i="1" dirty="0" err="1"/>
              <a:t>bé</a:t>
            </a:r>
            <a:r>
              <a:rPr lang="en-US" sz="2800" i="1" dirty="0"/>
              <a:t> </a:t>
            </a:r>
            <a:r>
              <a:rPr lang="en-US" sz="2800" i="1" dirty="0" err="1"/>
              <a:t>nhà</a:t>
            </a:r>
            <a:r>
              <a:rPr lang="en-US" sz="2800" i="1" dirty="0"/>
              <a:t> bên (</a:t>
            </a:r>
            <a:r>
              <a:rPr lang="en-US" sz="2800" i="1" u="sng" dirty="0" err="1"/>
              <a:t>có</a:t>
            </a:r>
            <a:r>
              <a:rPr lang="en-US" sz="2800" i="1" u="sng" dirty="0"/>
              <a:t> </a:t>
            </a:r>
            <a:r>
              <a:rPr lang="en-US" sz="2800" i="1" u="sng" dirty="0" err="1"/>
              <a:t>ai</a:t>
            </a:r>
            <a:r>
              <a:rPr lang="en-US" sz="2800" i="1" u="sng" dirty="0"/>
              <a:t> </a:t>
            </a:r>
            <a:r>
              <a:rPr lang="en-US" sz="2800" i="1" u="sng" dirty="0" err="1"/>
              <a:t>ngờ</a:t>
            </a:r>
            <a:r>
              <a:rPr lang="en-US" sz="2800" i="1" dirty="0"/>
              <a:t>).</a:t>
            </a:r>
            <a:endParaRPr lang="en-US" sz="2800" dirty="0"/>
          </a:p>
          <a:p>
            <a:pPr hangingPunct="0"/>
            <a:r>
              <a:rPr lang="en-US" sz="2800" i="1" dirty="0"/>
              <a:t>	   </a:t>
            </a:r>
            <a:r>
              <a:rPr lang="en-US" sz="2800" i="1" dirty="0" err="1"/>
              <a:t>Cũng</a:t>
            </a:r>
            <a:r>
              <a:rPr lang="en-US" sz="2800" i="1" dirty="0"/>
              <a:t> </a:t>
            </a:r>
            <a:r>
              <a:rPr lang="en-US" sz="2800" i="1" dirty="0" err="1"/>
              <a:t>vào</a:t>
            </a:r>
            <a:r>
              <a:rPr lang="en-US" sz="2800" i="1" dirty="0"/>
              <a:t> du </a:t>
            </a:r>
            <a:r>
              <a:rPr lang="en-US" sz="2800" i="1" dirty="0" err="1"/>
              <a:t>kích</a:t>
            </a:r>
            <a:r>
              <a:rPr lang="en-US" sz="2800" i="1" dirty="0"/>
              <a:t>.</a:t>
            </a:r>
            <a:r>
              <a:rPr lang="en-US" sz="2800" dirty="0"/>
              <a:t>	(</a:t>
            </a:r>
            <a:r>
              <a:rPr lang="en-US" sz="2800" dirty="0" err="1"/>
              <a:t>Giang</a:t>
            </a:r>
            <a:r>
              <a:rPr lang="en-US" sz="2800" dirty="0"/>
              <a:t> Nam)</a:t>
            </a:r>
          </a:p>
          <a:p>
            <a:pPr hangingPunct="0"/>
            <a:endParaRPr lang="en-US" sz="2800" dirty="0"/>
          </a:p>
          <a:p>
            <a:pPr marL="1200150" lvl="2" indent="-285750" hangingPunct="0">
              <a:buFont typeface="Wingdings" panose="05000000000000000000" pitchFamily="2" charset="2"/>
              <a:buChar char="ü"/>
            </a:pPr>
            <a:r>
              <a:rPr lang="en-US" sz="2800" b="1" i="1" dirty="0" err="1"/>
              <a:t>Phụ</a:t>
            </a:r>
            <a:r>
              <a:rPr lang="en-US" sz="2800" b="1" i="1" dirty="0"/>
              <a:t> </a:t>
            </a:r>
            <a:r>
              <a:rPr lang="en-US" sz="2800" b="1" i="1" dirty="0" err="1"/>
              <a:t>ngữ</a:t>
            </a:r>
            <a:r>
              <a:rPr lang="en-US" sz="2800" b="1" i="1" dirty="0"/>
              <a:t> </a:t>
            </a:r>
            <a:r>
              <a:rPr lang="en-US" sz="2800" b="1" i="1" dirty="0" err="1"/>
              <a:t>tình</a:t>
            </a:r>
            <a:r>
              <a:rPr lang="en-US" sz="2800" b="1" i="1" dirty="0"/>
              <a:t> </a:t>
            </a:r>
            <a:r>
              <a:rPr lang="en-US" sz="2800" b="1" i="1" dirty="0" err="1"/>
              <a:t>thái</a:t>
            </a:r>
            <a:r>
              <a:rPr lang="en-US" sz="2800" b="1" i="1" dirty="0"/>
              <a:t>:</a:t>
            </a:r>
            <a:r>
              <a:rPr lang="en-US" sz="2800" dirty="0"/>
              <a:t> </a:t>
            </a:r>
            <a:r>
              <a:rPr lang="en-US" sz="2800" dirty="0" err="1"/>
              <a:t>là</a:t>
            </a:r>
            <a:r>
              <a:rPr lang="en-US" sz="2800" dirty="0"/>
              <a:t> thành phần </a:t>
            </a:r>
            <a:r>
              <a:rPr lang="en-US" sz="2800" dirty="0" err="1"/>
              <a:t>thể</a:t>
            </a:r>
            <a:r>
              <a:rPr lang="en-US" sz="2800" dirty="0"/>
              <a:t> </a:t>
            </a:r>
            <a:r>
              <a:rPr lang="en-US" sz="2800" dirty="0" err="1"/>
              <a:t>hiện</a:t>
            </a:r>
            <a:r>
              <a:rPr lang="en-US" sz="2800" dirty="0"/>
              <a:t> </a:t>
            </a:r>
            <a:r>
              <a:rPr lang="en-US" sz="2800" dirty="0" err="1"/>
              <a:t>tình</a:t>
            </a:r>
            <a:r>
              <a:rPr lang="en-US" sz="2800" dirty="0"/>
              <a:t> </a:t>
            </a:r>
            <a:r>
              <a:rPr lang="en-US" sz="2800" dirty="0" err="1"/>
              <a:t>cảm</a:t>
            </a:r>
            <a:r>
              <a:rPr lang="en-US" sz="2800" dirty="0"/>
              <a:t> </a:t>
            </a:r>
            <a:r>
              <a:rPr lang="en-US" sz="2800" dirty="0" err="1"/>
              <a:t>thái</a:t>
            </a:r>
            <a:r>
              <a:rPr lang="en-US" sz="2800" dirty="0"/>
              <a:t> </a:t>
            </a:r>
            <a:r>
              <a:rPr lang="en-US" sz="2800" dirty="0" err="1"/>
              <a:t>độ</a:t>
            </a:r>
            <a:r>
              <a:rPr lang="en-US" sz="2800" dirty="0"/>
              <a:t> người </a:t>
            </a:r>
            <a:r>
              <a:rPr lang="en-US" sz="2800" dirty="0" err="1"/>
              <a:t>nói</a:t>
            </a:r>
            <a:r>
              <a:rPr lang="en-US" sz="2800" dirty="0"/>
              <a:t>.</a:t>
            </a:r>
          </a:p>
          <a:p>
            <a:pPr hangingPunct="0"/>
            <a:r>
              <a:rPr lang="en-US" sz="2800" u="sng" dirty="0"/>
              <a:t>Ví dụ:</a:t>
            </a:r>
            <a:r>
              <a:rPr lang="en-US" sz="2800" dirty="0"/>
              <a:t>  </a:t>
            </a:r>
            <a:r>
              <a:rPr lang="en-US" sz="2800" i="1" dirty="0"/>
              <a:t>- </a:t>
            </a:r>
            <a:r>
              <a:rPr lang="en-US" sz="2800" i="1" dirty="0" err="1"/>
              <a:t>Cậu</a:t>
            </a:r>
            <a:r>
              <a:rPr lang="en-US" sz="2800" i="1" dirty="0"/>
              <a:t> </a:t>
            </a:r>
            <a:r>
              <a:rPr lang="en-US" sz="2800" i="1" dirty="0" err="1"/>
              <a:t>ấy</a:t>
            </a:r>
            <a:r>
              <a:rPr lang="en-US" sz="2800" i="1" dirty="0"/>
              <a:t> </a:t>
            </a:r>
            <a:r>
              <a:rPr lang="en-US" sz="2800" i="1" dirty="0" err="1"/>
              <a:t>nói</a:t>
            </a:r>
            <a:r>
              <a:rPr lang="en-US" sz="2800" i="1" dirty="0"/>
              <a:t> </a:t>
            </a:r>
            <a:r>
              <a:rPr lang="en-US" sz="2800" i="1" dirty="0" err="1"/>
              <a:t>thế</a:t>
            </a:r>
            <a:r>
              <a:rPr lang="en-US" sz="2800" i="1" dirty="0"/>
              <a:t> </a:t>
            </a:r>
            <a:r>
              <a:rPr lang="en-US" sz="2800" i="1" u="sng" dirty="0" err="1"/>
              <a:t>thật</a:t>
            </a:r>
            <a:r>
              <a:rPr lang="en-US" sz="2800" i="1" u="sng" dirty="0"/>
              <a:t> </a:t>
            </a:r>
            <a:r>
              <a:rPr lang="en-US" sz="2800" i="1" u="sng" dirty="0" err="1"/>
              <a:t>đấy</a:t>
            </a:r>
            <a:r>
              <a:rPr lang="en-US" sz="2800" i="1" dirty="0"/>
              <a:t>!</a:t>
            </a:r>
          </a:p>
          <a:p>
            <a:pPr hangingPunct="0"/>
            <a:endParaRPr lang="en-US" sz="2800" dirty="0"/>
          </a:p>
          <a:p>
            <a:pPr marL="1200150" lvl="2" indent="-285750" hangingPunct="0">
              <a:buFont typeface="Wingdings" panose="05000000000000000000" pitchFamily="2" charset="2"/>
              <a:buChar char="ü"/>
            </a:pPr>
            <a:r>
              <a:rPr lang="en-US" sz="2800" b="1" i="1" dirty="0" err="1"/>
              <a:t>Chuyển</a:t>
            </a:r>
            <a:r>
              <a:rPr lang="en-US" sz="2800" b="1" i="1" dirty="0"/>
              <a:t> </a:t>
            </a:r>
            <a:r>
              <a:rPr lang="en-US" sz="2800" b="1" i="1" dirty="0" err="1"/>
              <a:t>tiếp</a:t>
            </a:r>
            <a:r>
              <a:rPr lang="en-US" sz="2800" b="1" i="1" dirty="0"/>
              <a:t> </a:t>
            </a:r>
            <a:r>
              <a:rPr lang="en-US" sz="2800" b="1" i="1" dirty="0" err="1"/>
              <a:t>ngữ</a:t>
            </a:r>
            <a:r>
              <a:rPr lang="en-US" sz="2800" b="1" i="1" dirty="0"/>
              <a:t>: </a:t>
            </a:r>
            <a:r>
              <a:rPr lang="en-US" sz="2800" dirty="0" err="1"/>
              <a:t>là</a:t>
            </a:r>
            <a:r>
              <a:rPr lang="en-US" sz="2800" dirty="0"/>
              <a:t> thành phần </a:t>
            </a:r>
            <a:r>
              <a:rPr lang="en-US" sz="2800" dirty="0" err="1"/>
              <a:t>thực</a:t>
            </a:r>
            <a:r>
              <a:rPr lang="en-US" sz="2800" dirty="0"/>
              <a:t> </a:t>
            </a:r>
            <a:r>
              <a:rPr lang="en-US" sz="2800" dirty="0" err="1"/>
              <a:t>hiện</a:t>
            </a:r>
            <a:r>
              <a:rPr lang="en-US" sz="2800" dirty="0"/>
              <a:t> </a:t>
            </a:r>
            <a:r>
              <a:rPr lang="en-US" sz="2800" dirty="0" err="1"/>
              <a:t>chức</a:t>
            </a:r>
            <a:r>
              <a:rPr lang="en-US" sz="2800" dirty="0"/>
              <a:t> </a:t>
            </a:r>
            <a:r>
              <a:rPr lang="en-US" sz="2800" dirty="0" err="1"/>
              <a:t>năng</a:t>
            </a:r>
            <a:r>
              <a:rPr lang="en-US" sz="2800" dirty="0"/>
              <a:t> </a:t>
            </a:r>
            <a:r>
              <a:rPr lang="en-US" sz="2800" dirty="0" err="1"/>
              <a:t>chuyển</a:t>
            </a:r>
            <a:r>
              <a:rPr lang="en-US" sz="2800" dirty="0"/>
              <a:t> ý, nối câu </a:t>
            </a:r>
            <a:r>
              <a:rPr lang="en-US" sz="2800" dirty="0" err="1"/>
              <a:t>trước</a:t>
            </a:r>
            <a:r>
              <a:rPr lang="en-US" sz="2800" dirty="0"/>
              <a:t> </a:t>
            </a:r>
            <a:r>
              <a:rPr lang="en-US" sz="2800" dirty="0" err="1"/>
              <a:t>với</a:t>
            </a:r>
            <a:r>
              <a:rPr lang="en-US" sz="2800" dirty="0"/>
              <a:t> câu </a:t>
            </a:r>
            <a:r>
              <a:rPr lang="en-US" sz="2800" dirty="0" err="1"/>
              <a:t>sau</a:t>
            </a:r>
            <a:r>
              <a:rPr lang="en-US" sz="2800" dirty="0"/>
              <a:t>.</a:t>
            </a:r>
          </a:p>
          <a:p>
            <a:pPr hangingPunct="0"/>
            <a:r>
              <a:rPr lang="en-US" sz="2800" u="sng" dirty="0"/>
              <a:t>Ví dụ:</a:t>
            </a:r>
            <a:r>
              <a:rPr lang="en-US" sz="2800" dirty="0"/>
              <a:t>  </a:t>
            </a:r>
            <a:r>
              <a:rPr lang="en-US" sz="2800" i="1" dirty="0"/>
              <a:t>- </a:t>
            </a:r>
            <a:r>
              <a:rPr lang="en-US" sz="2800" i="1" u="sng" dirty="0" err="1"/>
              <a:t>Tóm</a:t>
            </a:r>
            <a:r>
              <a:rPr lang="en-US" sz="2800" i="1" u="sng" dirty="0"/>
              <a:t> </a:t>
            </a:r>
            <a:r>
              <a:rPr lang="en-US" sz="2800" i="1" u="sng" dirty="0" err="1"/>
              <a:t>lại</a:t>
            </a:r>
            <a:r>
              <a:rPr lang="en-US" sz="2800" i="1" dirty="0"/>
              <a:t>, </a:t>
            </a:r>
            <a:r>
              <a:rPr lang="en-US" sz="2800" i="1" dirty="0" err="1"/>
              <a:t>chỉ</a:t>
            </a:r>
            <a:r>
              <a:rPr lang="en-US" sz="2800" i="1" dirty="0"/>
              <a:t> </a:t>
            </a:r>
            <a:r>
              <a:rPr lang="en-US" sz="2800" i="1" dirty="0" err="1"/>
              <a:t>còn</a:t>
            </a:r>
            <a:r>
              <a:rPr lang="en-US" sz="2800" i="1" dirty="0"/>
              <a:t> </a:t>
            </a:r>
            <a:r>
              <a:rPr lang="en-US" sz="2800" i="1" dirty="0" err="1"/>
              <a:t>cách</a:t>
            </a:r>
            <a:r>
              <a:rPr lang="en-US" sz="2800" i="1" dirty="0"/>
              <a:t> </a:t>
            </a:r>
            <a:r>
              <a:rPr lang="en-US" sz="2800" i="1" dirty="0" err="1"/>
              <a:t>cấm</a:t>
            </a:r>
            <a:r>
              <a:rPr lang="en-US" sz="2800" i="1" dirty="0"/>
              <a:t> </a:t>
            </a:r>
            <a:r>
              <a:rPr lang="en-US" sz="2800" i="1" dirty="0" err="1"/>
              <a:t>xả</a:t>
            </a:r>
            <a:r>
              <a:rPr lang="en-US" sz="2800" i="1" dirty="0"/>
              <a:t> </a:t>
            </a:r>
            <a:r>
              <a:rPr lang="en-US" sz="2800" i="1" dirty="0" err="1"/>
              <a:t>chất</a:t>
            </a:r>
            <a:r>
              <a:rPr lang="en-US" sz="2800" i="1" dirty="0"/>
              <a:t> </a:t>
            </a:r>
            <a:r>
              <a:rPr lang="en-US" sz="2800" i="1" dirty="0" err="1"/>
              <a:t>thải</a:t>
            </a:r>
            <a:r>
              <a:rPr lang="en-US" sz="2800" i="1" dirty="0"/>
              <a:t> </a:t>
            </a:r>
            <a:r>
              <a:rPr lang="en-US" sz="2800" i="1" dirty="0" err="1"/>
              <a:t>xuống</a:t>
            </a:r>
            <a:r>
              <a:rPr lang="en-US" sz="2800" i="1" dirty="0"/>
              <a:t> </a:t>
            </a:r>
            <a:r>
              <a:rPr lang="en-US" sz="2800" i="1" dirty="0" err="1"/>
              <a:t>sông</a:t>
            </a:r>
            <a:r>
              <a:rPr lang="en-US" sz="2800" i="1" dirty="0"/>
              <a:t> </a:t>
            </a:r>
            <a:r>
              <a:rPr lang="en-US" sz="2800" i="1" dirty="0" err="1"/>
              <a:t>rạch</a:t>
            </a:r>
            <a:r>
              <a:rPr lang="en-US" sz="2800" i="1" dirty="0"/>
              <a:t> </a:t>
            </a:r>
            <a:r>
              <a:rPr lang="en-US" sz="2800" i="1" dirty="0" err="1"/>
              <a:t>mới</a:t>
            </a:r>
            <a:r>
              <a:rPr lang="en-US" sz="2800" i="1" dirty="0"/>
              <a:t> </a:t>
            </a:r>
            <a:r>
              <a:rPr lang="en-US" sz="2800" i="1" dirty="0" err="1"/>
              <a:t>cứu</a:t>
            </a:r>
            <a:r>
              <a:rPr lang="en-US" sz="2800" i="1" dirty="0"/>
              <a:t> </a:t>
            </a:r>
            <a:r>
              <a:rPr lang="en-US" sz="2800" i="1" dirty="0" err="1"/>
              <a:t>được</a:t>
            </a:r>
            <a:r>
              <a:rPr lang="en-US" sz="2800" i="1" dirty="0"/>
              <a:t> </a:t>
            </a:r>
            <a:r>
              <a:rPr lang="en-US" sz="2800" i="1" dirty="0" err="1"/>
              <a:t>môi</a:t>
            </a:r>
            <a:r>
              <a:rPr lang="en-US" sz="2800" i="1" dirty="0"/>
              <a:t> </a:t>
            </a:r>
            <a:r>
              <a:rPr lang="en-US" sz="2800" i="1" dirty="0" err="1"/>
              <a:t>trường</a:t>
            </a:r>
            <a:r>
              <a:rPr lang="en-US" sz="2800" i="1" dirty="0"/>
              <a:t> ở các </a:t>
            </a:r>
            <a:r>
              <a:rPr lang="en-US" sz="2800" i="1" dirty="0" err="1"/>
              <a:t>đô</a:t>
            </a:r>
            <a:r>
              <a:rPr lang="en-US" sz="2800" i="1" dirty="0"/>
              <a:t> </a:t>
            </a:r>
            <a:r>
              <a:rPr lang="en-US" sz="2800" i="1" dirty="0" err="1"/>
              <a:t>thị</a:t>
            </a:r>
            <a:r>
              <a:rPr lang="en-US" sz="2800" i="1" dirty="0"/>
              <a:t>.</a:t>
            </a:r>
            <a:endParaRPr lang="en-US" sz="2800" dirty="0"/>
          </a:p>
        </p:txBody>
      </p:sp>
    </p:spTree>
    <p:extLst>
      <p:ext uri="{BB962C8B-B14F-4D97-AF65-F5344CB8AC3E}">
        <p14:creationId xmlns:p14="http://schemas.microsoft.com/office/powerpoint/2010/main" val="14409481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5152" y="40342"/>
            <a:ext cx="11752731" cy="6555641"/>
          </a:xfrm>
          <a:prstGeom prst="rect">
            <a:avLst/>
          </a:prstGeom>
          <a:solidFill>
            <a:schemeClr val="accent2">
              <a:lumMod val="60000"/>
              <a:lumOff val="40000"/>
            </a:schemeClr>
          </a:solidFill>
        </p:spPr>
        <p:txBody>
          <a:bodyPr wrap="square">
            <a:spAutoFit/>
          </a:bodyPr>
          <a:lstStyle/>
          <a:p>
            <a:pPr hangingPunct="0"/>
            <a:r>
              <a:rPr lang="en-US" sz="2800" b="1" dirty="0"/>
              <a:t>2. Câu chia </a:t>
            </a:r>
            <a:r>
              <a:rPr lang="en-US" sz="2800" b="1" dirty="0" err="1"/>
              <a:t>theo</a:t>
            </a:r>
            <a:r>
              <a:rPr lang="en-US" sz="2800" b="1" dirty="0"/>
              <a:t> </a:t>
            </a:r>
            <a:r>
              <a:rPr lang="en-US" sz="2800" b="1" dirty="0" err="1"/>
              <a:t>chức</a:t>
            </a:r>
            <a:r>
              <a:rPr lang="en-US" sz="2800" b="1" dirty="0"/>
              <a:t> </a:t>
            </a:r>
            <a:r>
              <a:rPr lang="en-US" sz="2800" b="1" dirty="0" err="1"/>
              <a:t>năng</a:t>
            </a:r>
            <a:r>
              <a:rPr lang="en-US" sz="2800" b="1" dirty="0"/>
              <a:t> </a:t>
            </a:r>
            <a:r>
              <a:rPr lang="en-US" sz="2800" b="1" dirty="0" err="1"/>
              <a:t>thông</a:t>
            </a:r>
            <a:r>
              <a:rPr lang="en-US" sz="2800" b="1" dirty="0"/>
              <a:t> </a:t>
            </a:r>
            <a:r>
              <a:rPr lang="en-US" sz="2800" b="1" dirty="0" err="1"/>
              <a:t>báo</a:t>
            </a:r>
            <a:r>
              <a:rPr lang="en-US" sz="2800" b="1" dirty="0"/>
              <a:t>: </a:t>
            </a:r>
            <a:r>
              <a:rPr lang="en-US" sz="2800" dirty="0" err="1"/>
              <a:t>có</a:t>
            </a:r>
            <a:r>
              <a:rPr lang="en-US" sz="2800" dirty="0"/>
              <a:t> 4 </a:t>
            </a:r>
            <a:r>
              <a:rPr lang="en-US" sz="2800" dirty="0" err="1"/>
              <a:t>loại</a:t>
            </a:r>
            <a:r>
              <a:rPr lang="en-US" sz="2800" dirty="0"/>
              <a:t> câu </a:t>
            </a:r>
            <a:r>
              <a:rPr lang="en-US" sz="2800" dirty="0" err="1"/>
              <a:t>chức</a:t>
            </a:r>
            <a:r>
              <a:rPr lang="en-US" sz="2800" dirty="0"/>
              <a:t> </a:t>
            </a:r>
            <a:r>
              <a:rPr lang="en-US" sz="2800" dirty="0" err="1"/>
              <a:t>năng</a:t>
            </a:r>
            <a:r>
              <a:rPr lang="en-US" sz="2800" dirty="0"/>
              <a:t> giao </a:t>
            </a:r>
            <a:r>
              <a:rPr lang="en-US" sz="2800" dirty="0" err="1"/>
              <a:t>tiếp</a:t>
            </a:r>
            <a:r>
              <a:rPr lang="en-US" sz="2800" dirty="0"/>
              <a:t> </a:t>
            </a:r>
          </a:p>
          <a:p>
            <a:pPr marL="457200" hangingPunct="0">
              <a:buFont typeface="Wingdings" panose="05000000000000000000" pitchFamily="2" charset="2"/>
              <a:buChar char="Ø"/>
            </a:pPr>
            <a:r>
              <a:rPr lang="en-US" sz="2800" b="1" i="1" dirty="0"/>
              <a:t> Câu </a:t>
            </a:r>
            <a:r>
              <a:rPr lang="en-US" sz="2800" b="1" i="1" dirty="0" err="1"/>
              <a:t>tường</a:t>
            </a:r>
            <a:r>
              <a:rPr lang="en-US" sz="2800" b="1" i="1" dirty="0"/>
              <a:t> </a:t>
            </a:r>
            <a:r>
              <a:rPr lang="en-US" sz="2800" b="1" i="1" dirty="0" err="1"/>
              <a:t>thuật</a:t>
            </a:r>
            <a:r>
              <a:rPr lang="en-US" sz="2800" b="1" i="1" dirty="0"/>
              <a:t>:</a:t>
            </a:r>
            <a:r>
              <a:rPr lang="en-US" sz="2800" dirty="0"/>
              <a:t> Câu </a:t>
            </a:r>
            <a:r>
              <a:rPr lang="en-US" sz="2800" dirty="0" err="1"/>
              <a:t>dùng</a:t>
            </a:r>
            <a:r>
              <a:rPr lang="en-US" sz="2800" dirty="0"/>
              <a:t> để </a:t>
            </a:r>
            <a:r>
              <a:rPr lang="en-US" sz="2800" dirty="0" err="1"/>
              <a:t>miêu</a:t>
            </a:r>
            <a:r>
              <a:rPr lang="en-US" sz="2800" dirty="0"/>
              <a:t> </a:t>
            </a:r>
            <a:r>
              <a:rPr lang="en-US" sz="2800" dirty="0" err="1"/>
              <a:t>tả</a:t>
            </a:r>
            <a:r>
              <a:rPr lang="en-US" sz="2800" dirty="0"/>
              <a:t> </a:t>
            </a:r>
            <a:r>
              <a:rPr lang="en-US" sz="2800" dirty="0" err="1"/>
              <a:t>sự</a:t>
            </a:r>
            <a:r>
              <a:rPr lang="en-US" sz="2800" dirty="0"/>
              <a:t> </a:t>
            </a:r>
            <a:r>
              <a:rPr lang="en-US" sz="2800" dirty="0" err="1"/>
              <a:t>vật</a:t>
            </a:r>
            <a:r>
              <a:rPr lang="en-US" sz="2800" dirty="0"/>
              <a:t>, </a:t>
            </a:r>
            <a:r>
              <a:rPr lang="en-US" sz="2800" dirty="0" err="1"/>
              <a:t>hiện</a:t>
            </a:r>
            <a:r>
              <a:rPr lang="en-US" sz="2800" dirty="0"/>
              <a:t> </a:t>
            </a:r>
            <a:r>
              <a:rPr lang="en-US" sz="2800" dirty="0" err="1"/>
              <a:t>tượng</a:t>
            </a:r>
            <a:r>
              <a:rPr lang="en-US" sz="2800" dirty="0"/>
              <a:t> hoặc </a:t>
            </a:r>
            <a:r>
              <a:rPr lang="en-US" sz="2800" dirty="0" err="1"/>
              <a:t>kể</a:t>
            </a:r>
            <a:r>
              <a:rPr lang="en-US" sz="2800" dirty="0"/>
              <a:t> </a:t>
            </a:r>
            <a:r>
              <a:rPr lang="en-US" sz="2800" dirty="0" err="1"/>
              <a:t>về</a:t>
            </a:r>
            <a:r>
              <a:rPr lang="en-US" sz="2800" dirty="0"/>
              <a:t> </a:t>
            </a:r>
            <a:r>
              <a:rPr lang="en-US" sz="2800" dirty="0" err="1"/>
              <a:t>sự</a:t>
            </a:r>
            <a:r>
              <a:rPr lang="en-US" sz="2800" dirty="0"/>
              <a:t> </a:t>
            </a:r>
            <a:r>
              <a:rPr lang="en-US" sz="2800" dirty="0" err="1"/>
              <a:t>vật</a:t>
            </a:r>
            <a:r>
              <a:rPr lang="en-US" sz="2800" dirty="0"/>
              <a:t>, </a:t>
            </a:r>
            <a:r>
              <a:rPr lang="en-US" sz="2800" dirty="0" err="1"/>
              <a:t>sự</a:t>
            </a:r>
            <a:r>
              <a:rPr lang="en-US" sz="2800" dirty="0"/>
              <a:t> </a:t>
            </a:r>
            <a:r>
              <a:rPr lang="en-US" sz="2800" dirty="0" err="1"/>
              <a:t>kiện</a:t>
            </a:r>
            <a:r>
              <a:rPr lang="en-US" sz="2800" dirty="0"/>
              <a:t>. Câu </a:t>
            </a:r>
            <a:r>
              <a:rPr lang="en-US" sz="2800" dirty="0" err="1"/>
              <a:t>tường</a:t>
            </a:r>
            <a:r>
              <a:rPr lang="en-US" sz="2800" dirty="0"/>
              <a:t> </a:t>
            </a:r>
            <a:r>
              <a:rPr lang="en-US" sz="2800" dirty="0" err="1"/>
              <a:t>thuật</a:t>
            </a:r>
            <a:r>
              <a:rPr lang="en-US" sz="2800" dirty="0"/>
              <a:t> </a:t>
            </a:r>
            <a:r>
              <a:rPr lang="en-US" sz="2800" dirty="0" err="1"/>
              <a:t>gồm</a:t>
            </a:r>
            <a:r>
              <a:rPr lang="en-US" sz="2800" dirty="0"/>
              <a:t> </a:t>
            </a:r>
            <a:r>
              <a:rPr lang="en-US" sz="2800" dirty="0" err="1"/>
              <a:t>hai</a:t>
            </a:r>
            <a:r>
              <a:rPr lang="en-US" sz="2800" dirty="0"/>
              <a:t> </a:t>
            </a:r>
            <a:r>
              <a:rPr lang="en-US" sz="2800" dirty="0" err="1"/>
              <a:t>loại</a:t>
            </a:r>
            <a:r>
              <a:rPr lang="en-US" sz="2800" dirty="0"/>
              <a:t> : câu </a:t>
            </a:r>
            <a:r>
              <a:rPr lang="en-US" sz="2800" dirty="0" err="1"/>
              <a:t>tả</a:t>
            </a:r>
            <a:r>
              <a:rPr lang="en-US" sz="2800" dirty="0"/>
              <a:t> </a:t>
            </a:r>
            <a:r>
              <a:rPr lang="en-US" sz="2800" dirty="0" err="1"/>
              <a:t>và</a:t>
            </a:r>
            <a:r>
              <a:rPr lang="en-US" sz="2800" dirty="0"/>
              <a:t> câu </a:t>
            </a:r>
            <a:r>
              <a:rPr lang="en-US" sz="2800" dirty="0" err="1"/>
              <a:t>kể</a:t>
            </a:r>
            <a:r>
              <a:rPr lang="en-US" sz="2800" dirty="0"/>
              <a:t>.</a:t>
            </a:r>
          </a:p>
          <a:p>
            <a:pPr lvl="1" hangingPunct="0"/>
            <a:r>
              <a:rPr lang="en-US" sz="2800" dirty="0"/>
              <a:t>Câu </a:t>
            </a:r>
            <a:r>
              <a:rPr lang="en-US" sz="2800" dirty="0" err="1"/>
              <a:t>tả</a:t>
            </a:r>
            <a:r>
              <a:rPr lang="en-US" sz="2800" dirty="0"/>
              <a:t>:  </a:t>
            </a:r>
            <a:r>
              <a:rPr lang="en-US" sz="2800" i="1" dirty="0" err="1"/>
              <a:t>Hôm</a:t>
            </a:r>
            <a:r>
              <a:rPr lang="en-US" sz="2800" i="1" dirty="0"/>
              <a:t> nay </a:t>
            </a:r>
            <a:r>
              <a:rPr lang="en-US" sz="2800" i="1" dirty="0" err="1"/>
              <a:t>trời</a:t>
            </a:r>
            <a:r>
              <a:rPr lang="en-US" sz="2800" i="1" dirty="0"/>
              <a:t> </a:t>
            </a:r>
            <a:r>
              <a:rPr lang="en-US" sz="2800" i="1" dirty="0" err="1"/>
              <a:t>đẹp</a:t>
            </a:r>
            <a:r>
              <a:rPr lang="en-US" sz="2800" i="1" dirty="0"/>
              <a:t>. </a:t>
            </a:r>
            <a:r>
              <a:rPr lang="en-US" sz="2800" i="1" dirty="0" err="1"/>
              <a:t>Nắng</a:t>
            </a:r>
            <a:r>
              <a:rPr lang="en-US" sz="2800" i="1" dirty="0"/>
              <a:t> </a:t>
            </a:r>
            <a:r>
              <a:rPr lang="en-US" sz="2800" i="1" dirty="0" err="1"/>
              <a:t>ấm</a:t>
            </a:r>
            <a:r>
              <a:rPr lang="en-US" sz="2800" i="1" dirty="0"/>
              <a:t> </a:t>
            </a:r>
            <a:r>
              <a:rPr lang="en-US" sz="2800" i="1" dirty="0" err="1"/>
              <a:t>và</a:t>
            </a:r>
            <a:r>
              <a:rPr lang="en-US" sz="2800" i="1" dirty="0"/>
              <a:t> </a:t>
            </a:r>
            <a:r>
              <a:rPr lang="en-US" sz="2800" i="1" dirty="0" err="1"/>
              <a:t>gió</a:t>
            </a:r>
            <a:r>
              <a:rPr lang="en-US" sz="2800" i="1" dirty="0"/>
              <a:t> </a:t>
            </a:r>
            <a:r>
              <a:rPr lang="en-US" sz="2800" i="1" dirty="0" err="1"/>
              <a:t>nhẹ</a:t>
            </a:r>
            <a:r>
              <a:rPr lang="en-US" sz="2800" i="1" dirty="0"/>
              <a:t>.</a:t>
            </a:r>
            <a:endParaRPr lang="en-US" sz="2800" dirty="0"/>
          </a:p>
          <a:p>
            <a:pPr lvl="1" hangingPunct="0"/>
            <a:r>
              <a:rPr lang="en-US" sz="2800" dirty="0"/>
              <a:t>Câu </a:t>
            </a:r>
            <a:r>
              <a:rPr lang="en-US" sz="2800" dirty="0" err="1"/>
              <a:t>kể</a:t>
            </a:r>
            <a:r>
              <a:rPr lang="en-US" sz="2800" dirty="0"/>
              <a:t>: </a:t>
            </a:r>
            <a:r>
              <a:rPr lang="en-US" sz="2800" i="1" dirty="0" err="1"/>
              <a:t>Hôm</a:t>
            </a:r>
            <a:r>
              <a:rPr lang="en-US" sz="2800" i="1" dirty="0"/>
              <a:t> qua, </a:t>
            </a:r>
            <a:r>
              <a:rPr lang="en-US" sz="2800" i="1" dirty="0" err="1"/>
              <a:t>khi</a:t>
            </a:r>
            <a:r>
              <a:rPr lang="en-US" sz="2800" i="1" dirty="0"/>
              <a:t> đi qua </a:t>
            </a:r>
            <a:r>
              <a:rPr lang="en-US" sz="2800" i="1" dirty="0" err="1"/>
              <a:t>chợ</a:t>
            </a:r>
            <a:r>
              <a:rPr lang="en-US" sz="2800" i="1" dirty="0"/>
              <a:t> </a:t>
            </a:r>
            <a:r>
              <a:rPr lang="en-US" sz="2800" i="1" dirty="0" err="1"/>
              <a:t>tôi</a:t>
            </a:r>
            <a:r>
              <a:rPr lang="en-US" sz="2800" i="1" dirty="0"/>
              <a:t> </a:t>
            </a:r>
            <a:r>
              <a:rPr lang="en-US" sz="2800" i="1" dirty="0" err="1"/>
              <a:t>thấy</a:t>
            </a:r>
            <a:r>
              <a:rPr lang="en-US" sz="2800" i="1" dirty="0"/>
              <a:t> </a:t>
            </a:r>
            <a:r>
              <a:rPr lang="en-US" sz="2800" i="1" dirty="0" err="1"/>
              <a:t>một</a:t>
            </a:r>
            <a:r>
              <a:rPr lang="en-US" sz="2800" i="1" dirty="0"/>
              <a:t> người </a:t>
            </a:r>
            <a:r>
              <a:rPr lang="en-US" sz="2800" i="1" dirty="0" err="1"/>
              <a:t>hát</a:t>
            </a:r>
            <a:r>
              <a:rPr lang="en-US" sz="2800" i="1" dirty="0"/>
              <a:t> </a:t>
            </a:r>
            <a:r>
              <a:rPr lang="en-US" sz="2800" i="1" dirty="0" err="1"/>
              <a:t>rong</a:t>
            </a:r>
            <a:r>
              <a:rPr lang="en-US" sz="2800" i="1" dirty="0"/>
              <a:t>.</a:t>
            </a:r>
            <a:endParaRPr lang="en-US" sz="2800" dirty="0"/>
          </a:p>
          <a:p>
            <a:pPr marL="800100" lvl="1" indent="-342900" hangingPunct="0">
              <a:buFont typeface="Wingdings" panose="05000000000000000000" pitchFamily="2" charset="2"/>
              <a:buChar char="Ø"/>
            </a:pPr>
            <a:r>
              <a:rPr lang="en-US" sz="2800" b="1" i="1" dirty="0"/>
              <a:t>Câu </a:t>
            </a:r>
            <a:r>
              <a:rPr lang="en-US" sz="2800" b="1" i="1" dirty="0" err="1"/>
              <a:t>hỏi</a:t>
            </a:r>
            <a:r>
              <a:rPr lang="en-US" sz="2800" b="1" i="1" dirty="0"/>
              <a:t>:</a:t>
            </a:r>
            <a:r>
              <a:rPr lang="en-US" sz="2800" dirty="0"/>
              <a:t> Câu </a:t>
            </a:r>
            <a:r>
              <a:rPr lang="en-US" sz="2800" dirty="0" err="1"/>
              <a:t>dùng</a:t>
            </a:r>
            <a:r>
              <a:rPr lang="en-US" sz="2800" dirty="0"/>
              <a:t> để </a:t>
            </a:r>
            <a:r>
              <a:rPr lang="en-US" sz="2800" dirty="0" err="1"/>
              <a:t>hỏi</a:t>
            </a:r>
            <a:r>
              <a:rPr lang="en-US" sz="2800" dirty="0"/>
              <a:t> </a:t>
            </a:r>
            <a:r>
              <a:rPr lang="en-US" sz="2800" dirty="0" err="1"/>
              <a:t>và</a:t>
            </a:r>
            <a:r>
              <a:rPr lang="en-US" sz="2800" dirty="0"/>
              <a:t> </a:t>
            </a:r>
            <a:r>
              <a:rPr lang="en-US" sz="2800" dirty="0" err="1"/>
              <a:t>cần</a:t>
            </a:r>
            <a:r>
              <a:rPr lang="en-US" sz="2800" dirty="0"/>
              <a:t> </a:t>
            </a:r>
            <a:r>
              <a:rPr lang="en-US" sz="2800" dirty="0" err="1"/>
              <a:t>có</a:t>
            </a:r>
            <a:r>
              <a:rPr lang="en-US" sz="2800" dirty="0"/>
              <a:t> </a:t>
            </a:r>
            <a:r>
              <a:rPr lang="en-US" sz="2800" dirty="0" err="1"/>
              <a:t>sự</a:t>
            </a:r>
            <a:r>
              <a:rPr lang="en-US" sz="2800" dirty="0"/>
              <a:t> </a:t>
            </a:r>
            <a:r>
              <a:rPr lang="en-US" sz="2800" dirty="0" err="1"/>
              <a:t>trả</a:t>
            </a:r>
            <a:r>
              <a:rPr lang="en-US" sz="2800" dirty="0"/>
              <a:t> </a:t>
            </a:r>
            <a:r>
              <a:rPr lang="en-US" sz="2800" dirty="0" err="1"/>
              <a:t>lời</a:t>
            </a:r>
            <a:r>
              <a:rPr lang="en-US" sz="2800" dirty="0"/>
              <a:t>. Câu </a:t>
            </a:r>
            <a:r>
              <a:rPr lang="en-US" sz="2800" dirty="0" err="1"/>
              <a:t>hỏi</a:t>
            </a:r>
            <a:r>
              <a:rPr lang="en-US" sz="2800" dirty="0"/>
              <a:t> </a:t>
            </a:r>
            <a:r>
              <a:rPr lang="en-US" sz="2800" dirty="0" err="1"/>
              <a:t>gồm</a:t>
            </a:r>
            <a:r>
              <a:rPr lang="en-US" sz="2800" dirty="0"/>
              <a:t> 2 </a:t>
            </a:r>
            <a:r>
              <a:rPr lang="en-US" sz="2800" dirty="0" err="1"/>
              <a:t>loại</a:t>
            </a:r>
            <a:r>
              <a:rPr lang="en-US" sz="2800" dirty="0"/>
              <a:t>: câu </a:t>
            </a:r>
            <a:r>
              <a:rPr lang="en-US" sz="2800" dirty="0" err="1"/>
              <a:t>hỏi</a:t>
            </a:r>
            <a:r>
              <a:rPr lang="en-US" sz="2800" dirty="0"/>
              <a:t> </a:t>
            </a:r>
            <a:r>
              <a:rPr lang="en-US" sz="2800" dirty="0" err="1"/>
              <a:t>có</a:t>
            </a:r>
            <a:r>
              <a:rPr lang="en-US" sz="2800" dirty="0"/>
              <a:t> từ để </a:t>
            </a:r>
            <a:r>
              <a:rPr lang="en-US" sz="2800" dirty="0" err="1"/>
              <a:t>hỏi</a:t>
            </a:r>
            <a:r>
              <a:rPr lang="en-US" sz="2800" dirty="0"/>
              <a:t> </a:t>
            </a:r>
            <a:r>
              <a:rPr lang="en-US" sz="2800" dirty="0" err="1"/>
              <a:t>và</a:t>
            </a:r>
            <a:r>
              <a:rPr lang="en-US" sz="2800" dirty="0"/>
              <a:t> câu </a:t>
            </a:r>
            <a:r>
              <a:rPr lang="en-US" sz="2800" dirty="0" err="1"/>
              <a:t>hỏi</a:t>
            </a:r>
            <a:r>
              <a:rPr lang="en-US" sz="2800" dirty="0"/>
              <a:t> </a:t>
            </a:r>
            <a:r>
              <a:rPr lang="en-US" sz="2800" dirty="0" err="1"/>
              <a:t>có</a:t>
            </a:r>
            <a:r>
              <a:rPr lang="en-US" sz="2800" dirty="0"/>
              <a:t> tiểu từ </a:t>
            </a:r>
            <a:r>
              <a:rPr lang="en-US" sz="2800" dirty="0" err="1"/>
              <a:t>tình</a:t>
            </a:r>
            <a:r>
              <a:rPr lang="en-US" sz="2800" dirty="0"/>
              <a:t> </a:t>
            </a:r>
            <a:r>
              <a:rPr lang="en-US" sz="2800" dirty="0" err="1"/>
              <a:t>thái</a:t>
            </a:r>
            <a:r>
              <a:rPr lang="en-US" sz="2800" dirty="0"/>
              <a:t>.</a:t>
            </a:r>
          </a:p>
          <a:p>
            <a:pPr lvl="1" hangingPunct="0"/>
            <a:r>
              <a:rPr lang="en-US" sz="2800" dirty="0"/>
              <a:t>Câu </a:t>
            </a:r>
            <a:r>
              <a:rPr lang="en-US" sz="2800" dirty="0" err="1"/>
              <a:t>hỏi</a:t>
            </a:r>
            <a:r>
              <a:rPr lang="en-US" sz="2800" dirty="0"/>
              <a:t> </a:t>
            </a:r>
            <a:r>
              <a:rPr lang="en-US" sz="2800" dirty="0" err="1"/>
              <a:t>có</a:t>
            </a:r>
            <a:r>
              <a:rPr lang="en-US" sz="2800" dirty="0"/>
              <a:t> từ để </a:t>
            </a:r>
            <a:r>
              <a:rPr lang="en-US" sz="2800" dirty="0" err="1"/>
              <a:t>hỏi</a:t>
            </a:r>
            <a:r>
              <a:rPr lang="en-US" sz="2800" dirty="0"/>
              <a:t>:</a:t>
            </a:r>
            <a:r>
              <a:rPr lang="en-US" sz="2800" i="1" dirty="0"/>
              <a:t> [- </a:t>
            </a:r>
            <a:r>
              <a:rPr lang="en-US" sz="2800" i="1" dirty="0" err="1"/>
              <a:t>Anh</a:t>
            </a:r>
            <a:r>
              <a:rPr lang="en-US" sz="2800" i="1" dirty="0"/>
              <a:t> đi </a:t>
            </a:r>
            <a:r>
              <a:rPr lang="en-US" sz="2800" i="1" dirty="0" err="1"/>
              <a:t>đâu</a:t>
            </a:r>
            <a:r>
              <a:rPr lang="en-US" sz="2800" i="1" dirty="0"/>
              <a:t>?] [- </a:t>
            </a:r>
            <a:r>
              <a:rPr lang="en-US" sz="2800" i="1" dirty="0" err="1"/>
              <a:t>Cô</a:t>
            </a:r>
            <a:r>
              <a:rPr lang="en-US" sz="2800" i="1" dirty="0"/>
              <a:t> </a:t>
            </a:r>
            <a:r>
              <a:rPr lang="en-US" sz="2800" i="1" dirty="0" err="1"/>
              <a:t>ấy</a:t>
            </a:r>
            <a:r>
              <a:rPr lang="en-US" sz="2800" i="1" dirty="0"/>
              <a:t> </a:t>
            </a:r>
            <a:r>
              <a:rPr lang="en-US" sz="2800" i="1" dirty="0" err="1"/>
              <a:t>đang</a:t>
            </a:r>
            <a:r>
              <a:rPr lang="en-US" sz="2800" i="1" dirty="0"/>
              <a:t> </a:t>
            </a:r>
            <a:r>
              <a:rPr lang="en-US" sz="2800" i="1" dirty="0" err="1"/>
              <a:t>làm</a:t>
            </a:r>
            <a:r>
              <a:rPr lang="en-US" sz="2800" i="1" dirty="0"/>
              <a:t> </a:t>
            </a:r>
            <a:r>
              <a:rPr lang="en-US" sz="2800" i="1" dirty="0" err="1"/>
              <a:t>gì</a:t>
            </a:r>
            <a:r>
              <a:rPr lang="en-US" sz="2800" i="1" dirty="0"/>
              <a:t>?]</a:t>
            </a:r>
            <a:endParaRPr lang="en-US" sz="2800" dirty="0"/>
          </a:p>
          <a:p>
            <a:pPr lvl="1" hangingPunct="0"/>
            <a:r>
              <a:rPr lang="en-US" sz="2800" dirty="0"/>
              <a:t>Câu </a:t>
            </a:r>
            <a:r>
              <a:rPr lang="en-US" sz="2800" dirty="0" err="1"/>
              <a:t>hỏi</a:t>
            </a:r>
            <a:r>
              <a:rPr lang="en-US" sz="2800" dirty="0"/>
              <a:t> </a:t>
            </a:r>
            <a:r>
              <a:rPr lang="en-US" sz="2800" dirty="0" err="1"/>
              <a:t>có</a:t>
            </a:r>
            <a:r>
              <a:rPr lang="en-US" sz="2800" dirty="0"/>
              <a:t> từ </a:t>
            </a:r>
            <a:r>
              <a:rPr lang="en-US" sz="2800" dirty="0" err="1"/>
              <a:t>tình</a:t>
            </a:r>
            <a:r>
              <a:rPr lang="en-US" sz="2800" dirty="0"/>
              <a:t> </a:t>
            </a:r>
            <a:r>
              <a:rPr lang="en-US" sz="2800" dirty="0" err="1"/>
              <a:t>thái</a:t>
            </a:r>
            <a:r>
              <a:rPr lang="en-US" sz="2800" dirty="0"/>
              <a:t>:</a:t>
            </a:r>
            <a:r>
              <a:rPr lang="en-US" sz="2800" i="1" dirty="0"/>
              <a:t> [- </a:t>
            </a:r>
            <a:r>
              <a:rPr lang="en-US" sz="2800" i="1" dirty="0" err="1"/>
              <a:t>Anh</a:t>
            </a:r>
            <a:r>
              <a:rPr lang="en-US" sz="2800" i="1" dirty="0"/>
              <a:t> đi ư?] [- </a:t>
            </a:r>
            <a:r>
              <a:rPr lang="en-US" sz="2800" i="1" dirty="0" err="1"/>
              <a:t>Cô</a:t>
            </a:r>
            <a:r>
              <a:rPr lang="en-US" sz="2800" i="1" dirty="0"/>
              <a:t> </a:t>
            </a:r>
            <a:r>
              <a:rPr lang="en-US" sz="2800" i="1" dirty="0" err="1"/>
              <a:t>ấy</a:t>
            </a:r>
            <a:r>
              <a:rPr lang="en-US" sz="2800" i="1" dirty="0"/>
              <a:t> </a:t>
            </a:r>
            <a:r>
              <a:rPr lang="en-US" sz="2800" i="1" dirty="0" err="1"/>
              <a:t>đang</a:t>
            </a:r>
            <a:r>
              <a:rPr lang="en-US" sz="2800" i="1" dirty="0"/>
              <a:t> </a:t>
            </a:r>
            <a:r>
              <a:rPr lang="en-US" sz="2800" i="1" dirty="0" err="1"/>
              <a:t>làm</a:t>
            </a:r>
            <a:r>
              <a:rPr lang="en-US" sz="2800" i="1" dirty="0"/>
              <a:t> </a:t>
            </a:r>
            <a:r>
              <a:rPr lang="en-US" sz="2800" i="1" dirty="0" err="1"/>
              <a:t>việc</a:t>
            </a:r>
            <a:r>
              <a:rPr lang="en-US" sz="2800" i="1" dirty="0"/>
              <a:t> à?]</a:t>
            </a:r>
            <a:endParaRPr lang="en-US" sz="2800" dirty="0"/>
          </a:p>
          <a:p>
            <a:pPr marL="342900" indent="60325" hangingPunct="0">
              <a:buFont typeface="Wingdings" panose="05000000000000000000" pitchFamily="2" charset="2"/>
              <a:buChar char="Ø"/>
            </a:pPr>
            <a:r>
              <a:rPr lang="en-US" sz="2800" b="1" i="1" dirty="0"/>
              <a:t> Câu </a:t>
            </a:r>
            <a:r>
              <a:rPr lang="en-US" sz="2800" b="1" i="1" dirty="0" err="1"/>
              <a:t>cầu</a:t>
            </a:r>
            <a:r>
              <a:rPr lang="en-US" sz="2800" b="1" i="1" dirty="0"/>
              <a:t> </a:t>
            </a:r>
            <a:r>
              <a:rPr lang="en-US" sz="2800" b="1" i="1" dirty="0" err="1"/>
              <a:t>khiến</a:t>
            </a:r>
            <a:r>
              <a:rPr lang="en-US" sz="2800" b="1" i="1" dirty="0"/>
              <a:t>:</a:t>
            </a:r>
            <a:r>
              <a:rPr lang="en-US" sz="2800" dirty="0"/>
              <a:t> Câu </a:t>
            </a:r>
            <a:r>
              <a:rPr lang="en-US" sz="2800" dirty="0" err="1"/>
              <a:t>gây</a:t>
            </a:r>
            <a:r>
              <a:rPr lang="en-US" sz="2800" dirty="0"/>
              <a:t> </a:t>
            </a:r>
            <a:r>
              <a:rPr lang="en-US" sz="2800" dirty="0" err="1"/>
              <a:t>tác</a:t>
            </a:r>
            <a:r>
              <a:rPr lang="en-US" sz="2800" dirty="0"/>
              <a:t> </a:t>
            </a:r>
            <a:r>
              <a:rPr lang="en-US" sz="2800" dirty="0" err="1"/>
              <a:t>động</a:t>
            </a:r>
            <a:r>
              <a:rPr lang="en-US" sz="2800" dirty="0"/>
              <a:t> để người </a:t>
            </a:r>
            <a:r>
              <a:rPr lang="en-US" sz="2800" dirty="0" err="1"/>
              <a:t>nghe</a:t>
            </a:r>
            <a:r>
              <a:rPr lang="en-US" sz="2800" dirty="0"/>
              <a:t> </a:t>
            </a:r>
            <a:r>
              <a:rPr lang="en-US" sz="2800" dirty="0" err="1"/>
              <a:t>hành</a:t>
            </a:r>
            <a:r>
              <a:rPr lang="en-US" sz="2800" dirty="0"/>
              <a:t> </a:t>
            </a:r>
            <a:r>
              <a:rPr lang="en-US" sz="2800" dirty="0" err="1"/>
              <a:t>động</a:t>
            </a:r>
            <a:r>
              <a:rPr lang="en-US" sz="2800" dirty="0"/>
              <a:t>. Câu </a:t>
            </a:r>
            <a:r>
              <a:rPr lang="en-US" sz="2800" dirty="0" err="1"/>
              <a:t>cầu</a:t>
            </a:r>
            <a:r>
              <a:rPr lang="en-US" sz="2800" dirty="0"/>
              <a:t> </a:t>
            </a:r>
            <a:r>
              <a:rPr lang="en-US" sz="2800" dirty="0" err="1"/>
              <a:t>khiến</a:t>
            </a:r>
            <a:r>
              <a:rPr lang="en-US" sz="2800" dirty="0"/>
              <a:t> </a:t>
            </a:r>
            <a:r>
              <a:rPr lang="en-US" sz="2800" dirty="0" err="1"/>
              <a:t>gồm</a:t>
            </a:r>
            <a:r>
              <a:rPr lang="en-US" sz="2800" dirty="0"/>
              <a:t> </a:t>
            </a:r>
            <a:r>
              <a:rPr lang="en-US" sz="2800" dirty="0" err="1"/>
              <a:t>có</a:t>
            </a:r>
            <a:r>
              <a:rPr lang="en-US" sz="2800" dirty="0"/>
              <a:t> </a:t>
            </a:r>
            <a:r>
              <a:rPr lang="en-US" sz="2800" dirty="0" err="1"/>
              <a:t>hai</a:t>
            </a:r>
            <a:r>
              <a:rPr lang="en-US" sz="2800" dirty="0"/>
              <a:t> </a:t>
            </a:r>
            <a:r>
              <a:rPr lang="en-US" sz="2800" dirty="0" err="1"/>
              <a:t>loại</a:t>
            </a:r>
            <a:r>
              <a:rPr lang="en-US" sz="2800" dirty="0"/>
              <a:t>: câu </a:t>
            </a:r>
            <a:r>
              <a:rPr lang="en-US" sz="2800" dirty="0" err="1"/>
              <a:t>cầu</a:t>
            </a:r>
            <a:r>
              <a:rPr lang="en-US" sz="2800" dirty="0"/>
              <a:t> </a:t>
            </a:r>
            <a:r>
              <a:rPr lang="en-US" sz="2800" dirty="0" err="1"/>
              <a:t>xin</a:t>
            </a:r>
            <a:r>
              <a:rPr lang="en-US" sz="2800" dirty="0"/>
              <a:t> </a:t>
            </a:r>
            <a:r>
              <a:rPr lang="en-US" sz="2800" dirty="0" err="1"/>
              <a:t>và</a:t>
            </a:r>
            <a:r>
              <a:rPr lang="en-US" sz="2800" dirty="0"/>
              <a:t> câu </a:t>
            </a:r>
            <a:r>
              <a:rPr lang="en-US" sz="2800" dirty="0" err="1"/>
              <a:t>sai</a:t>
            </a:r>
            <a:r>
              <a:rPr lang="en-US" sz="2800" dirty="0"/>
              <a:t> </a:t>
            </a:r>
            <a:r>
              <a:rPr lang="en-US" sz="2800" dirty="0" err="1"/>
              <a:t>khiến</a:t>
            </a:r>
            <a:r>
              <a:rPr lang="en-US" sz="2800" dirty="0"/>
              <a:t>.</a:t>
            </a:r>
          </a:p>
          <a:p>
            <a:pPr lvl="1" hangingPunct="0"/>
            <a:r>
              <a:rPr lang="en-US" sz="2800" dirty="0"/>
              <a:t>Câu </a:t>
            </a:r>
            <a:r>
              <a:rPr lang="en-US" sz="2800" dirty="0" err="1"/>
              <a:t>cầu</a:t>
            </a:r>
            <a:r>
              <a:rPr lang="en-US" sz="2800" dirty="0"/>
              <a:t> </a:t>
            </a:r>
            <a:r>
              <a:rPr lang="en-US" sz="2800" dirty="0" err="1"/>
              <a:t>xin</a:t>
            </a:r>
            <a:r>
              <a:rPr lang="en-US" sz="2800" dirty="0"/>
              <a:t>: 	[</a:t>
            </a:r>
            <a:r>
              <a:rPr lang="en-US" sz="2800" i="1" dirty="0"/>
              <a:t>- Cho </a:t>
            </a:r>
            <a:r>
              <a:rPr lang="en-US" sz="2800" i="1" dirty="0" err="1"/>
              <a:t>tôi</a:t>
            </a:r>
            <a:r>
              <a:rPr lang="en-US" sz="2800" i="1" dirty="0"/>
              <a:t> </a:t>
            </a:r>
            <a:r>
              <a:rPr lang="en-US" sz="2800" i="1" dirty="0" err="1"/>
              <a:t>vào</a:t>
            </a:r>
            <a:r>
              <a:rPr lang="en-US" sz="2800" i="1" dirty="0"/>
              <a:t> </a:t>
            </a:r>
            <a:r>
              <a:rPr lang="en-US" sz="2800" i="1" dirty="0" err="1"/>
              <a:t>cổng</a:t>
            </a:r>
            <a:r>
              <a:rPr lang="en-US" sz="2800" i="1" dirty="0"/>
              <a:t>!] [ </a:t>
            </a:r>
            <a:r>
              <a:rPr lang="en-US" sz="2800" i="1" dirty="0" err="1"/>
              <a:t>Cứu</a:t>
            </a:r>
            <a:r>
              <a:rPr lang="en-US" sz="2800" i="1" dirty="0"/>
              <a:t> ! </a:t>
            </a:r>
            <a:r>
              <a:rPr lang="en-US" sz="2800" i="1" dirty="0" err="1"/>
              <a:t>Cứu</a:t>
            </a:r>
            <a:r>
              <a:rPr lang="en-US" sz="2800" i="1" dirty="0"/>
              <a:t> !]</a:t>
            </a:r>
            <a:endParaRPr lang="en-US" sz="2800" dirty="0"/>
          </a:p>
          <a:p>
            <a:pPr lvl="1" hangingPunct="0"/>
            <a:r>
              <a:rPr lang="en-US" sz="2800" dirty="0"/>
              <a:t>Câu </a:t>
            </a:r>
            <a:r>
              <a:rPr lang="en-US" sz="2800" dirty="0" err="1"/>
              <a:t>sai</a:t>
            </a:r>
            <a:r>
              <a:rPr lang="en-US" sz="2800" dirty="0"/>
              <a:t> </a:t>
            </a:r>
            <a:r>
              <a:rPr lang="en-US" sz="2800" dirty="0" err="1"/>
              <a:t>khiến</a:t>
            </a:r>
            <a:r>
              <a:rPr lang="en-US" sz="2800" dirty="0"/>
              <a:t>:    [</a:t>
            </a:r>
            <a:r>
              <a:rPr lang="en-US" sz="2800" i="1" dirty="0"/>
              <a:t>- </a:t>
            </a:r>
            <a:r>
              <a:rPr lang="en-US" sz="2800" i="1" dirty="0" err="1"/>
              <a:t>Vào</a:t>
            </a:r>
            <a:r>
              <a:rPr lang="en-US" sz="2800" i="1" dirty="0"/>
              <a:t> </a:t>
            </a:r>
            <a:r>
              <a:rPr lang="en-US" sz="2800" i="1" dirty="0" err="1"/>
              <a:t>hàng</a:t>
            </a:r>
            <a:r>
              <a:rPr lang="en-US" sz="2800" i="1" dirty="0"/>
              <a:t> </a:t>
            </a:r>
            <a:r>
              <a:rPr lang="en-US" sz="2800" i="1" dirty="0" err="1"/>
              <a:t>ngay</a:t>
            </a:r>
            <a:r>
              <a:rPr lang="en-US" sz="2800" i="1" dirty="0"/>
              <a:t>!]</a:t>
            </a:r>
            <a:r>
              <a:rPr lang="en-US" sz="2800" dirty="0"/>
              <a:t> [</a:t>
            </a:r>
            <a:r>
              <a:rPr lang="en-US" sz="2800" i="1" dirty="0"/>
              <a:t>- </a:t>
            </a:r>
            <a:r>
              <a:rPr lang="en-US" sz="2800" i="1" dirty="0" err="1"/>
              <a:t>Anh</a:t>
            </a:r>
            <a:r>
              <a:rPr lang="en-US" sz="2800" i="1" dirty="0"/>
              <a:t> </a:t>
            </a:r>
            <a:r>
              <a:rPr lang="en-US" sz="2800" i="1" dirty="0" err="1"/>
              <a:t>làm</a:t>
            </a:r>
            <a:r>
              <a:rPr lang="en-US" sz="2800" i="1" dirty="0"/>
              <a:t> </a:t>
            </a:r>
            <a:r>
              <a:rPr lang="en-US" sz="2800" i="1" dirty="0" err="1"/>
              <a:t>việc</a:t>
            </a:r>
            <a:r>
              <a:rPr lang="en-US" sz="2800" i="1" dirty="0"/>
              <a:t> đi!]</a:t>
            </a:r>
            <a:endParaRPr lang="en-US" sz="2800" dirty="0"/>
          </a:p>
          <a:p>
            <a:pPr marL="800100" lvl="1" indent="-342900" hangingPunct="0">
              <a:buFont typeface="Wingdings" panose="05000000000000000000" pitchFamily="2" charset="2"/>
              <a:buChar char="Ø"/>
            </a:pPr>
            <a:r>
              <a:rPr lang="en-US" sz="2800" b="1" i="1" dirty="0"/>
              <a:t>Câu </a:t>
            </a:r>
            <a:r>
              <a:rPr lang="en-US" sz="2800" b="1" i="1" dirty="0" err="1"/>
              <a:t>cảm</a:t>
            </a:r>
            <a:r>
              <a:rPr lang="en-US" sz="2800" b="1" i="1" dirty="0"/>
              <a:t>:</a:t>
            </a:r>
            <a:r>
              <a:rPr lang="en-US" sz="2800" dirty="0"/>
              <a:t> Câu để </a:t>
            </a:r>
            <a:r>
              <a:rPr lang="en-US" sz="2800" dirty="0" err="1"/>
              <a:t>bộc</a:t>
            </a:r>
            <a:r>
              <a:rPr lang="en-US" sz="2800" dirty="0"/>
              <a:t> </a:t>
            </a:r>
            <a:r>
              <a:rPr lang="en-US" sz="2800" dirty="0" err="1"/>
              <a:t>lộ</a:t>
            </a:r>
            <a:r>
              <a:rPr lang="en-US" sz="2800" dirty="0"/>
              <a:t> </a:t>
            </a:r>
            <a:r>
              <a:rPr lang="en-US" sz="2800" dirty="0" err="1"/>
              <a:t>tình</a:t>
            </a:r>
            <a:r>
              <a:rPr lang="en-US" sz="2800" dirty="0"/>
              <a:t> </a:t>
            </a:r>
            <a:r>
              <a:rPr lang="en-US" sz="2800" dirty="0" err="1"/>
              <a:t>cảm</a:t>
            </a:r>
            <a:r>
              <a:rPr lang="en-US" sz="2800" dirty="0"/>
              <a:t>, </a:t>
            </a:r>
            <a:r>
              <a:rPr lang="en-US" sz="2800" dirty="0" err="1"/>
              <a:t>cảm</a:t>
            </a:r>
            <a:r>
              <a:rPr lang="en-US" sz="2800" dirty="0"/>
              <a:t> </a:t>
            </a:r>
            <a:r>
              <a:rPr lang="en-US" sz="2800" dirty="0" err="1"/>
              <a:t>xúc</a:t>
            </a:r>
            <a:r>
              <a:rPr lang="en-US" sz="2800" dirty="0"/>
              <a:t> của người </a:t>
            </a:r>
            <a:r>
              <a:rPr lang="en-US" sz="2800" dirty="0" err="1"/>
              <a:t>nói</a:t>
            </a:r>
            <a:r>
              <a:rPr lang="en-US" sz="2800" dirty="0"/>
              <a:t>.</a:t>
            </a:r>
          </a:p>
          <a:p>
            <a:pPr hangingPunct="0"/>
            <a:r>
              <a:rPr lang="en-US" sz="2800" i="1" dirty="0"/>
              <a:t> 	- </a:t>
            </a:r>
            <a:r>
              <a:rPr lang="en-US" sz="2800" i="1" dirty="0" err="1"/>
              <a:t>Mẹ</a:t>
            </a:r>
            <a:r>
              <a:rPr lang="en-US" sz="2800" i="1" dirty="0"/>
              <a:t> </a:t>
            </a:r>
            <a:r>
              <a:rPr lang="en-US" sz="2800" i="1" dirty="0" err="1"/>
              <a:t>thương</a:t>
            </a:r>
            <a:r>
              <a:rPr lang="en-US" sz="2800" i="1" dirty="0"/>
              <a:t> con </a:t>
            </a:r>
            <a:r>
              <a:rPr lang="en-US" sz="2800" i="1" dirty="0" err="1"/>
              <a:t>lắm</a:t>
            </a:r>
            <a:r>
              <a:rPr lang="en-US" sz="2800" i="1" dirty="0"/>
              <a:t>!</a:t>
            </a:r>
            <a:endParaRPr lang="en-US" sz="2800" dirty="0"/>
          </a:p>
        </p:txBody>
      </p:sp>
    </p:spTree>
    <p:extLst>
      <p:ext uri="{BB962C8B-B14F-4D97-AF65-F5344CB8AC3E}">
        <p14:creationId xmlns:p14="http://schemas.microsoft.com/office/powerpoint/2010/main" val="27854814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39038"/>
            <a:ext cx="11322423" cy="6832640"/>
          </a:xfrm>
          <a:prstGeom prst="rect">
            <a:avLst/>
          </a:prstGeom>
          <a:solidFill>
            <a:schemeClr val="accent2">
              <a:lumMod val="60000"/>
              <a:lumOff val="40000"/>
            </a:schemeClr>
          </a:solidFill>
        </p:spPr>
        <p:txBody>
          <a:bodyPr wrap="square">
            <a:spAutoFit/>
          </a:bodyPr>
          <a:lstStyle/>
          <a:p>
            <a:pPr hangingPunct="0"/>
            <a:r>
              <a:rPr lang="en-US" sz="3200" b="1" dirty="0"/>
              <a:t>3. </a:t>
            </a:r>
            <a:r>
              <a:rPr lang="en-US" sz="3200" b="1" dirty="0" err="1"/>
              <a:t>Nghĩa</a:t>
            </a:r>
            <a:r>
              <a:rPr lang="en-US" sz="3200" b="1" dirty="0"/>
              <a:t> của câu</a:t>
            </a:r>
          </a:p>
          <a:p>
            <a:pPr hangingPunct="0"/>
            <a:r>
              <a:rPr lang="en-US" sz="2800" b="1" i="1" dirty="0">
                <a:solidFill>
                  <a:srgbClr val="FF0000"/>
                </a:solidFill>
              </a:rPr>
              <a:t>3.1. </a:t>
            </a:r>
            <a:r>
              <a:rPr lang="en-US" sz="2800" b="1" i="1" dirty="0" err="1">
                <a:solidFill>
                  <a:srgbClr val="FF0000"/>
                </a:solidFill>
              </a:rPr>
              <a:t>Nghĩa</a:t>
            </a:r>
            <a:r>
              <a:rPr lang="en-US" sz="2800" b="1" i="1" dirty="0">
                <a:solidFill>
                  <a:srgbClr val="FF0000"/>
                </a:solidFill>
              </a:rPr>
              <a:t> của câu </a:t>
            </a:r>
            <a:r>
              <a:rPr lang="en-US" sz="2800" b="1" i="1" dirty="0" err="1">
                <a:solidFill>
                  <a:srgbClr val="FF0000"/>
                </a:solidFill>
              </a:rPr>
              <a:t>xét</a:t>
            </a:r>
            <a:r>
              <a:rPr lang="en-US" sz="2800" b="1" i="1" dirty="0">
                <a:solidFill>
                  <a:srgbClr val="FF0000"/>
                </a:solidFill>
              </a:rPr>
              <a:t> </a:t>
            </a:r>
            <a:r>
              <a:rPr lang="en-US" sz="2800" b="1" i="1" dirty="0" err="1">
                <a:solidFill>
                  <a:srgbClr val="FF0000"/>
                </a:solidFill>
              </a:rPr>
              <a:t>theo</a:t>
            </a:r>
            <a:r>
              <a:rPr lang="en-US" sz="2800" b="1" i="1" dirty="0">
                <a:solidFill>
                  <a:srgbClr val="FF0000"/>
                </a:solidFill>
              </a:rPr>
              <a:t> </a:t>
            </a:r>
            <a:r>
              <a:rPr lang="en-US" sz="2800" b="1" i="1" dirty="0" err="1">
                <a:solidFill>
                  <a:srgbClr val="FF0000"/>
                </a:solidFill>
              </a:rPr>
              <a:t>vị</a:t>
            </a:r>
            <a:r>
              <a:rPr lang="en-US" sz="2800" b="1" i="1" dirty="0">
                <a:solidFill>
                  <a:srgbClr val="FF0000"/>
                </a:solidFill>
              </a:rPr>
              <a:t> </a:t>
            </a:r>
            <a:r>
              <a:rPr lang="en-US" sz="2800" b="1" i="1" dirty="0" err="1">
                <a:solidFill>
                  <a:srgbClr val="FF0000"/>
                </a:solidFill>
              </a:rPr>
              <a:t>trí</a:t>
            </a:r>
            <a:r>
              <a:rPr lang="en-US" sz="2800" b="1" i="1" dirty="0">
                <a:solidFill>
                  <a:srgbClr val="FF0000"/>
                </a:solidFill>
              </a:rPr>
              <a:t>:</a:t>
            </a:r>
            <a:r>
              <a:rPr lang="en-US" sz="2800" i="1" dirty="0">
                <a:solidFill>
                  <a:srgbClr val="FF0000"/>
                </a:solidFill>
              </a:rPr>
              <a:t> </a:t>
            </a:r>
          </a:p>
          <a:p>
            <a:pPr hangingPunct="0"/>
            <a:r>
              <a:rPr lang="en-US" sz="2800" i="1" dirty="0" err="1"/>
              <a:t>Nghĩa</a:t>
            </a:r>
            <a:r>
              <a:rPr lang="en-US" sz="2800" i="1" dirty="0"/>
              <a:t> của câu </a:t>
            </a:r>
            <a:r>
              <a:rPr lang="en-US" sz="2800" i="1" dirty="0" err="1"/>
              <a:t>tùy</a:t>
            </a:r>
            <a:r>
              <a:rPr lang="en-US" sz="2800" i="1" dirty="0"/>
              <a:t> thuộc </a:t>
            </a:r>
            <a:r>
              <a:rPr lang="en-US" sz="2800" i="1" dirty="0" err="1"/>
              <a:t>vào</a:t>
            </a:r>
            <a:r>
              <a:rPr lang="en-US" sz="2800" i="1" dirty="0"/>
              <a:t> </a:t>
            </a:r>
            <a:r>
              <a:rPr lang="en-US" sz="2800" i="1" dirty="0" err="1"/>
              <a:t>vị</a:t>
            </a:r>
            <a:r>
              <a:rPr lang="en-US" sz="2800" i="1" dirty="0"/>
              <a:t> </a:t>
            </a:r>
            <a:r>
              <a:rPr lang="en-US" sz="2800" i="1" dirty="0" err="1"/>
              <a:t>trí</a:t>
            </a:r>
            <a:r>
              <a:rPr lang="en-US" sz="2800" i="1" dirty="0"/>
              <a:t> của </a:t>
            </a:r>
            <a:r>
              <a:rPr lang="en-US" sz="2800" i="1" dirty="0" err="1"/>
              <a:t>nó</a:t>
            </a:r>
            <a:r>
              <a:rPr lang="en-US" sz="2800" i="1" dirty="0"/>
              <a:t> </a:t>
            </a:r>
            <a:r>
              <a:rPr lang="en-US" sz="2800" i="1" dirty="0" err="1"/>
              <a:t>khi</a:t>
            </a:r>
            <a:r>
              <a:rPr lang="en-US" sz="2800" i="1" dirty="0"/>
              <a:t> </a:t>
            </a:r>
            <a:r>
              <a:rPr lang="en-US" sz="2800" i="1" dirty="0" err="1"/>
              <a:t>đưa</a:t>
            </a:r>
            <a:r>
              <a:rPr lang="en-US" sz="2800" i="1" dirty="0"/>
              <a:t> </a:t>
            </a:r>
            <a:r>
              <a:rPr lang="en-US" sz="2800" i="1" dirty="0" err="1"/>
              <a:t>ra</a:t>
            </a:r>
            <a:r>
              <a:rPr lang="en-US" sz="2800" i="1" dirty="0"/>
              <a:t> </a:t>
            </a:r>
            <a:r>
              <a:rPr lang="en-US" sz="2800" i="1" dirty="0" err="1"/>
              <a:t>xem</a:t>
            </a:r>
            <a:r>
              <a:rPr lang="en-US" sz="2800" i="1" dirty="0"/>
              <a:t> </a:t>
            </a:r>
            <a:r>
              <a:rPr lang="en-US" sz="2800" i="1" dirty="0" err="1"/>
              <a:t>xét</a:t>
            </a:r>
            <a:r>
              <a:rPr lang="en-US" sz="2800" i="1" dirty="0"/>
              <a:t>. Câu </a:t>
            </a:r>
            <a:r>
              <a:rPr lang="en-US" sz="2800" i="1" dirty="0" err="1"/>
              <a:t>đưa</a:t>
            </a:r>
            <a:r>
              <a:rPr lang="en-US" sz="2800" i="1" dirty="0"/>
              <a:t> </a:t>
            </a:r>
            <a:r>
              <a:rPr lang="en-US" sz="2800" i="1" dirty="0" err="1"/>
              <a:t>ra</a:t>
            </a:r>
            <a:r>
              <a:rPr lang="en-US" sz="2800" i="1" dirty="0"/>
              <a:t> </a:t>
            </a:r>
            <a:r>
              <a:rPr lang="en-US" sz="2800" i="1" dirty="0" err="1"/>
              <a:t>xem</a:t>
            </a:r>
            <a:r>
              <a:rPr lang="en-US" sz="2800" i="1" dirty="0"/>
              <a:t> </a:t>
            </a:r>
            <a:r>
              <a:rPr lang="en-US" sz="2800" i="1" dirty="0" err="1"/>
              <a:t>xét</a:t>
            </a:r>
            <a:r>
              <a:rPr lang="en-US" sz="2800" i="1" dirty="0"/>
              <a:t> </a:t>
            </a:r>
            <a:r>
              <a:rPr lang="en-US" sz="2800" i="1" dirty="0" err="1"/>
              <a:t>có</a:t>
            </a:r>
            <a:r>
              <a:rPr lang="en-US" sz="2800" i="1" dirty="0"/>
              <a:t> </a:t>
            </a:r>
            <a:r>
              <a:rPr lang="en-US" sz="2800" i="1" dirty="0" err="1"/>
              <a:t>thể</a:t>
            </a:r>
            <a:r>
              <a:rPr lang="en-US" sz="2800" i="1" dirty="0"/>
              <a:t> ở </a:t>
            </a:r>
            <a:r>
              <a:rPr lang="en-US" sz="2800" i="1" dirty="0" err="1"/>
              <a:t>dưới</a:t>
            </a:r>
            <a:r>
              <a:rPr lang="en-US" sz="2800" i="1" dirty="0"/>
              <a:t> </a:t>
            </a:r>
            <a:r>
              <a:rPr lang="en-US" sz="2800" i="1" dirty="0" err="1"/>
              <a:t>hai</a:t>
            </a:r>
            <a:r>
              <a:rPr lang="en-US" sz="2800" i="1" dirty="0"/>
              <a:t> </a:t>
            </a:r>
            <a:r>
              <a:rPr lang="en-US" sz="2800" i="1" dirty="0" err="1"/>
              <a:t>hình</a:t>
            </a:r>
            <a:r>
              <a:rPr lang="en-US" sz="2800" i="1" dirty="0"/>
              <a:t> thức: câu </a:t>
            </a:r>
            <a:r>
              <a:rPr lang="en-US" sz="2800" i="1" dirty="0" err="1"/>
              <a:t>độc</a:t>
            </a:r>
            <a:r>
              <a:rPr lang="en-US" sz="2800" i="1" dirty="0"/>
              <a:t> lập </a:t>
            </a:r>
            <a:r>
              <a:rPr lang="en-US" sz="2800" i="1" dirty="0" err="1"/>
              <a:t>và</a:t>
            </a:r>
            <a:r>
              <a:rPr lang="en-US" sz="2800" i="1" dirty="0"/>
              <a:t> câu </a:t>
            </a:r>
            <a:r>
              <a:rPr lang="en-US" sz="2800" i="1" dirty="0" err="1"/>
              <a:t>liên</a:t>
            </a:r>
            <a:r>
              <a:rPr lang="en-US" sz="2800" i="1" dirty="0"/>
              <a:t> kết.</a:t>
            </a:r>
            <a:endParaRPr lang="en-US" sz="2800" b="1" dirty="0"/>
          </a:p>
          <a:p>
            <a:pPr lvl="0" hangingPunct="0"/>
            <a:r>
              <a:rPr lang="en-US" sz="1400" b="1" i="1" dirty="0"/>
              <a:t> </a:t>
            </a:r>
          </a:p>
          <a:p>
            <a:pPr lvl="0" hangingPunct="0"/>
            <a:r>
              <a:rPr lang="en-US" sz="2800" b="1" i="1" dirty="0"/>
              <a:t>- Câu </a:t>
            </a:r>
            <a:r>
              <a:rPr lang="en-US" sz="2800" b="1" i="1" dirty="0" err="1"/>
              <a:t>độc</a:t>
            </a:r>
            <a:r>
              <a:rPr lang="en-US" sz="2800" b="1" i="1" dirty="0"/>
              <a:t> lập</a:t>
            </a:r>
            <a:r>
              <a:rPr lang="en-US" sz="2800" i="1" dirty="0"/>
              <a:t>:</a:t>
            </a:r>
            <a:r>
              <a:rPr lang="en-US" sz="2800" dirty="0"/>
              <a:t> Câu </a:t>
            </a:r>
            <a:r>
              <a:rPr lang="en-US" sz="2800" dirty="0" err="1"/>
              <a:t>được</a:t>
            </a:r>
            <a:r>
              <a:rPr lang="en-US" sz="2800" dirty="0"/>
              <a:t> thành lập </a:t>
            </a:r>
            <a:r>
              <a:rPr lang="en-US" sz="2800" dirty="0" err="1"/>
              <a:t>chỉ</a:t>
            </a:r>
            <a:r>
              <a:rPr lang="en-US" sz="2800" dirty="0"/>
              <a:t> </a:t>
            </a:r>
            <a:r>
              <a:rPr lang="en-US" sz="2800" dirty="0" err="1"/>
              <a:t>có</a:t>
            </a:r>
            <a:r>
              <a:rPr lang="en-US" sz="2800" dirty="0"/>
              <a:t> </a:t>
            </a:r>
            <a:r>
              <a:rPr lang="en-US" sz="2800" dirty="0" err="1"/>
              <a:t>một</a:t>
            </a:r>
            <a:r>
              <a:rPr lang="en-US" sz="2800" dirty="0"/>
              <a:t>, </a:t>
            </a:r>
            <a:r>
              <a:rPr lang="en-US" sz="2800" dirty="0" err="1"/>
              <a:t>không</a:t>
            </a:r>
            <a:r>
              <a:rPr lang="en-US" sz="2800" dirty="0"/>
              <a:t> </a:t>
            </a:r>
            <a:r>
              <a:rPr lang="en-US" sz="2800" dirty="0" err="1"/>
              <a:t>có</a:t>
            </a:r>
            <a:r>
              <a:rPr lang="en-US" sz="2800" dirty="0"/>
              <a:t> </a:t>
            </a:r>
            <a:r>
              <a:rPr lang="en-US" sz="2800" dirty="0" err="1"/>
              <a:t>mối</a:t>
            </a:r>
            <a:r>
              <a:rPr lang="en-US" sz="2800" dirty="0"/>
              <a:t> </a:t>
            </a:r>
            <a:r>
              <a:rPr lang="en-US" sz="2800" dirty="0" err="1"/>
              <a:t>quan</a:t>
            </a:r>
            <a:r>
              <a:rPr lang="en-US" sz="2800" dirty="0"/>
              <a:t> </a:t>
            </a:r>
            <a:r>
              <a:rPr lang="en-US" sz="2800" dirty="0" err="1"/>
              <a:t>hệ</a:t>
            </a:r>
            <a:r>
              <a:rPr lang="en-US" sz="2800" dirty="0"/>
              <a:t> </a:t>
            </a:r>
            <a:r>
              <a:rPr lang="en-US" sz="2800" dirty="0" err="1"/>
              <a:t>với</a:t>
            </a:r>
            <a:r>
              <a:rPr lang="en-US" sz="2800" dirty="0"/>
              <a:t> câu </a:t>
            </a:r>
            <a:r>
              <a:rPr lang="en-US" sz="2800" dirty="0" err="1"/>
              <a:t>nào</a:t>
            </a:r>
            <a:r>
              <a:rPr lang="en-US" sz="2800" dirty="0"/>
              <a:t> khác, tự </a:t>
            </a:r>
            <a:r>
              <a:rPr lang="en-US" sz="2800" dirty="0" err="1"/>
              <a:t>thân</a:t>
            </a:r>
            <a:r>
              <a:rPr lang="en-US" sz="2800" dirty="0"/>
              <a:t> </a:t>
            </a:r>
            <a:r>
              <a:rPr lang="en-US" sz="2800" dirty="0" err="1"/>
              <a:t>nó</a:t>
            </a:r>
            <a:r>
              <a:rPr lang="en-US" sz="2800" dirty="0"/>
              <a:t> </a:t>
            </a:r>
            <a:r>
              <a:rPr lang="en-US" sz="2800" dirty="0" err="1"/>
              <a:t>thể</a:t>
            </a:r>
            <a:r>
              <a:rPr lang="en-US" sz="2800" dirty="0"/>
              <a:t> </a:t>
            </a:r>
            <a:r>
              <a:rPr lang="en-US" sz="2800" dirty="0" err="1"/>
              <a:t>hiện</a:t>
            </a:r>
            <a:r>
              <a:rPr lang="en-US" sz="2800" dirty="0"/>
              <a:t> </a:t>
            </a:r>
            <a:r>
              <a:rPr lang="en-US" sz="2800" dirty="0" err="1"/>
              <a:t>một</a:t>
            </a:r>
            <a:r>
              <a:rPr lang="en-US" sz="2800" dirty="0"/>
              <a:t> </a:t>
            </a:r>
            <a:r>
              <a:rPr lang="en-US" sz="2800" dirty="0" err="1"/>
              <a:t>nội</a:t>
            </a:r>
            <a:r>
              <a:rPr lang="en-US" sz="2800" dirty="0"/>
              <a:t> dung </a:t>
            </a:r>
            <a:r>
              <a:rPr lang="en-US" sz="2800" dirty="0" err="1"/>
              <a:t>thông</a:t>
            </a:r>
            <a:r>
              <a:rPr lang="en-US" sz="2800" dirty="0"/>
              <a:t> </a:t>
            </a:r>
            <a:r>
              <a:rPr lang="en-US" sz="2800" dirty="0" err="1"/>
              <a:t>báo</a:t>
            </a:r>
            <a:r>
              <a:rPr lang="en-US" sz="2800" dirty="0"/>
              <a:t> </a:t>
            </a:r>
            <a:r>
              <a:rPr lang="en-US" sz="2800" dirty="0" err="1"/>
              <a:t>trọn</a:t>
            </a:r>
            <a:r>
              <a:rPr lang="en-US" sz="2800" dirty="0"/>
              <a:t> </a:t>
            </a:r>
            <a:r>
              <a:rPr lang="en-US" sz="2800" dirty="0" err="1"/>
              <a:t>vẹn</a:t>
            </a:r>
            <a:r>
              <a:rPr lang="en-US" sz="2800" dirty="0"/>
              <a:t>.</a:t>
            </a:r>
          </a:p>
          <a:p>
            <a:pPr hangingPunct="0"/>
            <a:r>
              <a:rPr lang="en-US" sz="2800" u="sng" dirty="0"/>
              <a:t> Ví dụ</a:t>
            </a:r>
            <a:r>
              <a:rPr lang="en-US" sz="2800" i="1" dirty="0"/>
              <a:t>.</a:t>
            </a:r>
            <a:r>
              <a:rPr lang="en-US" sz="2800" u="sng" dirty="0"/>
              <a:t> :</a:t>
            </a:r>
            <a:r>
              <a:rPr lang="en-US" sz="2800" dirty="0"/>
              <a:t>  </a:t>
            </a:r>
            <a:r>
              <a:rPr lang="en-US" sz="2800" i="1" dirty="0"/>
              <a:t>Anh Ba </a:t>
            </a:r>
            <a:r>
              <a:rPr lang="en-US" sz="2800" i="1" dirty="0" err="1"/>
              <a:t>đi</a:t>
            </a:r>
            <a:r>
              <a:rPr lang="en-US" sz="2800" i="1" dirty="0"/>
              <a:t> </a:t>
            </a:r>
            <a:r>
              <a:rPr lang="en-US" sz="2800" i="1" dirty="0" err="1"/>
              <a:t>học</a:t>
            </a:r>
            <a:endParaRPr lang="en-US" sz="2800" i="1" dirty="0"/>
          </a:p>
          <a:p>
            <a:pPr hangingPunct="0"/>
            <a:endParaRPr lang="en-US" sz="1200" dirty="0"/>
          </a:p>
          <a:p>
            <a:pPr lvl="0" hangingPunct="0"/>
            <a:r>
              <a:rPr lang="en-US" sz="2800" i="1" dirty="0"/>
              <a:t>- </a:t>
            </a:r>
            <a:r>
              <a:rPr lang="en-US" sz="2800" b="1" i="1" dirty="0"/>
              <a:t>Câu </a:t>
            </a:r>
            <a:r>
              <a:rPr lang="en-US" sz="2800" b="1" i="1" dirty="0" err="1"/>
              <a:t>liên</a:t>
            </a:r>
            <a:r>
              <a:rPr lang="en-US" sz="2800" b="1" i="1" dirty="0"/>
              <a:t> kết</a:t>
            </a:r>
            <a:r>
              <a:rPr lang="en-US" sz="2800" i="1" dirty="0"/>
              <a:t>:</a:t>
            </a:r>
            <a:r>
              <a:rPr lang="en-US" sz="2800" dirty="0"/>
              <a:t> Câu </a:t>
            </a:r>
            <a:r>
              <a:rPr lang="en-US" sz="2800" dirty="0" err="1"/>
              <a:t>có</a:t>
            </a:r>
            <a:r>
              <a:rPr lang="en-US" sz="2800" dirty="0"/>
              <a:t> </a:t>
            </a:r>
            <a:r>
              <a:rPr lang="en-US" sz="2800" dirty="0" err="1"/>
              <a:t>liên</a:t>
            </a:r>
            <a:r>
              <a:rPr lang="en-US" sz="2800" dirty="0"/>
              <a:t> </a:t>
            </a:r>
            <a:r>
              <a:rPr lang="en-US" sz="2800" dirty="0" err="1"/>
              <a:t>kêt</a:t>
            </a:r>
            <a:r>
              <a:rPr lang="en-US" sz="2800" dirty="0"/>
              <a:t> </a:t>
            </a:r>
            <a:r>
              <a:rPr lang="en-US" sz="2800" dirty="0" err="1"/>
              <a:t>với</a:t>
            </a:r>
            <a:r>
              <a:rPr lang="en-US" sz="2800" dirty="0"/>
              <a:t> </a:t>
            </a:r>
            <a:r>
              <a:rPr lang="en-US" sz="2800" dirty="0" err="1"/>
              <a:t>ít</a:t>
            </a:r>
            <a:r>
              <a:rPr lang="en-US" sz="2800" dirty="0"/>
              <a:t> </a:t>
            </a:r>
            <a:r>
              <a:rPr lang="en-US" sz="2800" dirty="0" err="1"/>
              <a:t>nhất</a:t>
            </a:r>
            <a:r>
              <a:rPr lang="en-US" sz="2800" dirty="0"/>
              <a:t> </a:t>
            </a:r>
            <a:r>
              <a:rPr lang="en-US" sz="2800" dirty="0" err="1"/>
              <a:t>một</a:t>
            </a:r>
            <a:r>
              <a:rPr lang="en-US" sz="2800" dirty="0"/>
              <a:t> câu khác </a:t>
            </a:r>
            <a:r>
              <a:rPr lang="en-US" sz="2800" dirty="0" err="1"/>
              <a:t>bằng</a:t>
            </a:r>
            <a:r>
              <a:rPr lang="en-US" sz="2800" dirty="0"/>
              <a:t> các </a:t>
            </a:r>
            <a:r>
              <a:rPr lang="en-US" sz="2800" dirty="0" err="1"/>
              <a:t>phép</a:t>
            </a:r>
            <a:r>
              <a:rPr lang="en-US" sz="2800" dirty="0"/>
              <a:t>/</a:t>
            </a:r>
            <a:r>
              <a:rPr lang="en-US" sz="2800" dirty="0" err="1"/>
              <a:t>hình</a:t>
            </a:r>
            <a:r>
              <a:rPr lang="en-US" sz="2800" dirty="0"/>
              <a:t> thức </a:t>
            </a:r>
            <a:r>
              <a:rPr lang="en-US" sz="2800" dirty="0" err="1"/>
              <a:t>liên</a:t>
            </a:r>
            <a:r>
              <a:rPr lang="en-US" sz="2800" dirty="0"/>
              <a:t> kết. </a:t>
            </a:r>
            <a:r>
              <a:rPr lang="en-US" sz="2800" dirty="0" err="1"/>
              <a:t>Loại</a:t>
            </a:r>
            <a:r>
              <a:rPr lang="en-US" sz="2800" dirty="0"/>
              <a:t> câu </a:t>
            </a:r>
            <a:r>
              <a:rPr lang="en-US" sz="2800" dirty="0" err="1"/>
              <a:t>này</a:t>
            </a:r>
            <a:r>
              <a:rPr lang="en-US" sz="2800" dirty="0"/>
              <a:t> </a:t>
            </a:r>
            <a:r>
              <a:rPr lang="en-US" sz="2800" dirty="0" err="1"/>
              <a:t>có</a:t>
            </a:r>
            <a:r>
              <a:rPr lang="en-US" sz="2800" dirty="0"/>
              <a:t> </a:t>
            </a:r>
            <a:r>
              <a:rPr lang="en-US" sz="2800" dirty="0" err="1"/>
              <a:t>thể</a:t>
            </a:r>
            <a:r>
              <a:rPr lang="en-US" sz="2800" dirty="0"/>
              <a:t> </a:t>
            </a:r>
            <a:r>
              <a:rPr lang="en-US" sz="2800" dirty="0" err="1"/>
              <a:t>xuất</a:t>
            </a:r>
            <a:r>
              <a:rPr lang="en-US" sz="2800" dirty="0"/>
              <a:t> </a:t>
            </a:r>
            <a:r>
              <a:rPr lang="en-US" sz="2800" dirty="0" err="1"/>
              <a:t>hiện</a:t>
            </a:r>
            <a:r>
              <a:rPr lang="en-US" sz="2800" dirty="0"/>
              <a:t> </a:t>
            </a:r>
            <a:r>
              <a:rPr lang="en-US" sz="2800" dirty="0" err="1"/>
              <a:t>trong</a:t>
            </a:r>
            <a:r>
              <a:rPr lang="en-US" sz="2800" dirty="0"/>
              <a:t> các </a:t>
            </a:r>
            <a:r>
              <a:rPr lang="en-US" sz="2800" dirty="0" err="1"/>
              <a:t>trường</a:t>
            </a:r>
            <a:r>
              <a:rPr lang="en-US" sz="2800" dirty="0"/>
              <a:t> </a:t>
            </a:r>
            <a:r>
              <a:rPr lang="en-US" sz="2800" dirty="0" err="1"/>
              <a:t>hợp</a:t>
            </a:r>
            <a:r>
              <a:rPr lang="en-US" sz="2800" dirty="0"/>
              <a:t> </a:t>
            </a:r>
            <a:r>
              <a:rPr lang="en-US" sz="2800" dirty="0" err="1"/>
              <a:t>sau</a:t>
            </a:r>
            <a:r>
              <a:rPr lang="en-US" sz="2800" dirty="0"/>
              <a:t>:</a:t>
            </a:r>
          </a:p>
          <a:p>
            <a:pPr lvl="2" hangingPunct="0"/>
            <a:r>
              <a:rPr lang="en-US" sz="2800" dirty="0" err="1"/>
              <a:t>Trong</a:t>
            </a:r>
            <a:r>
              <a:rPr lang="en-US" sz="2800" dirty="0"/>
              <a:t> văn </a:t>
            </a:r>
            <a:r>
              <a:rPr lang="en-US" sz="2800" dirty="0" err="1"/>
              <a:t>tường</a:t>
            </a:r>
            <a:r>
              <a:rPr lang="en-US" sz="2800" dirty="0"/>
              <a:t> </a:t>
            </a:r>
            <a:r>
              <a:rPr lang="en-US" sz="2800" dirty="0" err="1"/>
              <a:t>thuật</a:t>
            </a:r>
            <a:r>
              <a:rPr lang="en-US" sz="2800" dirty="0"/>
              <a:t> (</a:t>
            </a:r>
            <a:r>
              <a:rPr lang="en-US" sz="2800" dirty="0" err="1"/>
              <a:t>kể</a:t>
            </a:r>
            <a:r>
              <a:rPr lang="en-US" sz="2800" dirty="0"/>
              <a:t>, </a:t>
            </a:r>
            <a:r>
              <a:rPr lang="en-US" sz="2800" dirty="0" err="1"/>
              <a:t>tả</a:t>
            </a:r>
            <a:r>
              <a:rPr lang="en-US" sz="2800" dirty="0"/>
              <a:t>): </a:t>
            </a:r>
          </a:p>
          <a:p>
            <a:pPr hangingPunct="0"/>
            <a:r>
              <a:rPr lang="en-US" sz="2800" dirty="0"/>
              <a:t>	</a:t>
            </a:r>
            <a:r>
              <a:rPr lang="en-US" sz="2800" i="1" dirty="0"/>
              <a:t>- </a:t>
            </a:r>
            <a:r>
              <a:rPr lang="en-US" sz="2800" i="1" dirty="0" err="1"/>
              <a:t>Anh</a:t>
            </a:r>
            <a:r>
              <a:rPr lang="en-US" sz="2800" i="1" dirty="0"/>
              <a:t> Ba đi </a:t>
            </a:r>
            <a:r>
              <a:rPr lang="en-US" sz="2800" i="1" dirty="0" err="1"/>
              <a:t>Hà</a:t>
            </a:r>
            <a:r>
              <a:rPr lang="en-US" sz="2800" i="1" dirty="0"/>
              <a:t> </a:t>
            </a:r>
            <a:r>
              <a:rPr lang="en-US" sz="2800" i="1" dirty="0" err="1"/>
              <a:t>Nội</a:t>
            </a:r>
            <a:r>
              <a:rPr lang="en-US" sz="2800" i="1" dirty="0"/>
              <a:t> </a:t>
            </a:r>
            <a:r>
              <a:rPr lang="en-US" sz="2800" i="1" dirty="0" err="1"/>
              <a:t>rồi</a:t>
            </a:r>
            <a:r>
              <a:rPr lang="en-US" sz="2800" i="1" dirty="0"/>
              <a:t>. </a:t>
            </a:r>
            <a:r>
              <a:rPr lang="en-US" sz="2800" i="1" dirty="0" err="1"/>
              <a:t>Anh</a:t>
            </a:r>
            <a:r>
              <a:rPr lang="en-US" sz="2800" i="1" dirty="0"/>
              <a:t> </a:t>
            </a:r>
            <a:r>
              <a:rPr lang="en-US" sz="2800" i="1" dirty="0" err="1"/>
              <a:t>ấy</a:t>
            </a:r>
            <a:r>
              <a:rPr lang="en-US" sz="2800" i="1" dirty="0"/>
              <a:t> đi </a:t>
            </a:r>
            <a:r>
              <a:rPr lang="en-US" sz="2800" i="1" dirty="0" err="1"/>
              <a:t>được</a:t>
            </a:r>
            <a:r>
              <a:rPr lang="en-US" sz="2800" i="1" dirty="0"/>
              <a:t> </a:t>
            </a:r>
            <a:r>
              <a:rPr lang="en-US" sz="2800" i="1" dirty="0" err="1"/>
              <a:t>hai</a:t>
            </a:r>
            <a:r>
              <a:rPr lang="en-US" sz="2800" i="1" dirty="0"/>
              <a:t> </a:t>
            </a:r>
            <a:r>
              <a:rPr lang="en-US" sz="2800" i="1" dirty="0" err="1"/>
              <a:t>hôm</a:t>
            </a:r>
            <a:r>
              <a:rPr lang="en-US" sz="2800" i="1" dirty="0"/>
              <a:t>.</a:t>
            </a:r>
            <a:endParaRPr lang="en-US" sz="2800" dirty="0"/>
          </a:p>
          <a:p>
            <a:pPr lvl="2" hangingPunct="0"/>
            <a:r>
              <a:rPr lang="en-US" sz="2800" dirty="0" err="1"/>
              <a:t>Trong</a:t>
            </a:r>
            <a:r>
              <a:rPr lang="en-US" sz="2800" dirty="0"/>
              <a:t> văn hội </a:t>
            </a:r>
            <a:r>
              <a:rPr lang="en-US" sz="2800" dirty="0" err="1"/>
              <a:t>thoại</a:t>
            </a:r>
            <a:r>
              <a:rPr lang="en-US" sz="2800" dirty="0"/>
              <a:t>: </a:t>
            </a:r>
          </a:p>
          <a:p>
            <a:pPr hangingPunct="0"/>
            <a:r>
              <a:rPr lang="en-US" sz="2800" dirty="0"/>
              <a:t>		</a:t>
            </a:r>
            <a:r>
              <a:rPr lang="en-US" sz="2800" i="1" dirty="0"/>
              <a:t>A : - </a:t>
            </a:r>
            <a:r>
              <a:rPr lang="en-US" sz="2800" i="1" dirty="0" err="1"/>
              <a:t>Anh</a:t>
            </a:r>
            <a:r>
              <a:rPr lang="en-US" sz="2800" i="1" dirty="0"/>
              <a:t> </a:t>
            </a:r>
            <a:r>
              <a:rPr lang="en-US" sz="2800" i="1" dirty="0" err="1"/>
              <a:t>thấy</a:t>
            </a:r>
            <a:r>
              <a:rPr lang="en-US" sz="2800" i="1" dirty="0"/>
              <a:t> </a:t>
            </a:r>
            <a:r>
              <a:rPr lang="en-US" sz="2800" i="1" dirty="0" err="1"/>
              <a:t>gì</a:t>
            </a:r>
            <a:r>
              <a:rPr lang="en-US" sz="2800" i="1" dirty="0"/>
              <a:t> </a:t>
            </a:r>
            <a:r>
              <a:rPr lang="en-US" sz="2800" i="1" dirty="0" err="1"/>
              <a:t>trong</a:t>
            </a:r>
            <a:r>
              <a:rPr lang="en-US" sz="2800" i="1" dirty="0"/>
              <a:t> </a:t>
            </a:r>
            <a:r>
              <a:rPr lang="en-US" sz="2800" i="1" dirty="0" err="1"/>
              <a:t>nhà</a:t>
            </a:r>
            <a:r>
              <a:rPr lang="en-US" sz="2800" i="1" dirty="0"/>
              <a:t> </a:t>
            </a:r>
            <a:r>
              <a:rPr lang="en-US" sz="2800" i="1" dirty="0" err="1"/>
              <a:t>không</a:t>
            </a:r>
            <a:r>
              <a:rPr lang="en-US" sz="2800" i="1" dirty="0"/>
              <a:t>?</a:t>
            </a:r>
            <a:endParaRPr lang="en-US" sz="2800" dirty="0"/>
          </a:p>
          <a:p>
            <a:pPr hangingPunct="0"/>
            <a:r>
              <a:rPr lang="en-US" sz="2800" i="1" dirty="0"/>
              <a:t>		B : - </a:t>
            </a:r>
            <a:r>
              <a:rPr lang="en-US" sz="2800" i="1" dirty="0" err="1"/>
              <a:t>Có</a:t>
            </a:r>
            <a:r>
              <a:rPr lang="en-US" sz="2800" i="1" dirty="0"/>
              <a:t> </a:t>
            </a:r>
            <a:r>
              <a:rPr lang="en-US" sz="2800" i="1" dirty="0" err="1"/>
              <a:t>bóng</a:t>
            </a:r>
            <a:r>
              <a:rPr lang="en-US" sz="2800" i="1" dirty="0"/>
              <a:t> người!</a:t>
            </a:r>
            <a:endParaRPr lang="en-US" sz="2800" dirty="0"/>
          </a:p>
        </p:txBody>
      </p:sp>
    </p:spTree>
    <p:extLst>
      <p:ext uri="{BB962C8B-B14F-4D97-AF65-F5344CB8AC3E}">
        <p14:creationId xmlns:p14="http://schemas.microsoft.com/office/powerpoint/2010/main" val="209313559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0" y="535681"/>
            <a:ext cx="11322423" cy="5591274"/>
          </a:xfrm>
          <a:prstGeom prst="rect">
            <a:avLst/>
          </a:prstGeom>
          <a:solidFill>
            <a:schemeClr val="accent2">
              <a:lumMod val="60000"/>
              <a:lumOff val="40000"/>
            </a:schemeClr>
          </a:solidFill>
        </p:spPr>
        <p:txBody>
          <a:bodyPr wrap="square">
            <a:spAutoFit/>
          </a:bodyPr>
          <a:lstStyle/>
          <a:p>
            <a:pPr hangingPunct="0"/>
            <a:r>
              <a:rPr lang="en-US" sz="3200" b="1" i="1" dirty="0">
                <a:solidFill>
                  <a:srgbClr val="FF0000"/>
                </a:solidFill>
              </a:rPr>
              <a:t>3.2. </a:t>
            </a:r>
            <a:r>
              <a:rPr lang="en-US" sz="3200" b="1" i="1" dirty="0" err="1">
                <a:solidFill>
                  <a:srgbClr val="FF0000"/>
                </a:solidFill>
              </a:rPr>
              <a:t>Nghĩa</a:t>
            </a:r>
            <a:r>
              <a:rPr lang="en-US" sz="3200" b="1" i="1" dirty="0">
                <a:solidFill>
                  <a:srgbClr val="FF0000"/>
                </a:solidFill>
              </a:rPr>
              <a:t> </a:t>
            </a:r>
            <a:r>
              <a:rPr lang="en-US" sz="3200" b="1" i="1" dirty="0" err="1">
                <a:solidFill>
                  <a:srgbClr val="FF0000"/>
                </a:solidFill>
              </a:rPr>
              <a:t>của</a:t>
            </a:r>
            <a:r>
              <a:rPr lang="en-US" sz="3200" b="1" i="1" dirty="0">
                <a:solidFill>
                  <a:srgbClr val="FF0000"/>
                </a:solidFill>
              </a:rPr>
              <a:t> </a:t>
            </a:r>
            <a:r>
              <a:rPr lang="en-US" sz="3200" b="1" i="1" dirty="0" err="1">
                <a:solidFill>
                  <a:srgbClr val="FF0000"/>
                </a:solidFill>
              </a:rPr>
              <a:t>câu</a:t>
            </a:r>
            <a:r>
              <a:rPr lang="en-US" sz="3200" b="1" i="1" dirty="0">
                <a:solidFill>
                  <a:srgbClr val="FF0000"/>
                </a:solidFill>
              </a:rPr>
              <a:t> </a:t>
            </a:r>
            <a:r>
              <a:rPr lang="en-US" sz="3200" b="1" i="1" dirty="0" err="1">
                <a:solidFill>
                  <a:srgbClr val="FF0000"/>
                </a:solidFill>
              </a:rPr>
              <a:t>xét</a:t>
            </a:r>
            <a:r>
              <a:rPr lang="en-US" sz="3200" b="1" i="1" dirty="0">
                <a:solidFill>
                  <a:srgbClr val="FF0000"/>
                </a:solidFill>
              </a:rPr>
              <a:t> </a:t>
            </a:r>
            <a:r>
              <a:rPr lang="en-US" sz="3200" b="1" i="1" dirty="0" err="1">
                <a:solidFill>
                  <a:srgbClr val="FF0000"/>
                </a:solidFill>
              </a:rPr>
              <a:t>theo</a:t>
            </a:r>
            <a:r>
              <a:rPr lang="en-US" sz="3200" b="1" i="1" dirty="0">
                <a:solidFill>
                  <a:srgbClr val="FF0000"/>
                </a:solidFill>
              </a:rPr>
              <a:t> </a:t>
            </a:r>
            <a:r>
              <a:rPr lang="en-US" sz="3200" b="1" i="1" dirty="0" err="1">
                <a:solidFill>
                  <a:srgbClr val="FF0000"/>
                </a:solidFill>
              </a:rPr>
              <a:t>nội</a:t>
            </a:r>
            <a:r>
              <a:rPr lang="en-US" sz="3200" b="1" i="1" dirty="0">
                <a:solidFill>
                  <a:srgbClr val="FF0000"/>
                </a:solidFill>
              </a:rPr>
              <a:t> dung:</a:t>
            </a:r>
            <a:r>
              <a:rPr lang="en-US" sz="3200" i="1" dirty="0">
                <a:solidFill>
                  <a:srgbClr val="FF0000"/>
                </a:solidFill>
              </a:rPr>
              <a:t> </a:t>
            </a:r>
          </a:p>
          <a:p>
            <a:pPr hangingPunct="0"/>
            <a:endParaRPr lang="en-US" sz="3600" b="1" i="1" baseline="-25000" dirty="0">
              <a:solidFill>
                <a:srgbClr val="FF0000"/>
              </a:solidFill>
            </a:endParaRPr>
          </a:p>
          <a:p>
            <a:pPr hangingPunct="0"/>
            <a:r>
              <a:rPr lang="en-US" sz="4000" baseline="-25000" dirty="0">
                <a:latin typeface="Arial" panose="020B0604020202020204" pitchFamily="34" charset="0"/>
                <a:cs typeface="Arial" panose="020B0604020202020204" pitchFamily="34" charset="0"/>
              </a:rPr>
              <a:t>+ </a:t>
            </a:r>
            <a:r>
              <a:rPr lang="en-US" sz="4000" b="1" i="1" baseline="-25000" dirty="0" err="1">
                <a:latin typeface="Arial" panose="020B0604020202020204" pitchFamily="34" charset="0"/>
                <a:cs typeface="Arial" panose="020B0604020202020204" pitchFamily="34" charset="0"/>
              </a:rPr>
              <a:t>Nghĩa</a:t>
            </a:r>
            <a:r>
              <a:rPr lang="en-US" sz="4000" b="1" i="1" baseline="-25000" dirty="0">
                <a:latin typeface="Arial" panose="020B0604020202020204" pitchFamily="34" charset="0"/>
                <a:cs typeface="Arial" panose="020B0604020202020204" pitchFamily="34" charset="0"/>
              </a:rPr>
              <a:t> </a:t>
            </a:r>
            <a:r>
              <a:rPr lang="en-US" sz="4000" b="1" i="1" baseline="-25000" dirty="0" err="1">
                <a:latin typeface="Arial" panose="020B0604020202020204" pitchFamily="34" charset="0"/>
                <a:cs typeface="Arial" panose="020B0604020202020204" pitchFamily="34" charset="0"/>
              </a:rPr>
              <a:t>hiện</a:t>
            </a:r>
            <a:r>
              <a:rPr lang="en-US" sz="4000" b="1" i="1" baseline="-25000" dirty="0">
                <a:latin typeface="Arial" panose="020B0604020202020204" pitchFamily="34" charset="0"/>
                <a:cs typeface="Arial" panose="020B0604020202020204" pitchFamily="34" charset="0"/>
              </a:rPr>
              <a:t>:</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Nghĩa</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đọc</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thấy</a:t>
            </a:r>
            <a:r>
              <a:rPr lang="en-US" sz="4000" baseline="-25000" dirty="0">
                <a:latin typeface="Arial" panose="020B0604020202020204" pitchFamily="34" charset="0"/>
                <a:cs typeface="Arial" panose="020B0604020202020204" pitchFamily="34" charset="0"/>
              </a:rPr>
              <a:t> từ từ </a:t>
            </a:r>
            <a:r>
              <a:rPr lang="en-US" sz="4000" baseline="-25000" dirty="0" err="1">
                <a:latin typeface="Arial" panose="020B0604020202020204" pitchFamily="34" charset="0"/>
                <a:cs typeface="Arial" panose="020B0604020202020204" pitchFamily="34" charset="0"/>
              </a:rPr>
              <a:t>ngữ</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bề</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mặt</a:t>
            </a:r>
            <a:r>
              <a:rPr lang="en-US" sz="4000" baseline="-25000" dirty="0">
                <a:latin typeface="Arial" panose="020B0604020202020204" pitchFamily="34" charset="0"/>
                <a:cs typeface="Arial" panose="020B0604020202020204" pitchFamily="34" charset="0"/>
              </a:rPr>
              <a:t> của câu</a:t>
            </a:r>
            <a:r>
              <a:rPr lang="en-US" sz="4000" b="1" baseline="-25000" dirty="0">
                <a:latin typeface="Arial" panose="020B0604020202020204" pitchFamily="34" charset="0"/>
                <a:cs typeface="Arial" panose="020B0604020202020204" pitchFamily="34" charset="0"/>
              </a:rPr>
              <a:t>.</a:t>
            </a:r>
          </a:p>
          <a:p>
            <a:pPr hangingPunct="0"/>
            <a:endParaRPr lang="en-US" sz="4000" baseline="-25000" dirty="0">
              <a:latin typeface="Arial" panose="020B0604020202020204" pitchFamily="34" charset="0"/>
              <a:cs typeface="Arial" panose="020B0604020202020204" pitchFamily="34" charset="0"/>
            </a:endParaRPr>
          </a:p>
          <a:p>
            <a:pPr hangingPunct="0"/>
            <a:r>
              <a:rPr lang="en-US" sz="4000" baseline="-25000" dirty="0">
                <a:latin typeface="Arial" panose="020B0604020202020204" pitchFamily="34" charset="0"/>
                <a:cs typeface="Arial" panose="020B0604020202020204" pitchFamily="34" charset="0"/>
              </a:rPr>
              <a:t>+ </a:t>
            </a:r>
            <a:r>
              <a:rPr lang="en-US" sz="4000" b="1" i="1" baseline="-25000" dirty="0" err="1">
                <a:latin typeface="Arial" panose="020B0604020202020204" pitchFamily="34" charset="0"/>
                <a:cs typeface="Arial" panose="020B0604020202020204" pitchFamily="34" charset="0"/>
              </a:rPr>
              <a:t>Nghĩa</a:t>
            </a:r>
            <a:r>
              <a:rPr lang="en-US" sz="4000" b="1" i="1" baseline="-25000" dirty="0">
                <a:latin typeface="Arial" panose="020B0604020202020204" pitchFamily="34" charset="0"/>
                <a:cs typeface="Arial" panose="020B0604020202020204" pitchFamily="34" charset="0"/>
              </a:rPr>
              <a:t> </a:t>
            </a:r>
            <a:r>
              <a:rPr lang="en-US" sz="4000" b="1" i="1" baseline="-25000" dirty="0" err="1">
                <a:latin typeface="Arial" panose="020B0604020202020204" pitchFamily="34" charset="0"/>
                <a:cs typeface="Arial" panose="020B0604020202020204" pitchFamily="34" charset="0"/>
              </a:rPr>
              <a:t>ẩn</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gồm</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ba</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loại</a:t>
            </a:r>
            <a:r>
              <a:rPr lang="en-US" sz="4000" baseline="-25000" dirty="0">
                <a:latin typeface="Arial" panose="020B0604020202020204" pitchFamily="34" charset="0"/>
                <a:cs typeface="Arial" panose="020B0604020202020204" pitchFamily="34" charset="0"/>
              </a:rPr>
              <a:t>:</a:t>
            </a:r>
          </a:p>
          <a:p>
            <a:pPr hangingPunct="0"/>
            <a:r>
              <a:rPr lang="en-US" sz="4000" baseline="-25000" dirty="0">
                <a:latin typeface="Arial" panose="020B0604020202020204" pitchFamily="34" charset="0"/>
                <a:cs typeface="Arial" panose="020B0604020202020204" pitchFamily="34" charset="0"/>
              </a:rPr>
              <a:t>	- </a:t>
            </a:r>
            <a:r>
              <a:rPr lang="en-US" sz="4000" b="1" baseline="-25000" dirty="0" err="1">
                <a:latin typeface="Arial" panose="020B0604020202020204" pitchFamily="34" charset="0"/>
                <a:cs typeface="Arial" panose="020B0604020202020204" pitchFamily="34" charset="0"/>
              </a:rPr>
              <a:t>Nghĩa</a:t>
            </a:r>
            <a:r>
              <a:rPr lang="en-US" sz="4000" b="1" baseline="-25000" dirty="0">
                <a:latin typeface="Arial" panose="020B0604020202020204" pitchFamily="34" charset="0"/>
                <a:cs typeface="Arial" panose="020B0604020202020204" pitchFamily="34" charset="0"/>
              </a:rPr>
              <a:t> </a:t>
            </a:r>
            <a:r>
              <a:rPr lang="en-US" sz="4000" b="1" baseline="-25000" dirty="0" err="1">
                <a:latin typeface="Arial" panose="020B0604020202020204" pitchFamily="34" charset="0"/>
                <a:cs typeface="Arial" panose="020B0604020202020204" pitchFamily="34" charset="0"/>
              </a:rPr>
              <a:t>tiền</a:t>
            </a:r>
            <a:r>
              <a:rPr lang="en-US" sz="4000" b="1" baseline="-25000" dirty="0">
                <a:latin typeface="Arial" panose="020B0604020202020204" pitchFamily="34" charset="0"/>
                <a:cs typeface="Arial" panose="020B0604020202020204" pitchFamily="34" charset="0"/>
              </a:rPr>
              <a:t> </a:t>
            </a:r>
            <a:r>
              <a:rPr lang="en-US" sz="4000" b="1" baseline="-25000" dirty="0" err="1">
                <a:latin typeface="Arial" panose="020B0604020202020204" pitchFamily="34" charset="0"/>
                <a:cs typeface="Arial" panose="020B0604020202020204" pitchFamily="34" charset="0"/>
              </a:rPr>
              <a:t>giả</a:t>
            </a:r>
            <a:r>
              <a:rPr lang="en-US" sz="4000" b="1" baseline="-25000" dirty="0">
                <a:latin typeface="Arial" panose="020B0604020202020204" pitchFamily="34" charset="0"/>
                <a:cs typeface="Arial" panose="020B0604020202020204" pitchFamily="34" charset="0"/>
              </a:rPr>
              <a:t> </a:t>
            </a:r>
            <a:r>
              <a:rPr lang="en-US" sz="4000" b="1" baseline="-25000" dirty="0" err="1">
                <a:latin typeface="Arial" panose="020B0604020202020204" pitchFamily="34" charset="0"/>
                <a:cs typeface="Arial" panose="020B0604020202020204" pitchFamily="34" charset="0"/>
              </a:rPr>
              <a:t>định</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Nội</a:t>
            </a:r>
            <a:r>
              <a:rPr lang="en-US" sz="4000" baseline="-25000" dirty="0">
                <a:latin typeface="Arial" panose="020B0604020202020204" pitchFamily="34" charset="0"/>
                <a:cs typeface="Arial" panose="020B0604020202020204" pitchFamily="34" charset="0"/>
              </a:rPr>
              <a:t> dung </a:t>
            </a:r>
            <a:r>
              <a:rPr lang="en-US" sz="4000" baseline="-25000" dirty="0" err="1">
                <a:latin typeface="Arial" panose="020B0604020202020204" pitchFamily="34" charset="0"/>
                <a:cs typeface="Arial" panose="020B0604020202020204" pitchFamily="34" charset="0"/>
              </a:rPr>
              <a:t>có</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tính</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điều</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kiện</a:t>
            </a:r>
            <a:r>
              <a:rPr lang="en-US" sz="4000" baseline="-25000" dirty="0">
                <a:latin typeface="Arial" panose="020B0604020202020204" pitchFamily="34" charset="0"/>
                <a:cs typeface="Arial" panose="020B0604020202020204" pitchFamily="34" charset="0"/>
              </a:rPr>
              <a:t> để câu </a:t>
            </a:r>
            <a:r>
              <a:rPr lang="en-US" sz="4000" baseline="-25000" dirty="0" err="1">
                <a:latin typeface="Arial" panose="020B0604020202020204" pitchFamily="34" charset="0"/>
                <a:cs typeface="Arial" panose="020B0604020202020204" pitchFamily="34" charset="0"/>
              </a:rPr>
              <a:t>đúng</a:t>
            </a:r>
            <a:r>
              <a:rPr lang="en-US" sz="4000" baseline="-25000" dirty="0">
                <a:latin typeface="Arial" panose="020B0604020202020204" pitchFamily="34" charset="0"/>
                <a:cs typeface="Arial" panose="020B0604020202020204" pitchFamily="34" charset="0"/>
              </a:rPr>
              <a:t> hoặc </a:t>
            </a:r>
            <a:r>
              <a:rPr lang="en-US" sz="4000" baseline="-25000" dirty="0" err="1">
                <a:latin typeface="Arial" panose="020B0604020202020204" pitchFamily="34" charset="0"/>
                <a:cs typeface="Arial" panose="020B0604020202020204" pitchFamily="34" charset="0"/>
              </a:rPr>
              <a:t>sai</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có</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nghĩa</a:t>
            </a:r>
            <a:r>
              <a:rPr lang="en-US" sz="4000" baseline="-25000" dirty="0">
                <a:latin typeface="Arial" panose="020B0604020202020204" pitchFamily="34" charset="0"/>
                <a:cs typeface="Arial" panose="020B0604020202020204" pitchFamily="34" charset="0"/>
              </a:rPr>
              <a:t> hay </a:t>
            </a:r>
            <a:r>
              <a:rPr lang="en-US" sz="4000" baseline="-25000" dirty="0" err="1">
                <a:latin typeface="Arial" panose="020B0604020202020204" pitchFamily="34" charset="0"/>
                <a:cs typeface="Arial" panose="020B0604020202020204" pitchFamily="34" charset="0"/>
              </a:rPr>
              <a:t>không</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có</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nghĩa</a:t>
            </a:r>
            <a:r>
              <a:rPr lang="en-US" sz="4000" baseline="-25000" dirty="0">
                <a:latin typeface="Arial" panose="020B0604020202020204" pitchFamily="34" charset="0"/>
                <a:cs typeface="Arial" panose="020B0604020202020204" pitchFamily="34" charset="0"/>
              </a:rPr>
              <a:t>.</a:t>
            </a:r>
          </a:p>
          <a:p>
            <a:pPr hangingPunct="0"/>
            <a:r>
              <a:rPr lang="en-US" sz="4000" baseline="-25000" dirty="0">
                <a:latin typeface="Arial" panose="020B0604020202020204" pitchFamily="34" charset="0"/>
                <a:cs typeface="Arial" panose="020B0604020202020204" pitchFamily="34" charset="0"/>
              </a:rPr>
              <a:t>	- </a:t>
            </a:r>
            <a:r>
              <a:rPr lang="en-US" sz="4000" b="1" baseline="-25000" dirty="0" err="1">
                <a:latin typeface="Arial" panose="020B0604020202020204" pitchFamily="34" charset="0"/>
                <a:cs typeface="Arial" panose="020B0604020202020204" pitchFamily="34" charset="0"/>
              </a:rPr>
              <a:t>Ẩn</a:t>
            </a:r>
            <a:r>
              <a:rPr lang="en-US" sz="4000" b="1" baseline="-25000" dirty="0">
                <a:latin typeface="Arial" panose="020B0604020202020204" pitchFamily="34" charset="0"/>
                <a:cs typeface="Arial" panose="020B0604020202020204" pitchFamily="34" charset="0"/>
              </a:rPr>
              <a:t> </a:t>
            </a:r>
            <a:r>
              <a:rPr lang="en-US" sz="4000" b="1" baseline="-25000" dirty="0" err="1">
                <a:latin typeface="Arial" panose="020B0604020202020204" pitchFamily="34" charset="0"/>
                <a:cs typeface="Arial" panose="020B0604020202020204" pitchFamily="34" charset="0"/>
              </a:rPr>
              <a:t>nghĩa</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Nghĩa</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suy</a:t>
            </a:r>
            <a:r>
              <a:rPr lang="en-US" sz="4000" baseline="-25000" dirty="0">
                <a:latin typeface="Arial" panose="020B0604020202020204" pitchFamily="34" charset="0"/>
                <a:cs typeface="Arial" panose="020B0604020202020204" pitchFamily="34" charset="0"/>
              </a:rPr>
              <a:t> từ từ </a:t>
            </a:r>
            <a:r>
              <a:rPr lang="en-US" sz="4000" baseline="-25000" dirty="0" err="1">
                <a:latin typeface="Arial" panose="020B0604020202020204" pitchFamily="34" charset="0"/>
                <a:cs typeface="Arial" panose="020B0604020202020204" pitchFamily="34" charset="0"/>
              </a:rPr>
              <a:t>ngữ</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bề</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mặt</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có</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thể</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diễn</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đạt</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bằng</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một</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số</a:t>
            </a:r>
            <a:r>
              <a:rPr lang="en-US" sz="4000" baseline="-25000" dirty="0">
                <a:latin typeface="Arial" panose="020B0604020202020204" pitchFamily="34" charset="0"/>
                <a:cs typeface="Arial" panose="020B0604020202020204" pitchFamily="34" charset="0"/>
              </a:rPr>
              <a:t> từ </a:t>
            </a:r>
            <a:r>
              <a:rPr lang="en-US" sz="4000" baseline="-25000" dirty="0" err="1">
                <a:latin typeface="Arial" panose="020B0604020202020204" pitchFamily="34" charset="0"/>
                <a:cs typeface="Arial" panose="020B0604020202020204" pitchFamily="34" charset="0"/>
              </a:rPr>
              <a:t>ngữ</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bề</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mặt</a:t>
            </a:r>
            <a:r>
              <a:rPr lang="en-US" sz="4000" baseline="-25000" dirty="0">
                <a:latin typeface="Arial" panose="020B0604020202020204" pitchFamily="34" charset="0"/>
                <a:cs typeface="Arial" panose="020B0604020202020204" pitchFamily="34" charset="0"/>
              </a:rPr>
              <a:t>.</a:t>
            </a:r>
          </a:p>
          <a:p>
            <a:pPr lvl="0" hangingPunct="0"/>
            <a:r>
              <a:rPr lang="en-US" sz="4000" baseline="-25000" dirty="0">
                <a:latin typeface="Arial" panose="020B0604020202020204" pitchFamily="34" charset="0"/>
                <a:cs typeface="Arial" panose="020B0604020202020204" pitchFamily="34" charset="0"/>
              </a:rPr>
              <a:t>	- </a:t>
            </a:r>
            <a:r>
              <a:rPr lang="en-US" sz="4000" b="1" baseline="-25000" dirty="0" err="1">
                <a:latin typeface="Arial" panose="020B0604020202020204" pitchFamily="34" charset="0"/>
                <a:cs typeface="Arial" panose="020B0604020202020204" pitchFamily="34" charset="0"/>
              </a:rPr>
              <a:t>Ẩn</a:t>
            </a:r>
            <a:r>
              <a:rPr lang="en-US" sz="4000" b="1" baseline="-25000" dirty="0">
                <a:latin typeface="Arial" panose="020B0604020202020204" pitchFamily="34" charset="0"/>
                <a:cs typeface="Arial" panose="020B0604020202020204" pitchFamily="34" charset="0"/>
              </a:rPr>
              <a:t> ý hội </a:t>
            </a:r>
            <a:r>
              <a:rPr lang="en-US" sz="4000" b="1" baseline="-25000" dirty="0" err="1">
                <a:latin typeface="Arial" panose="020B0604020202020204" pitchFamily="34" charset="0"/>
                <a:cs typeface="Arial" panose="020B0604020202020204" pitchFamily="34" charset="0"/>
              </a:rPr>
              <a:t>thoại</a:t>
            </a:r>
            <a:r>
              <a:rPr lang="en-US" sz="4000" b="1"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Nghĩa</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nảy</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sinh</a:t>
            </a:r>
            <a:r>
              <a:rPr lang="en-US" sz="4000" baseline="-25000" dirty="0">
                <a:latin typeface="Arial" panose="020B0604020202020204" pitchFamily="34" charset="0"/>
                <a:cs typeface="Arial" panose="020B0604020202020204" pitchFamily="34" charset="0"/>
              </a:rPr>
              <a:t> từ </a:t>
            </a:r>
            <a:r>
              <a:rPr lang="en-US" sz="4000" baseline="-25000" dirty="0" err="1">
                <a:latin typeface="Arial" panose="020B0604020202020204" pitchFamily="34" charset="0"/>
                <a:cs typeface="Arial" panose="020B0604020202020204" pitchFamily="34" charset="0"/>
              </a:rPr>
              <a:t>thực</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tế</a:t>
            </a:r>
            <a:r>
              <a:rPr lang="en-US" sz="4000" baseline="-25000" dirty="0">
                <a:latin typeface="Arial" panose="020B0604020202020204" pitchFamily="34" charset="0"/>
                <a:cs typeface="Arial" panose="020B0604020202020204" pitchFamily="34" charset="0"/>
              </a:rPr>
              <a:t> hội </a:t>
            </a:r>
            <a:r>
              <a:rPr lang="en-US" sz="4000" baseline="-25000" dirty="0" err="1">
                <a:latin typeface="Arial" panose="020B0604020202020204" pitchFamily="34" charset="0"/>
                <a:cs typeface="Arial" panose="020B0604020202020204" pitchFamily="34" charset="0"/>
              </a:rPr>
              <a:t>thoại</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Nghĩa</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được</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suy</a:t>
            </a:r>
            <a:r>
              <a:rPr lang="en-US" sz="4000" baseline="-25000" dirty="0">
                <a:latin typeface="Arial" panose="020B0604020202020204" pitchFamily="34" charset="0"/>
                <a:cs typeface="Arial" panose="020B0604020202020204" pitchFamily="34" charset="0"/>
              </a:rPr>
              <a:t> từ </a:t>
            </a:r>
            <a:r>
              <a:rPr lang="en-US" sz="4000" baseline="-25000" dirty="0" err="1">
                <a:latin typeface="Arial" panose="020B0604020202020204" pitchFamily="34" charset="0"/>
                <a:cs typeface="Arial" panose="020B0604020202020204" pitchFamily="34" charset="0"/>
              </a:rPr>
              <a:t>nghĩa</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hiện</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ẩn</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nghĩa</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nên</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có</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thể</a:t>
            </a:r>
            <a:r>
              <a:rPr lang="en-US" sz="4000" baseline="-25000" dirty="0">
                <a:latin typeface="Arial" panose="020B0604020202020204" pitchFamily="34" charset="0"/>
                <a:cs typeface="Arial" panose="020B0604020202020204" pitchFamily="34" charset="0"/>
              </a:rPr>
              <a:t> đi </a:t>
            </a:r>
            <a:r>
              <a:rPr lang="en-US" sz="4000" baseline="-25000" dirty="0" err="1">
                <a:latin typeface="Arial" panose="020B0604020202020204" pitchFamily="34" charset="0"/>
                <a:cs typeface="Arial" panose="020B0604020202020204" pitchFamily="34" charset="0"/>
              </a:rPr>
              <a:t>rất</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xa</a:t>
            </a:r>
            <a:r>
              <a:rPr lang="en-US" sz="4000" baseline="-25000" dirty="0">
                <a:latin typeface="Arial" panose="020B0604020202020204" pitchFamily="34" charset="0"/>
                <a:cs typeface="Arial" panose="020B0604020202020204" pitchFamily="34" charset="0"/>
              </a:rPr>
              <a:t> từ </a:t>
            </a:r>
            <a:r>
              <a:rPr lang="en-US" sz="4000" baseline="-25000" dirty="0" err="1">
                <a:latin typeface="Arial" panose="020B0604020202020204" pitchFamily="34" charset="0"/>
                <a:cs typeface="Arial" panose="020B0604020202020204" pitchFamily="34" charset="0"/>
              </a:rPr>
              <a:t>ngữ</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bề</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mặt</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và</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đôi</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khi</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chỉ</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những</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người</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tham</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gia</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hội</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thoại</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mới</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hiểu</a:t>
            </a:r>
            <a:r>
              <a:rPr lang="en-US" sz="4000" baseline="-25000" dirty="0">
                <a:latin typeface="Arial" panose="020B0604020202020204" pitchFamily="34" charset="0"/>
                <a:cs typeface="Arial" panose="020B0604020202020204" pitchFamily="34" charset="0"/>
              </a:rPr>
              <a:t> </a:t>
            </a:r>
            <a:r>
              <a:rPr lang="en-US" sz="4000" baseline="-25000" dirty="0" err="1">
                <a:latin typeface="Arial" panose="020B0604020202020204" pitchFamily="34" charset="0"/>
                <a:cs typeface="Arial" panose="020B0604020202020204" pitchFamily="34" charset="0"/>
              </a:rPr>
              <a:t>được</a:t>
            </a:r>
            <a:r>
              <a:rPr lang="en-US" sz="4000" baseline="-25000" dirty="0">
                <a:latin typeface="Arial" panose="020B0604020202020204" pitchFamily="34" charset="0"/>
                <a:cs typeface="Arial" panose="020B0604020202020204" pitchFamily="34" charset="0"/>
              </a:rPr>
              <a:t>.</a:t>
            </a:r>
          </a:p>
          <a:p>
            <a:pPr lvl="0" hangingPunct="0"/>
            <a:endParaRPr lang="en-US" sz="4000" baseline="-25000" dirty="0"/>
          </a:p>
        </p:txBody>
      </p:sp>
    </p:spTree>
    <p:extLst>
      <p:ext uri="{BB962C8B-B14F-4D97-AF65-F5344CB8AC3E}">
        <p14:creationId xmlns:p14="http://schemas.microsoft.com/office/powerpoint/2010/main" val="24660887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167176"/>
            <a:ext cx="11322423" cy="7294305"/>
          </a:xfrm>
          <a:prstGeom prst="rect">
            <a:avLst/>
          </a:prstGeom>
          <a:solidFill>
            <a:schemeClr val="accent2">
              <a:lumMod val="60000"/>
              <a:lumOff val="40000"/>
            </a:schemeClr>
          </a:solidFill>
        </p:spPr>
        <p:txBody>
          <a:bodyPr wrap="square">
            <a:spAutoFit/>
          </a:bodyPr>
          <a:lstStyle/>
          <a:p>
            <a:pPr hangingPunct="0"/>
            <a:endParaRPr lang="en-US" sz="2400" u="sng" dirty="0"/>
          </a:p>
          <a:p>
            <a:pPr hangingPunct="0"/>
            <a:r>
              <a:rPr lang="en-US" sz="2800" u="sng" dirty="0" err="1"/>
              <a:t>Thí</a:t>
            </a:r>
            <a:r>
              <a:rPr lang="en-US" sz="2800" u="sng" dirty="0"/>
              <a:t> dụ 1:</a:t>
            </a:r>
            <a:r>
              <a:rPr lang="en-US" sz="2800" dirty="0"/>
              <a:t>  </a:t>
            </a:r>
            <a:r>
              <a:rPr lang="en-US" sz="2800" dirty="0">
                <a:solidFill>
                  <a:srgbClr val="C00000"/>
                </a:solidFill>
              </a:rPr>
              <a:t>Câu </a:t>
            </a:r>
            <a:r>
              <a:rPr lang="en-US" sz="2800" dirty="0" err="1">
                <a:solidFill>
                  <a:srgbClr val="C00000"/>
                </a:solidFill>
              </a:rPr>
              <a:t>độc</a:t>
            </a:r>
            <a:r>
              <a:rPr lang="en-US" sz="2800" dirty="0">
                <a:solidFill>
                  <a:srgbClr val="C00000"/>
                </a:solidFill>
              </a:rPr>
              <a:t> lập</a:t>
            </a:r>
            <a:r>
              <a:rPr lang="en-US" sz="2800" dirty="0"/>
              <a:t>: </a:t>
            </a:r>
            <a:r>
              <a:rPr lang="en-US" sz="2800" b="1" dirty="0"/>
              <a:t> </a:t>
            </a:r>
            <a:r>
              <a:rPr lang="en-US" sz="2800" b="1" i="1" dirty="0"/>
              <a:t>A </a:t>
            </a:r>
            <a:r>
              <a:rPr lang="en-US" sz="2800" b="1" i="1" dirty="0" err="1"/>
              <a:t>là</a:t>
            </a:r>
            <a:r>
              <a:rPr lang="en-US" sz="2800" b="1" i="1" dirty="0"/>
              <a:t> </a:t>
            </a:r>
            <a:r>
              <a:rPr lang="en-US" sz="2800" b="1" i="1" dirty="0" err="1"/>
              <a:t>một</a:t>
            </a:r>
            <a:r>
              <a:rPr lang="en-US" sz="2800" b="1" i="1" dirty="0"/>
              <a:t> </a:t>
            </a:r>
            <a:r>
              <a:rPr lang="en-US" sz="2800" b="1" i="1" dirty="0" err="1"/>
              <a:t>nhân</a:t>
            </a:r>
            <a:r>
              <a:rPr lang="en-US" sz="2800" b="1" i="1" dirty="0"/>
              <a:t> </a:t>
            </a:r>
            <a:r>
              <a:rPr lang="en-US" sz="2800" b="1" i="1" dirty="0" err="1"/>
              <a:t>viên</a:t>
            </a:r>
            <a:r>
              <a:rPr lang="en-US" sz="2800" b="1" i="1" dirty="0"/>
              <a:t> </a:t>
            </a:r>
            <a:r>
              <a:rPr lang="en-US" sz="2800" b="1" i="1" dirty="0" err="1"/>
              <a:t>tích</a:t>
            </a:r>
            <a:r>
              <a:rPr lang="en-US" sz="2800" b="1" i="1" dirty="0"/>
              <a:t> </a:t>
            </a:r>
            <a:r>
              <a:rPr lang="en-US" sz="2800" b="1" i="1" dirty="0" err="1"/>
              <a:t>cực</a:t>
            </a:r>
            <a:r>
              <a:rPr lang="en-US" sz="2800" b="1" i="1" dirty="0"/>
              <a:t>.</a:t>
            </a:r>
            <a:endParaRPr lang="en-US" sz="2800" b="1" dirty="0"/>
          </a:p>
          <a:p>
            <a:pPr lvl="0" hangingPunct="0"/>
            <a:r>
              <a:rPr lang="en-US" sz="2800" dirty="0"/>
              <a:t>	+ </a:t>
            </a:r>
            <a:r>
              <a:rPr lang="en-US" sz="2800" dirty="0" err="1"/>
              <a:t>Nghĩa</a:t>
            </a:r>
            <a:r>
              <a:rPr lang="en-US" sz="2800" dirty="0"/>
              <a:t> </a:t>
            </a:r>
            <a:r>
              <a:rPr lang="en-US" sz="2800" dirty="0" err="1"/>
              <a:t>hiện</a:t>
            </a:r>
            <a:r>
              <a:rPr lang="en-US" sz="2800" dirty="0"/>
              <a:t>: A </a:t>
            </a:r>
            <a:r>
              <a:rPr lang="en-US" sz="2800" dirty="0" err="1"/>
              <a:t>được</a:t>
            </a:r>
            <a:r>
              <a:rPr lang="en-US" sz="2800" dirty="0"/>
              <a:t> </a:t>
            </a:r>
            <a:r>
              <a:rPr lang="en-US" sz="2800" dirty="0" err="1"/>
              <a:t>đánh</a:t>
            </a:r>
            <a:r>
              <a:rPr lang="en-US" sz="2800" dirty="0"/>
              <a:t> giá, </a:t>
            </a:r>
            <a:r>
              <a:rPr lang="en-US" sz="2800" dirty="0" err="1"/>
              <a:t>nhận</a:t>
            </a:r>
            <a:r>
              <a:rPr lang="en-US" sz="2800" dirty="0"/>
              <a:t> </a:t>
            </a:r>
            <a:r>
              <a:rPr lang="en-US" sz="2800" dirty="0" err="1"/>
              <a:t>định</a:t>
            </a:r>
            <a:r>
              <a:rPr lang="en-US" sz="2800" dirty="0"/>
              <a:t> </a:t>
            </a:r>
            <a:r>
              <a:rPr lang="en-US" sz="2800" dirty="0" err="1"/>
              <a:t>là</a:t>
            </a:r>
            <a:r>
              <a:rPr lang="en-US" sz="2800" dirty="0"/>
              <a:t> </a:t>
            </a:r>
            <a:r>
              <a:rPr lang="en-US" sz="2800" dirty="0" err="1"/>
              <a:t>một</a:t>
            </a:r>
            <a:r>
              <a:rPr lang="en-US" sz="2800" dirty="0"/>
              <a:t> </a:t>
            </a:r>
            <a:r>
              <a:rPr lang="en-US" sz="2800" dirty="0" err="1"/>
              <a:t>nhân</a:t>
            </a:r>
            <a:r>
              <a:rPr lang="en-US" sz="2800" dirty="0"/>
              <a:t> </a:t>
            </a:r>
            <a:r>
              <a:rPr lang="en-US" sz="2800" dirty="0" err="1"/>
              <a:t>viên</a:t>
            </a:r>
            <a:r>
              <a:rPr lang="en-US" sz="2800" dirty="0"/>
              <a:t> </a:t>
            </a:r>
            <a:r>
              <a:rPr lang="en-US" sz="2800" dirty="0" err="1"/>
              <a:t>tích</a:t>
            </a:r>
            <a:r>
              <a:rPr lang="en-US" sz="2800" dirty="0"/>
              <a:t> </a:t>
            </a:r>
            <a:r>
              <a:rPr lang="en-US" sz="2800" dirty="0" err="1"/>
              <a:t>cực</a:t>
            </a:r>
            <a:r>
              <a:rPr lang="en-US" sz="2800" dirty="0"/>
              <a:t>.</a:t>
            </a:r>
          </a:p>
          <a:p>
            <a:pPr lvl="0" hangingPunct="0"/>
            <a:r>
              <a:rPr lang="en-US" sz="2800" dirty="0"/>
              <a:t>	+ </a:t>
            </a:r>
            <a:r>
              <a:rPr lang="en-US" sz="2800" dirty="0" err="1"/>
              <a:t>Nghĩa</a:t>
            </a:r>
            <a:r>
              <a:rPr lang="en-US" sz="2800" dirty="0"/>
              <a:t> </a:t>
            </a:r>
            <a:r>
              <a:rPr lang="en-US" sz="2800" dirty="0" err="1"/>
              <a:t>ẩn</a:t>
            </a:r>
            <a:r>
              <a:rPr lang="en-US" sz="2800" dirty="0"/>
              <a:t>: </a:t>
            </a:r>
          </a:p>
          <a:p>
            <a:pPr lvl="0" hangingPunct="0"/>
            <a:r>
              <a:rPr lang="en-US" sz="2800" dirty="0"/>
              <a:t>		- </a:t>
            </a:r>
            <a:r>
              <a:rPr lang="en-US" sz="2800" dirty="0" err="1"/>
              <a:t>Tiền</a:t>
            </a:r>
            <a:r>
              <a:rPr lang="en-US" sz="2800" dirty="0"/>
              <a:t> </a:t>
            </a:r>
            <a:r>
              <a:rPr lang="en-US" sz="2800" dirty="0" err="1"/>
              <a:t>giả</a:t>
            </a:r>
            <a:r>
              <a:rPr lang="en-US" sz="2800" dirty="0"/>
              <a:t> </a:t>
            </a:r>
            <a:r>
              <a:rPr lang="en-US" sz="2800" dirty="0" err="1"/>
              <a:t>định</a:t>
            </a:r>
            <a:r>
              <a:rPr lang="en-US" sz="2800" dirty="0"/>
              <a:t>: A </a:t>
            </a:r>
            <a:r>
              <a:rPr lang="en-US" sz="2800" dirty="0" err="1"/>
              <a:t>đã</a:t>
            </a:r>
            <a:r>
              <a:rPr lang="en-US" sz="2800" dirty="0"/>
              <a:t> </a:t>
            </a:r>
            <a:r>
              <a:rPr lang="en-US" sz="2800" dirty="0" err="1"/>
              <a:t>từng</a:t>
            </a:r>
            <a:r>
              <a:rPr lang="en-US" sz="2800" dirty="0"/>
              <a:t> </a:t>
            </a:r>
            <a:r>
              <a:rPr lang="en-US" sz="2800" dirty="0" err="1"/>
              <a:t>là</a:t>
            </a:r>
            <a:r>
              <a:rPr lang="en-US" sz="2800" dirty="0"/>
              <a:t> </a:t>
            </a:r>
            <a:r>
              <a:rPr lang="en-US" sz="2800" dirty="0" err="1"/>
              <a:t>nhân</a:t>
            </a:r>
            <a:r>
              <a:rPr lang="en-US" sz="2800" dirty="0"/>
              <a:t> </a:t>
            </a:r>
            <a:r>
              <a:rPr lang="en-US" sz="2800" dirty="0" err="1"/>
              <a:t>viên</a:t>
            </a:r>
            <a:r>
              <a:rPr lang="en-US" sz="2800" dirty="0"/>
              <a:t>.</a:t>
            </a:r>
          </a:p>
          <a:p>
            <a:pPr hangingPunct="0"/>
            <a:r>
              <a:rPr lang="en-US" sz="2800" dirty="0"/>
              <a:t>		- </a:t>
            </a:r>
            <a:r>
              <a:rPr lang="en-US" sz="2800" dirty="0" err="1"/>
              <a:t>Ẩn</a:t>
            </a:r>
            <a:r>
              <a:rPr lang="en-US" sz="2800" dirty="0"/>
              <a:t> </a:t>
            </a:r>
            <a:r>
              <a:rPr lang="en-US" sz="2800" dirty="0" err="1"/>
              <a:t>nghĩa</a:t>
            </a:r>
            <a:r>
              <a:rPr lang="en-US" sz="2800" dirty="0"/>
              <a:t>: </a:t>
            </a:r>
            <a:r>
              <a:rPr lang="en-US" sz="2800" dirty="0" err="1"/>
              <a:t>có</a:t>
            </a:r>
            <a:r>
              <a:rPr lang="en-US" sz="2800" dirty="0"/>
              <a:t> </a:t>
            </a:r>
            <a:r>
              <a:rPr lang="en-US" sz="2800" dirty="0" err="1"/>
              <a:t>nhân</a:t>
            </a:r>
            <a:r>
              <a:rPr lang="en-US" sz="2800" dirty="0"/>
              <a:t> </a:t>
            </a:r>
            <a:r>
              <a:rPr lang="en-US" sz="2800" dirty="0" err="1"/>
              <a:t>viên</a:t>
            </a:r>
            <a:r>
              <a:rPr lang="en-US" sz="2800" dirty="0"/>
              <a:t> </a:t>
            </a:r>
            <a:r>
              <a:rPr lang="en-US" sz="2800" dirty="0" err="1"/>
              <a:t>ít</a:t>
            </a:r>
            <a:r>
              <a:rPr lang="en-US" sz="2800" dirty="0"/>
              <a:t> </a:t>
            </a:r>
            <a:r>
              <a:rPr lang="en-US" sz="2800" dirty="0" err="1"/>
              <a:t>tích</a:t>
            </a:r>
            <a:r>
              <a:rPr lang="en-US" sz="2800" dirty="0"/>
              <a:t> </a:t>
            </a:r>
            <a:r>
              <a:rPr lang="en-US" sz="2800" dirty="0" err="1"/>
              <a:t>cực</a:t>
            </a:r>
            <a:r>
              <a:rPr lang="en-US" sz="2800" dirty="0"/>
              <a:t> hoặc </a:t>
            </a:r>
            <a:r>
              <a:rPr lang="en-US" sz="2800" dirty="0" err="1"/>
              <a:t>không</a:t>
            </a:r>
            <a:r>
              <a:rPr lang="en-US" sz="2800" dirty="0"/>
              <a:t> </a:t>
            </a:r>
            <a:r>
              <a:rPr lang="en-US" sz="2800" dirty="0" err="1"/>
              <a:t>tích</a:t>
            </a:r>
            <a:r>
              <a:rPr lang="en-US" sz="2800" dirty="0"/>
              <a:t> </a:t>
            </a:r>
            <a:r>
              <a:rPr lang="en-US" sz="2800" dirty="0" err="1"/>
              <a:t>cực</a:t>
            </a:r>
            <a:r>
              <a:rPr lang="en-US" sz="2800" dirty="0"/>
              <a:t>.</a:t>
            </a:r>
          </a:p>
          <a:p>
            <a:pPr lvl="0" hangingPunct="0"/>
            <a:r>
              <a:rPr lang="en-US" sz="2800" dirty="0"/>
              <a:t>		</a:t>
            </a:r>
            <a:r>
              <a:rPr lang="en-US" sz="2800" dirty="0">
                <a:solidFill>
                  <a:srgbClr val="C00000"/>
                </a:solidFill>
              </a:rPr>
              <a:t>- </a:t>
            </a:r>
            <a:r>
              <a:rPr lang="en-US" sz="2800" dirty="0" err="1">
                <a:solidFill>
                  <a:srgbClr val="C00000"/>
                </a:solidFill>
              </a:rPr>
              <a:t>Ẩn</a:t>
            </a:r>
            <a:r>
              <a:rPr lang="en-US" sz="2800" dirty="0">
                <a:solidFill>
                  <a:srgbClr val="C00000"/>
                </a:solidFill>
              </a:rPr>
              <a:t> ý hội </a:t>
            </a:r>
            <a:r>
              <a:rPr lang="en-US" sz="2800" dirty="0" err="1">
                <a:solidFill>
                  <a:srgbClr val="C00000"/>
                </a:solidFill>
              </a:rPr>
              <a:t>thoại</a:t>
            </a:r>
            <a:r>
              <a:rPr lang="en-US" sz="2800" dirty="0">
                <a:solidFill>
                  <a:srgbClr val="C00000"/>
                </a:solidFill>
              </a:rPr>
              <a:t>: </a:t>
            </a:r>
            <a:r>
              <a:rPr lang="en-US" sz="2800" dirty="0" err="1">
                <a:solidFill>
                  <a:srgbClr val="C00000"/>
                </a:solidFill>
              </a:rPr>
              <a:t>không</a:t>
            </a:r>
            <a:r>
              <a:rPr lang="en-US" sz="2800" dirty="0">
                <a:solidFill>
                  <a:srgbClr val="C00000"/>
                </a:solidFill>
              </a:rPr>
              <a:t> </a:t>
            </a:r>
            <a:r>
              <a:rPr lang="en-US" sz="2800" dirty="0" err="1">
                <a:solidFill>
                  <a:srgbClr val="C00000"/>
                </a:solidFill>
              </a:rPr>
              <a:t>có</a:t>
            </a:r>
            <a:r>
              <a:rPr lang="en-US" sz="2800" dirty="0">
                <a:solidFill>
                  <a:srgbClr val="C00000"/>
                </a:solidFill>
              </a:rPr>
              <a:t> (do </a:t>
            </a:r>
            <a:r>
              <a:rPr lang="en-US" sz="2800" dirty="0" err="1">
                <a:solidFill>
                  <a:srgbClr val="C00000"/>
                </a:solidFill>
              </a:rPr>
              <a:t>không</a:t>
            </a:r>
            <a:r>
              <a:rPr lang="en-US" sz="2800" dirty="0">
                <a:solidFill>
                  <a:srgbClr val="C00000"/>
                </a:solidFill>
              </a:rPr>
              <a:t> ở </a:t>
            </a:r>
            <a:r>
              <a:rPr lang="en-US" sz="2800" dirty="0" err="1">
                <a:solidFill>
                  <a:srgbClr val="C00000"/>
                </a:solidFill>
              </a:rPr>
              <a:t>ngữ</a:t>
            </a:r>
            <a:r>
              <a:rPr lang="en-US" sz="2800" dirty="0">
                <a:solidFill>
                  <a:srgbClr val="C00000"/>
                </a:solidFill>
              </a:rPr>
              <a:t> </a:t>
            </a:r>
            <a:r>
              <a:rPr lang="en-US" sz="2800" dirty="0" err="1">
                <a:solidFill>
                  <a:srgbClr val="C00000"/>
                </a:solidFill>
              </a:rPr>
              <a:t>cảnh</a:t>
            </a:r>
            <a:r>
              <a:rPr lang="en-US" sz="2800" dirty="0">
                <a:solidFill>
                  <a:srgbClr val="C00000"/>
                </a:solidFill>
              </a:rPr>
              <a:t> giao </a:t>
            </a:r>
            <a:r>
              <a:rPr lang="en-US" sz="2800" dirty="0" err="1">
                <a:solidFill>
                  <a:srgbClr val="C00000"/>
                </a:solidFill>
              </a:rPr>
              <a:t>tiếp</a:t>
            </a:r>
            <a:r>
              <a:rPr lang="en-US" sz="2800" dirty="0">
                <a:solidFill>
                  <a:srgbClr val="C00000"/>
                </a:solidFill>
              </a:rPr>
              <a:t>)</a:t>
            </a:r>
          </a:p>
          <a:p>
            <a:pPr hangingPunct="0"/>
            <a:endParaRPr lang="en-US" sz="2800" u="sng" dirty="0"/>
          </a:p>
          <a:p>
            <a:pPr hangingPunct="0"/>
            <a:r>
              <a:rPr lang="en-US" sz="2800" u="sng" dirty="0" err="1"/>
              <a:t>Thí</a:t>
            </a:r>
            <a:r>
              <a:rPr lang="en-US" sz="2800" u="sng" dirty="0"/>
              <a:t> dụ 2</a:t>
            </a:r>
            <a:r>
              <a:rPr lang="en-US" sz="2800" dirty="0"/>
              <a:t>: </a:t>
            </a:r>
            <a:r>
              <a:rPr lang="en-US" sz="2800" dirty="0">
                <a:solidFill>
                  <a:srgbClr val="C00000"/>
                </a:solidFill>
              </a:rPr>
              <a:t>Câu </a:t>
            </a:r>
            <a:r>
              <a:rPr lang="en-US" sz="2800" dirty="0" err="1">
                <a:solidFill>
                  <a:srgbClr val="C00000"/>
                </a:solidFill>
              </a:rPr>
              <a:t>trong</a:t>
            </a:r>
            <a:r>
              <a:rPr lang="en-US" sz="2800" dirty="0">
                <a:solidFill>
                  <a:srgbClr val="C00000"/>
                </a:solidFill>
              </a:rPr>
              <a:t> hội </a:t>
            </a:r>
            <a:r>
              <a:rPr lang="en-US" sz="2800" dirty="0" err="1">
                <a:solidFill>
                  <a:srgbClr val="C00000"/>
                </a:solidFill>
              </a:rPr>
              <a:t>thoại</a:t>
            </a:r>
            <a:r>
              <a:rPr lang="en-US" sz="2800" dirty="0"/>
              <a:t>: </a:t>
            </a:r>
            <a:r>
              <a:rPr lang="en-US" sz="2800" dirty="0" err="1"/>
              <a:t>Ông</a:t>
            </a:r>
            <a:r>
              <a:rPr lang="en-US" sz="2800" dirty="0"/>
              <a:t> </a:t>
            </a:r>
            <a:r>
              <a:rPr lang="en-US" sz="2800" dirty="0" err="1"/>
              <a:t>trưởng</a:t>
            </a:r>
            <a:r>
              <a:rPr lang="en-US" sz="2800" dirty="0"/>
              <a:t> </a:t>
            </a:r>
            <a:r>
              <a:rPr lang="en-US" sz="2800" dirty="0" err="1"/>
              <a:t>phòng</a:t>
            </a:r>
            <a:r>
              <a:rPr lang="en-US" sz="2800" dirty="0"/>
              <a:t> </a:t>
            </a:r>
            <a:r>
              <a:rPr lang="en-US" sz="2800" dirty="0" err="1"/>
              <a:t>Tổ</a:t>
            </a:r>
            <a:r>
              <a:rPr lang="en-US" sz="2800" dirty="0"/>
              <a:t> </a:t>
            </a:r>
            <a:r>
              <a:rPr lang="en-US" sz="2800" dirty="0" err="1"/>
              <a:t>chức</a:t>
            </a:r>
            <a:r>
              <a:rPr lang="en-US" sz="2800" dirty="0"/>
              <a:t> </a:t>
            </a:r>
            <a:r>
              <a:rPr lang="en-US" sz="2800" dirty="0" err="1"/>
              <a:t>nói</a:t>
            </a:r>
            <a:r>
              <a:rPr lang="en-US" sz="2800" dirty="0"/>
              <a:t> </a:t>
            </a:r>
            <a:r>
              <a:rPr lang="en-US" sz="2800" dirty="0" err="1"/>
              <a:t>với</a:t>
            </a:r>
            <a:r>
              <a:rPr lang="en-US" sz="2800" dirty="0"/>
              <a:t> </a:t>
            </a:r>
            <a:r>
              <a:rPr lang="en-US" sz="2800" dirty="0" err="1"/>
              <a:t>ông</a:t>
            </a:r>
            <a:r>
              <a:rPr lang="en-US" sz="2800" dirty="0"/>
              <a:t> </a:t>
            </a:r>
            <a:r>
              <a:rPr lang="en-US" sz="2800" dirty="0" err="1"/>
              <a:t>giám</a:t>
            </a:r>
            <a:r>
              <a:rPr lang="en-US" sz="2800" dirty="0"/>
              <a:t> </a:t>
            </a:r>
            <a:r>
              <a:rPr lang="en-US" sz="2800" dirty="0" err="1"/>
              <a:t>đốc</a:t>
            </a:r>
            <a:r>
              <a:rPr lang="en-US" sz="2800" dirty="0"/>
              <a:t>:</a:t>
            </a:r>
          </a:p>
          <a:p>
            <a:pPr hangingPunct="0"/>
            <a:r>
              <a:rPr lang="en-US" sz="2800" i="1" dirty="0"/>
              <a:t>		-  </a:t>
            </a:r>
            <a:r>
              <a:rPr lang="en-US" sz="2800" b="1" i="1" dirty="0"/>
              <a:t>A </a:t>
            </a:r>
            <a:r>
              <a:rPr lang="en-US" sz="2800" b="1" i="1" dirty="0" err="1"/>
              <a:t>là</a:t>
            </a:r>
            <a:r>
              <a:rPr lang="en-US" sz="2800" b="1" i="1" dirty="0"/>
              <a:t> </a:t>
            </a:r>
            <a:r>
              <a:rPr lang="en-US" sz="2800" b="1" i="1" dirty="0" err="1"/>
              <a:t>một</a:t>
            </a:r>
            <a:r>
              <a:rPr lang="en-US" sz="2800" b="1" i="1" dirty="0"/>
              <a:t> </a:t>
            </a:r>
            <a:r>
              <a:rPr lang="en-US" sz="2800" b="1" i="1" dirty="0" err="1"/>
              <a:t>nhân</a:t>
            </a:r>
            <a:r>
              <a:rPr lang="en-US" sz="2800" b="1" i="1" dirty="0"/>
              <a:t> </a:t>
            </a:r>
            <a:r>
              <a:rPr lang="en-US" sz="2800" b="1" i="1" dirty="0" err="1"/>
              <a:t>viên</a:t>
            </a:r>
            <a:r>
              <a:rPr lang="en-US" sz="2800" b="1" i="1" dirty="0"/>
              <a:t> </a:t>
            </a:r>
            <a:r>
              <a:rPr lang="en-US" sz="2800" b="1" i="1" dirty="0" err="1"/>
              <a:t>tích</a:t>
            </a:r>
            <a:r>
              <a:rPr lang="en-US" sz="2800" b="1" i="1" dirty="0"/>
              <a:t> </a:t>
            </a:r>
            <a:r>
              <a:rPr lang="en-US" sz="2800" b="1" i="1" dirty="0" err="1"/>
              <a:t>cực</a:t>
            </a:r>
            <a:r>
              <a:rPr lang="en-US" sz="2800" b="1" i="1" dirty="0"/>
              <a:t>.</a:t>
            </a:r>
            <a:endParaRPr lang="en-US" sz="2800" b="1" dirty="0"/>
          </a:p>
          <a:p>
            <a:pPr lvl="0" hangingPunct="0"/>
            <a:r>
              <a:rPr lang="en-US" sz="2800" dirty="0"/>
              <a:t>	+ </a:t>
            </a:r>
            <a:r>
              <a:rPr lang="en-US" sz="2800" dirty="0" err="1"/>
              <a:t>Nghĩa</a:t>
            </a:r>
            <a:r>
              <a:rPr lang="en-US" sz="2800" dirty="0"/>
              <a:t> </a:t>
            </a:r>
            <a:r>
              <a:rPr lang="en-US" sz="2800" dirty="0" err="1"/>
              <a:t>hiện</a:t>
            </a:r>
            <a:r>
              <a:rPr lang="en-US" sz="2800" dirty="0"/>
              <a:t>: A </a:t>
            </a:r>
            <a:r>
              <a:rPr lang="en-US" sz="2800" dirty="0" err="1"/>
              <a:t>được</a:t>
            </a:r>
            <a:r>
              <a:rPr lang="en-US" sz="2800" dirty="0"/>
              <a:t> </a:t>
            </a:r>
            <a:r>
              <a:rPr lang="en-US" sz="2800" dirty="0" err="1"/>
              <a:t>đánh</a:t>
            </a:r>
            <a:r>
              <a:rPr lang="en-US" sz="2800" dirty="0"/>
              <a:t> giá </a:t>
            </a:r>
            <a:r>
              <a:rPr lang="en-US" sz="2800" dirty="0" err="1"/>
              <a:t>là</a:t>
            </a:r>
            <a:r>
              <a:rPr lang="en-US" sz="2800" dirty="0"/>
              <a:t> </a:t>
            </a:r>
            <a:r>
              <a:rPr lang="en-US" sz="2800" dirty="0" err="1"/>
              <a:t>một</a:t>
            </a:r>
            <a:r>
              <a:rPr lang="en-US" sz="2800" dirty="0"/>
              <a:t> </a:t>
            </a:r>
            <a:r>
              <a:rPr lang="en-US" sz="2800" dirty="0" err="1"/>
              <a:t>nhân</a:t>
            </a:r>
            <a:r>
              <a:rPr lang="en-US" sz="2800" dirty="0"/>
              <a:t> </a:t>
            </a:r>
            <a:r>
              <a:rPr lang="en-US" sz="2800" dirty="0" err="1"/>
              <a:t>viên</a:t>
            </a:r>
            <a:r>
              <a:rPr lang="en-US" sz="2800" dirty="0"/>
              <a:t> </a:t>
            </a:r>
            <a:r>
              <a:rPr lang="en-US" sz="2800" dirty="0" err="1"/>
              <a:t>tích</a:t>
            </a:r>
            <a:r>
              <a:rPr lang="en-US" sz="2800" dirty="0"/>
              <a:t> </a:t>
            </a:r>
            <a:r>
              <a:rPr lang="en-US" sz="2800" dirty="0" err="1"/>
              <a:t>cực</a:t>
            </a:r>
            <a:r>
              <a:rPr lang="en-US" sz="2800" dirty="0"/>
              <a:t>.</a:t>
            </a:r>
          </a:p>
          <a:p>
            <a:pPr lvl="0" hangingPunct="0"/>
            <a:r>
              <a:rPr lang="en-US" sz="2800" dirty="0"/>
              <a:t>	+ </a:t>
            </a:r>
            <a:r>
              <a:rPr lang="en-US" sz="2800" dirty="0" err="1"/>
              <a:t>Nghĩa</a:t>
            </a:r>
            <a:r>
              <a:rPr lang="en-US" sz="2800" dirty="0"/>
              <a:t> </a:t>
            </a:r>
            <a:r>
              <a:rPr lang="en-US" sz="2800" dirty="0" err="1"/>
              <a:t>ẩn</a:t>
            </a:r>
            <a:r>
              <a:rPr lang="en-US" sz="2800" dirty="0"/>
              <a:t>: </a:t>
            </a:r>
          </a:p>
          <a:p>
            <a:pPr lvl="0" hangingPunct="0"/>
            <a:r>
              <a:rPr lang="en-US" sz="2800" dirty="0"/>
              <a:t>		- </a:t>
            </a:r>
            <a:r>
              <a:rPr lang="en-US" sz="2800" dirty="0" err="1"/>
              <a:t>Tiền</a:t>
            </a:r>
            <a:r>
              <a:rPr lang="en-US" sz="2800" dirty="0"/>
              <a:t> </a:t>
            </a:r>
            <a:r>
              <a:rPr lang="en-US" sz="2800" dirty="0" err="1"/>
              <a:t>giả</a:t>
            </a:r>
            <a:r>
              <a:rPr lang="en-US" sz="2800" dirty="0"/>
              <a:t> </a:t>
            </a:r>
            <a:r>
              <a:rPr lang="en-US" sz="2800" dirty="0" err="1"/>
              <a:t>định</a:t>
            </a:r>
            <a:r>
              <a:rPr lang="en-US" sz="2800" dirty="0"/>
              <a:t>: A </a:t>
            </a:r>
            <a:r>
              <a:rPr lang="en-US" sz="2800" dirty="0" err="1"/>
              <a:t>là</a:t>
            </a:r>
            <a:r>
              <a:rPr lang="en-US" sz="2800" dirty="0"/>
              <a:t> </a:t>
            </a:r>
            <a:r>
              <a:rPr lang="en-US" sz="2800" dirty="0" err="1"/>
              <a:t>một</a:t>
            </a:r>
            <a:r>
              <a:rPr lang="en-US" sz="2800" dirty="0"/>
              <a:t> thành </a:t>
            </a:r>
            <a:r>
              <a:rPr lang="en-US" sz="2800" dirty="0" err="1"/>
              <a:t>viên</a:t>
            </a:r>
            <a:r>
              <a:rPr lang="en-US" sz="2800" dirty="0"/>
              <a:t> của </a:t>
            </a:r>
            <a:r>
              <a:rPr lang="en-US" sz="2800" dirty="0" err="1"/>
              <a:t>đơn</a:t>
            </a:r>
            <a:r>
              <a:rPr lang="en-US" sz="2800" dirty="0"/>
              <a:t> </a:t>
            </a:r>
            <a:r>
              <a:rPr lang="en-US" sz="2800" dirty="0" err="1"/>
              <a:t>vị</a:t>
            </a:r>
            <a:r>
              <a:rPr lang="en-US" sz="2800" dirty="0"/>
              <a:t>.</a:t>
            </a:r>
          </a:p>
          <a:p>
            <a:pPr lvl="0" hangingPunct="0"/>
            <a:r>
              <a:rPr lang="en-US" sz="2800" dirty="0"/>
              <a:t>		- </a:t>
            </a:r>
            <a:r>
              <a:rPr lang="en-US" sz="2800" dirty="0" err="1"/>
              <a:t>Ẩn</a:t>
            </a:r>
            <a:r>
              <a:rPr lang="en-US" sz="2800" dirty="0"/>
              <a:t> </a:t>
            </a:r>
            <a:r>
              <a:rPr lang="en-US" sz="2800" dirty="0" err="1"/>
              <a:t>nghĩa</a:t>
            </a:r>
            <a:r>
              <a:rPr lang="en-US" sz="2800" dirty="0"/>
              <a:t>: </a:t>
            </a:r>
            <a:r>
              <a:rPr lang="en-US" sz="2800" dirty="0" err="1"/>
              <a:t>có</a:t>
            </a:r>
            <a:r>
              <a:rPr lang="en-US" sz="2800" dirty="0"/>
              <a:t> </a:t>
            </a:r>
            <a:r>
              <a:rPr lang="en-US" sz="2800" dirty="0" err="1"/>
              <a:t>nhân</a:t>
            </a:r>
            <a:r>
              <a:rPr lang="en-US" sz="2800" dirty="0"/>
              <a:t> </a:t>
            </a:r>
            <a:r>
              <a:rPr lang="en-US" sz="2800" dirty="0" err="1"/>
              <a:t>viên</a:t>
            </a:r>
            <a:r>
              <a:rPr lang="en-US" sz="2800" dirty="0"/>
              <a:t> </a:t>
            </a:r>
            <a:r>
              <a:rPr lang="en-US" sz="2800" dirty="0" err="1"/>
              <a:t>ít</a:t>
            </a:r>
            <a:r>
              <a:rPr lang="en-US" sz="2800" dirty="0"/>
              <a:t> </a:t>
            </a:r>
            <a:r>
              <a:rPr lang="en-US" sz="2800" dirty="0" err="1"/>
              <a:t>tích</a:t>
            </a:r>
            <a:r>
              <a:rPr lang="en-US" sz="2800" dirty="0"/>
              <a:t> </a:t>
            </a:r>
            <a:r>
              <a:rPr lang="en-US" sz="2800" dirty="0" err="1"/>
              <a:t>cực</a:t>
            </a:r>
            <a:r>
              <a:rPr lang="en-US" sz="2800" dirty="0"/>
              <a:t> hoặc </a:t>
            </a:r>
            <a:r>
              <a:rPr lang="en-US" sz="2800" dirty="0" err="1"/>
              <a:t>không</a:t>
            </a:r>
            <a:r>
              <a:rPr lang="en-US" sz="2800" dirty="0"/>
              <a:t> </a:t>
            </a:r>
            <a:r>
              <a:rPr lang="en-US" sz="2800" dirty="0" err="1"/>
              <a:t>tích</a:t>
            </a:r>
            <a:r>
              <a:rPr lang="en-US" sz="2800" dirty="0"/>
              <a:t> </a:t>
            </a:r>
            <a:r>
              <a:rPr lang="en-US" sz="2800" dirty="0" err="1"/>
              <a:t>cực</a:t>
            </a:r>
            <a:r>
              <a:rPr lang="en-US" sz="2800" dirty="0"/>
              <a:t>.</a:t>
            </a:r>
          </a:p>
          <a:p>
            <a:pPr lvl="0" hangingPunct="0"/>
            <a:r>
              <a:rPr lang="en-US" sz="2800" dirty="0"/>
              <a:t>	</a:t>
            </a:r>
            <a:r>
              <a:rPr lang="en-US" sz="2800" dirty="0">
                <a:solidFill>
                  <a:srgbClr val="C00000"/>
                </a:solidFill>
              </a:rPr>
              <a:t>	- </a:t>
            </a:r>
            <a:r>
              <a:rPr lang="en-US" sz="2800" dirty="0" err="1">
                <a:solidFill>
                  <a:srgbClr val="C00000"/>
                </a:solidFill>
              </a:rPr>
              <a:t>Ẩn</a:t>
            </a:r>
            <a:r>
              <a:rPr lang="en-US" sz="2800" dirty="0">
                <a:solidFill>
                  <a:srgbClr val="C00000"/>
                </a:solidFill>
              </a:rPr>
              <a:t> ý hội </a:t>
            </a:r>
            <a:r>
              <a:rPr lang="en-US" sz="2800" dirty="0" err="1">
                <a:solidFill>
                  <a:srgbClr val="C00000"/>
                </a:solidFill>
              </a:rPr>
              <a:t>thoại</a:t>
            </a:r>
            <a:r>
              <a:rPr lang="en-US" sz="2800" dirty="0">
                <a:solidFill>
                  <a:srgbClr val="C00000"/>
                </a:solidFill>
              </a:rPr>
              <a:t>: - </a:t>
            </a:r>
            <a:r>
              <a:rPr lang="en-US" sz="2800" dirty="0" err="1">
                <a:solidFill>
                  <a:srgbClr val="C00000"/>
                </a:solidFill>
              </a:rPr>
              <a:t>Đề</a:t>
            </a:r>
            <a:r>
              <a:rPr lang="en-US" sz="2800" dirty="0">
                <a:solidFill>
                  <a:srgbClr val="C00000"/>
                </a:solidFill>
              </a:rPr>
              <a:t> </a:t>
            </a:r>
            <a:r>
              <a:rPr lang="en-US" sz="2800" dirty="0" err="1">
                <a:solidFill>
                  <a:srgbClr val="C00000"/>
                </a:solidFill>
              </a:rPr>
              <a:t>nghị</a:t>
            </a:r>
            <a:r>
              <a:rPr lang="en-US" sz="2800" dirty="0">
                <a:solidFill>
                  <a:srgbClr val="C00000"/>
                </a:solidFill>
              </a:rPr>
              <a:t> </a:t>
            </a:r>
            <a:r>
              <a:rPr lang="en-US" sz="2800" dirty="0" err="1">
                <a:solidFill>
                  <a:srgbClr val="C00000"/>
                </a:solidFill>
              </a:rPr>
              <a:t>khen</a:t>
            </a:r>
            <a:r>
              <a:rPr lang="en-US" sz="2800" dirty="0">
                <a:solidFill>
                  <a:srgbClr val="C00000"/>
                </a:solidFill>
              </a:rPr>
              <a:t> </a:t>
            </a:r>
            <a:r>
              <a:rPr lang="en-US" sz="2800" dirty="0" err="1">
                <a:solidFill>
                  <a:srgbClr val="C00000"/>
                </a:solidFill>
              </a:rPr>
              <a:t>thưởng</a:t>
            </a:r>
            <a:r>
              <a:rPr lang="en-US" sz="2800" dirty="0">
                <a:solidFill>
                  <a:srgbClr val="C00000"/>
                </a:solidFill>
              </a:rPr>
              <a:t>/  </a:t>
            </a:r>
            <a:r>
              <a:rPr lang="en-US" sz="2800" dirty="0" err="1">
                <a:solidFill>
                  <a:srgbClr val="C00000"/>
                </a:solidFill>
              </a:rPr>
              <a:t>Đề</a:t>
            </a:r>
            <a:r>
              <a:rPr lang="en-US" sz="2800" dirty="0">
                <a:solidFill>
                  <a:srgbClr val="C00000"/>
                </a:solidFill>
              </a:rPr>
              <a:t> </a:t>
            </a:r>
            <a:r>
              <a:rPr lang="en-US" sz="2800" dirty="0" err="1">
                <a:solidFill>
                  <a:srgbClr val="C00000"/>
                </a:solidFill>
              </a:rPr>
              <a:t>nghị</a:t>
            </a:r>
            <a:r>
              <a:rPr lang="en-US" sz="2800" dirty="0">
                <a:solidFill>
                  <a:srgbClr val="C00000"/>
                </a:solidFill>
              </a:rPr>
              <a:t> </a:t>
            </a:r>
            <a:r>
              <a:rPr lang="en-US" sz="2800" dirty="0" err="1">
                <a:solidFill>
                  <a:srgbClr val="C00000"/>
                </a:solidFill>
              </a:rPr>
              <a:t>đề</a:t>
            </a:r>
            <a:r>
              <a:rPr lang="en-US" sz="2800" dirty="0">
                <a:solidFill>
                  <a:srgbClr val="C00000"/>
                </a:solidFill>
              </a:rPr>
              <a:t> </a:t>
            </a:r>
            <a:r>
              <a:rPr lang="en-US" sz="2800" dirty="0" err="1">
                <a:solidFill>
                  <a:srgbClr val="C00000"/>
                </a:solidFill>
              </a:rPr>
              <a:t>bạt</a:t>
            </a:r>
            <a:r>
              <a:rPr lang="en-US" sz="2800" dirty="0">
                <a:solidFill>
                  <a:srgbClr val="C00000"/>
                </a:solidFill>
              </a:rPr>
              <a:t>.</a:t>
            </a:r>
          </a:p>
          <a:p>
            <a:pPr lvl="0" hangingPunct="0"/>
            <a:r>
              <a:rPr lang="en-US" sz="2400" dirty="0"/>
              <a:t> </a:t>
            </a:r>
            <a:endParaRPr lang="en-US" sz="2000" dirty="0"/>
          </a:p>
        </p:txBody>
      </p:sp>
    </p:spTree>
    <p:extLst>
      <p:ext uri="{BB962C8B-B14F-4D97-AF65-F5344CB8AC3E}">
        <p14:creationId xmlns:p14="http://schemas.microsoft.com/office/powerpoint/2010/main" val="168785138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139880"/>
            <a:ext cx="11322423" cy="6555641"/>
          </a:xfrm>
          <a:prstGeom prst="rect">
            <a:avLst/>
          </a:prstGeom>
          <a:solidFill>
            <a:schemeClr val="accent2">
              <a:lumMod val="60000"/>
              <a:lumOff val="40000"/>
            </a:schemeClr>
          </a:solidFill>
        </p:spPr>
        <p:txBody>
          <a:bodyPr wrap="square">
            <a:spAutoFit/>
          </a:bodyPr>
          <a:lstStyle/>
          <a:p>
            <a:pPr hangingPunct="0"/>
            <a:r>
              <a:rPr lang="en-US" sz="2800" b="1" i="1" dirty="0">
                <a:solidFill>
                  <a:srgbClr val="FF0000"/>
                </a:solidFill>
              </a:rPr>
              <a:t>3.3. </a:t>
            </a:r>
            <a:r>
              <a:rPr lang="en-US" sz="2800" b="1" i="1" dirty="0" err="1">
                <a:solidFill>
                  <a:srgbClr val="FF0000"/>
                </a:solidFill>
              </a:rPr>
              <a:t>Một</a:t>
            </a:r>
            <a:r>
              <a:rPr lang="en-US" sz="2800" b="1" i="1" dirty="0">
                <a:solidFill>
                  <a:srgbClr val="FF0000"/>
                </a:solidFill>
              </a:rPr>
              <a:t> </a:t>
            </a:r>
            <a:r>
              <a:rPr lang="en-US" sz="2800" b="1" i="1" dirty="0" err="1">
                <a:solidFill>
                  <a:srgbClr val="FF0000"/>
                </a:solidFill>
              </a:rPr>
              <a:t>số</a:t>
            </a:r>
            <a:r>
              <a:rPr lang="en-US" sz="2800" b="1" i="1" dirty="0">
                <a:solidFill>
                  <a:srgbClr val="FF0000"/>
                </a:solidFill>
              </a:rPr>
              <a:t> </a:t>
            </a:r>
            <a:r>
              <a:rPr lang="en-US" sz="2800" b="1" i="1" dirty="0" err="1">
                <a:solidFill>
                  <a:srgbClr val="FF0000"/>
                </a:solidFill>
              </a:rPr>
              <a:t>hiện</a:t>
            </a:r>
            <a:r>
              <a:rPr lang="en-US" sz="2800" b="1" i="1" dirty="0">
                <a:solidFill>
                  <a:srgbClr val="FF0000"/>
                </a:solidFill>
              </a:rPr>
              <a:t> </a:t>
            </a:r>
            <a:r>
              <a:rPr lang="en-US" sz="2800" b="1" i="1" dirty="0" err="1">
                <a:solidFill>
                  <a:srgbClr val="FF0000"/>
                </a:solidFill>
              </a:rPr>
              <a:t>tượng</a:t>
            </a:r>
            <a:r>
              <a:rPr lang="en-US" sz="2800" b="1" i="1" dirty="0">
                <a:solidFill>
                  <a:srgbClr val="FF0000"/>
                </a:solidFill>
              </a:rPr>
              <a:t> khác </a:t>
            </a:r>
            <a:r>
              <a:rPr lang="en-US" sz="2800" b="1" i="1" dirty="0" err="1">
                <a:solidFill>
                  <a:srgbClr val="FF0000"/>
                </a:solidFill>
              </a:rPr>
              <a:t>về</a:t>
            </a:r>
            <a:r>
              <a:rPr lang="en-US" sz="2800" b="1" i="1" dirty="0">
                <a:solidFill>
                  <a:srgbClr val="FF0000"/>
                </a:solidFill>
              </a:rPr>
              <a:t> </a:t>
            </a:r>
            <a:r>
              <a:rPr lang="en-US" sz="2800" b="1" i="1" dirty="0" err="1">
                <a:solidFill>
                  <a:srgbClr val="FF0000"/>
                </a:solidFill>
              </a:rPr>
              <a:t>nghĩa</a:t>
            </a:r>
            <a:r>
              <a:rPr lang="en-US" sz="2800" b="1" i="1" dirty="0">
                <a:solidFill>
                  <a:srgbClr val="FF0000"/>
                </a:solidFill>
              </a:rPr>
              <a:t> của câu</a:t>
            </a:r>
          </a:p>
          <a:p>
            <a:pPr hangingPunct="0"/>
            <a:endParaRPr lang="en-US" sz="2800" b="1" i="1" dirty="0">
              <a:solidFill>
                <a:srgbClr val="FF0000"/>
              </a:solidFill>
            </a:endParaRPr>
          </a:p>
          <a:p>
            <a:pPr lvl="0" hangingPunct="0"/>
            <a:r>
              <a:rPr lang="en-US" sz="2800" b="1" i="1" dirty="0"/>
              <a:t>3.3.1. Câu </a:t>
            </a:r>
            <a:r>
              <a:rPr lang="en-US" sz="2800" b="1" i="1" dirty="0" err="1"/>
              <a:t>đồng</a:t>
            </a:r>
            <a:r>
              <a:rPr lang="en-US" sz="2800" b="1" i="1" dirty="0"/>
              <a:t> </a:t>
            </a:r>
            <a:r>
              <a:rPr lang="en-US" sz="2800" b="1" i="1" dirty="0" err="1"/>
              <a:t>nghĩa</a:t>
            </a:r>
            <a:r>
              <a:rPr lang="en-US" sz="2800" b="1" i="1" dirty="0"/>
              <a:t>:</a:t>
            </a:r>
            <a:r>
              <a:rPr lang="en-US" sz="2800" dirty="0"/>
              <a:t> </a:t>
            </a:r>
            <a:r>
              <a:rPr lang="en-US" sz="2800" dirty="0" err="1"/>
              <a:t>Những</a:t>
            </a:r>
            <a:r>
              <a:rPr lang="en-US" sz="2800" dirty="0"/>
              <a:t> câu </a:t>
            </a:r>
            <a:r>
              <a:rPr lang="en-US" sz="2800" dirty="0" err="1"/>
              <a:t>có</a:t>
            </a:r>
            <a:r>
              <a:rPr lang="en-US" sz="2800" dirty="0"/>
              <a:t> </a:t>
            </a:r>
            <a:r>
              <a:rPr lang="en-US" sz="2800" dirty="0" err="1"/>
              <a:t>cùng</a:t>
            </a:r>
            <a:r>
              <a:rPr lang="en-US" sz="2800" dirty="0"/>
              <a:t> </a:t>
            </a:r>
            <a:r>
              <a:rPr lang="en-US" sz="2800" dirty="0" err="1"/>
              <a:t>một</a:t>
            </a:r>
            <a:r>
              <a:rPr lang="en-US" sz="2800" dirty="0"/>
              <a:t> </a:t>
            </a:r>
            <a:r>
              <a:rPr lang="en-US" sz="2800" dirty="0" err="1"/>
              <a:t>nội</a:t>
            </a:r>
            <a:r>
              <a:rPr lang="en-US" sz="2800" dirty="0"/>
              <a:t> dung </a:t>
            </a:r>
            <a:r>
              <a:rPr lang="en-US" sz="2800" dirty="0" err="1"/>
              <a:t>thông</a:t>
            </a:r>
            <a:r>
              <a:rPr lang="en-US" sz="2800" dirty="0"/>
              <a:t> </a:t>
            </a:r>
            <a:r>
              <a:rPr lang="en-US" sz="2800" dirty="0" err="1"/>
              <a:t>báo</a:t>
            </a:r>
            <a:r>
              <a:rPr lang="en-US" sz="2800" dirty="0"/>
              <a:t> </a:t>
            </a:r>
            <a:r>
              <a:rPr lang="en-US" sz="2800" dirty="0" err="1"/>
              <a:t>nhưng</a:t>
            </a:r>
            <a:r>
              <a:rPr lang="en-US" sz="2800" dirty="0"/>
              <a:t> </a:t>
            </a:r>
            <a:r>
              <a:rPr lang="en-US" sz="2800" b="1" dirty="0" err="1"/>
              <a:t>cách</a:t>
            </a:r>
            <a:r>
              <a:rPr lang="en-US" sz="2800" b="1" dirty="0"/>
              <a:t> </a:t>
            </a:r>
            <a:r>
              <a:rPr lang="en-US" sz="2800" b="1" dirty="0" err="1"/>
              <a:t>diễn</a:t>
            </a:r>
            <a:r>
              <a:rPr lang="en-US" sz="2800" b="1" dirty="0"/>
              <a:t> </a:t>
            </a:r>
            <a:r>
              <a:rPr lang="en-US" sz="2800" b="1" dirty="0" err="1"/>
              <a:t>đạt</a:t>
            </a:r>
            <a:r>
              <a:rPr lang="en-US" sz="2800" b="1" dirty="0"/>
              <a:t> khác nhau, </a:t>
            </a:r>
            <a:r>
              <a:rPr lang="en-US" sz="2800" b="1" dirty="0" err="1"/>
              <a:t>sắc</a:t>
            </a:r>
            <a:r>
              <a:rPr lang="en-US" sz="2800" b="1" dirty="0"/>
              <a:t> </a:t>
            </a:r>
            <a:r>
              <a:rPr lang="en-US" sz="2800" b="1" dirty="0" err="1"/>
              <a:t>thái</a:t>
            </a:r>
            <a:r>
              <a:rPr lang="en-US" sz="2800" b="1" dirty="0"/>
              <a:t> </a:t>
            </a:r>
            <a:r>
              <a:rPr lang="en-US" sz="2800" b="1" dirty="0" err="1"/>
              <a:t>tình</a:t>
            </a:r>
            <a:r>
              <a:rPr lang="en-US" sz="2800" b="1" dirty="0"/>
              <a:t> </a:t>
            </a:r>
            <a:r>
              <a:rPr lang="en-US" sz="2800" b="1" dirty="0" err="1"/>
              <a:t>cảm</a:t>
            </a:r>
            <a:r>
              <a:rPr lang="en-US" sz="2800" b="1" dirty="0"/>
              <a:t> khác </a:t>
            </a:r>
            <a:r>
              <a:rPr lang="en-US" sz="2800" b="1" dirty="0" err="1"/>
              <a:t>nhau</a:t>
            </a:r>
            <a:r>
              <a:rPr lang="en-US" sz="2800" b="1" dirty="0"/>
              <a:t>.</a:t>
            </a:r>
          </a:p>
          <a:p>
            <a:pPr lvl="0" hangingPunct="0"/>
            <a:endParaRPr lang="en-US" sz="2800" b="1" dirty="0"/>
          </a:p>
          <a:p>
            <a:pPr hangingPunct="0"/>
            <a:r>
              <a:rPr lang="en-US" sz="2800" u="sng" dirty="0"/>
              <a:t>Ví dụ:</a:t>
            </a:r>
            <a:r>
              <a:rPr lang="en-US" sz="2800" dirty="0"/>
              <a:t>    (1)   </a:t>
            </a:r>
            <a:r>
              <a:rPr lang="en-US" sz="2800" i="1" dirty="0" err="1"/>
              <a:t>Anh</a:t>
            </a:r>
            <a:r>
              <a:rPr lang="en-US" sz="2800" i="1" dirty="0"/>
              <a:t> </a:t>
            </a:r>
            <a:r>
              <a:rPr lang="en-US" sz="2800" i="1" dirty="0" err="1"/>
              <a:t>phải</a:t>
            </a:r>
            <a:r>
              <a:rPr lang="en-US" sz="2800" i="1" dirty="0"/>
              <a:t> đi </a:t>
            </a:r>
            <a:r>
              <a:rPr lang="en-US" sz="2800" i="1" dirty="0" err="1"/>
              <a:t>họp</a:t>
            </a:r>
            <a:r>
              <a:rPr lang="en-US" sz="2800" i="1" dirty="0"/>
              <a:t>.</a:t>
            </a:r>
            <a:endParaRPr lang="en-US" sz="2800" dirty="0"/>
          </a:p>
          <a:p>
            <a:pPr hangingPunct="0"/>
            <a:r>
              <a:rPr lang="en-US" sz="2800" i="1" dirty="0"/>
              <a:t>      		-&gt; </a:t>
            </a:r>
            <a:r>
              <a:rPr lang="en-US" sz="2800" i="1" dirty="0" err="1"/>
              <a:t>Anh</a:t>
            </a:r>
            <a:r>
              <a:rPr lang="en-US" sz="2800" i="1" dirty="0"/>
              <a:t> </a:t>
            </a:r>
            <a:r>
              <a:rPr lang="en-US" sz="2800" i="1" dirty="0" err="1"/>
              <a:t>không</a:t>
            </a:r>
            <a:r>
              <a:rPr lang="en-US" sz="2800" i="1" dirty="0"/>
              <a:t> </a:t>
            </a:r>
            <a:r>
              <a:rPr lang="en-US" sz="2800" i="1" dirty="0" err="1"/>
              <a:t>được</a:t>
            </a:r>
            <a:r>
              <a:rPr lang="en-US" sz="2800" i="1" dirty="0"/>
              <a:t> </a:t>
            </a:r>
            <a:r>
              <a:rPr lang="en-US" sz="2800" i="1" dirty="0" err="1"/>
              <a:t>vắng</a:t>
            </a:r>
            <a:r>
              <a:rPr lang="en-US" sz="2800" i="1" dirty="0"/>
              <a:t> </a:t>
            </a:r>
            <a:r>
              <a:rPr lang="en-US" sz="2800" i="1" dirty="0" err="1"/>
              <a:t>mặt</a:t>
            </a:r>
            <a:r>
              <a:rPr lang="en-US" sz="2800" i="1" dirty="0"/>
              <a:t>.</a:t>
            </a:r>
            <a:endParaRPr lang="en-US" sz="2800" dirty="0"/>
          </a:p>
          <a:p>
            <a:pPr hangingPunct="0"/>
            <a:r>
              <a:rPr lang="en-US" sz="2800" i="1" dirty="0"/>
              <a:t>      		-&gt; </a:t>
            </a:r>
            <a:r>
              <a:rPr lang="en-US" sz="2800" i="1" dirty="0" err="1"/>
              <a:t>Anh</a:t>
            </a:r>
            <a:r>
              <a:rPr lang="en-US" sz="2800" i="1" dirty="0"/>
              <a:t> </a:t>
            </a:r>
            <a:r>
              <a:rPr lang="en-US" sz="2800" i="1" dirty="0" err="1"/>
              <a:t>cần</a:t>
            </a:r>
            <a:r>
              <a:rPr lang="en-US" sz="2800" i="1" dirty="0"/>
              <a:t> </a:t>
            </a:r>
            <a:r>
              <a:rPr lang="en-US" sz="2800" i="1" dirty="0" err="1"/>
              <a:t>phải</a:t>
            </a:r>
            <a:r>
              <a:rPr lang="en-US" sz="2800" i="1" dirty="0"/>
              <a:t> </a:t>
            </a:r>
            <a:r>
              <a:rPr lang="en-US" sz="2800" i="1" dirty="0" err="1"/>
              <a:t>có</a:t>
            </a:r>
            <a:r>
              <a:rPr lang="en-US" sz="2800" i="1" dirty="0"/>
              <a:t> </a:t>
            </a:r>
            <a:r>
              <a:rPr lang="en-US" sz="2800" i="1" dirty="0" err="1"/>
              <a:t>mặt</a:t>
            </a:r>
            <a:r>
              <a:rPr lang="en-US" sz="2800" i="1" dirty="0"/>
              <a:t>.</a:t>
            </a:r>
            <a:endParaRPr lang="en-US" sz="2800" dirty="0"/>
          </a:p>
          <a:p>
            <a:pPr hangingPunct="0"/>
            <a:r>
              <a:rPr lang="en-US" sz="2800" i="1" dirty="0"/>
              <a:t>      		-&gt; </a:t>
            </a:r>
            <a:r>
              <a:rPr lang="en-US" sz="2800" i="1" dirty="0" err="1"/>
              <a:t>Anh</a:t>
            </a:r>
            <a:r>
              <a:rPr lang="en-US" sz="2800" i="1" dirty="0"/>
              <a:t> </a:t>
            </a:r>
            <a:r>
              <a:rPr lang="en-US" sz="2800" i="1" dirty="0" err="1"/>
              <a:t>vắng</a:t>
            </a:r>
            <a:r>
              <a:rPr lang="en-US" sz="2800" i="1" dirty="0"/>
              <a:t> </a:t>
            </a:r>
            <a:r>
              <a:rPr lang="en-US" sz="2800" i="1" dirty="0" err="1"/>
              <a:t>mặt</a:t>
            </a:r>
            <a:r>
              <a:rPr lang="en-US" sz="2800" i="1" dirty="0"/>
              <a:t> </a:t>
            </a:r>
            <a:r>
              <a:rPr lang="en-US" sz="2800" i="1" dirty="0" err="1"/>
              <a:t>là</a:t>
            </a:r>
            <a:r>
              <a:rPr lang="en-US" sz="2800" i="1" dirty="0"/>
              <a:t> </a:t>
            </a:r>
            <a:r>
              <a:rPr lang="en-US" sz="2800" i="1" dirty="0" err="1"/>
              <a:t>không</a:t>
            </a:r>
            <a:r>
              <a:rPr lang="en-US" sz="2800" i="1" dirty="0"/>
              <a:t> </a:t>
            </a:r>
            <a:r>
              <a:rPr lang="en-US" sz="2800" i="1" dirty="0" err="1"/>
              <a:t>được</a:t>
            </a:r>
            <a:r>
              <a:rPr lang="en-US" sz="2800" i="1" dirty="0"/>
              <a:t>.</a:t>
            </a:r>
          </a:p>
          <a:p>
            <a:pPr hangingPunct="0"/>
            <a:r>
              <a:rPr lang="en-US" sz="2800" i="1" dirty="0"/>
              <a:t>     		-&gt; </a:t>
            </a:r>
            <a:r>
              <a:rPr lang="en-US" sz="2800" i="1" dirty="0" err="1"/>
              <a:t>Anh</a:t>
            </a:r>
            <a:r>
              <a:rPr lang="en-US" sz="2800" i="1" dirty="0"/>
              <a:t> </a:t>
            </a:r>
            <a:r>
              <a:rPr lang="en-US" sz="2800" i="1" dirty="0" err="1"/>
              <a:t>không</a:t>
            </a:r>
            <a:r>
              <a:rPr lang="en-US" sz="2800" i="1" dirty="0"/>
              <a:t> </a:t>
            </a:r>
            <a:r>
              <a:rPr lang="en-US" sz="2800" i="1" dirty="0" err="1"/>
              <a:t>thể</a:t>
            </a:r>
            <a:r>
              <a:rPr lang="en-US" sz="2800" i="1" dirty="0"/>
              <a:t> </a:t>
            </a:r>
            <a:r>
              <a:rPr lang="en-US" sz="2800" i="1" dirty="0" err="1"/>
              <a:t>không</a:t>
            </a:r>
            <a:r>
              <a:rPr lang="en-US" sz="2800" i="1" dirty="0"/>
              <a:t> đi </a:t>
            </a:r>
            <a:r>
              <a:rPr lang="en-US" sz="2800" i="1" dirty="0" err="1"/>
              <a:t>họp</a:t>
            </a:r>
            <a:r>
              <a:rPr lang="en-US" sz="2800" i="1" dirty="0"/>
              <a:t>.</a:t>
            </a:r>
            <a:endParaRPr lang="en-US" sz="2800" dirty="0"/>
          </a:p>
          <a:p>
            <a:pPr hangingPunct="0"/>
            <a:r>
              <a:rPr lang="en-US" sz="2800" i="1" dirty="0"/>
              <a:t>      		  ...								</a:t>
            </a:r>
          </a:p>
          <a:p>
            <a:pPr hangingPunct="0"/>
            <a:r>
              <a:rPr lang="en-US" sz="2800" i="1" dirty="0"/>
              <a:t> 	(2) </a:t>
            </a:r>
            <a:r>
              <a:rPr lang="en-US" sz="2800" i="1" dirty="0" err="1"/>
              <a:t>Huế</a:t>
            </a:r>
            <a:r>
              <a:rPr lang="en-US" sz="2800" i="1" dirty="0"/>
              <a:t> </a:t>
            </a:r>
            <a:r>
              <a:rPr lang="en-US" sz="2800" i="1" dirty="0" err="1"/>
              <a:t>đẹp</a:t>
            </a:r>
            <a:r>
              <a:rPr lang="en-US" sz="2800" i="1" dirty="0"/>
              <a:t> </a:t>
            </a:r>
            <a:r>
              <a:rPr lang="en-US" sz="2800" i="1" dirty="0" err="1"/>
              <a:t>nhưng</a:t>
            </a:r>
            <a:r>
              <a:rPr lang="en-US" sz="2800" i="1" dirty="0"/>
              <a:t> </a:t>
            </a:r>
            <a:r>
              <a:rPr lang="en-US" sz="2800" i="1" dirty="0" err="1"/>
              <a:t>xa</a:t>
            </a:r>
            <a:r>
              <a:rPr lang="en-US" sz="2800" i="1" dirty="0"/>
              <a:t>.</a:t>
            </a:r>
          </a:p>
          <a:p>
            <a:pPr hangingPunct="0"/>
            <a:r>
              <a:rPr lang="en-US" sz="2800" i="1" dirty="0"/>
              <a:t>		-&gt; </a:t>
            </a:r>
            <a:r>
              <a:rPr lang="en-US" sz="2800" i="1" dirty="0" err="1"/>
              <a:t>Huế</a:t>
            </a:r>
            <a:r>
              <a:rPr lang="en-US" sz="2800" i="1" dirty="0"/>
              <a:t> </a:t>
            </a:r>
            <a:r>
              <a:rPr lang="en-US" sz="2800" i="1" dirty="0" err="1"/>
              <a:t>xa</a:t>
            </a:r>
            <a:r>
              <a:rPr lang="en-US" sz="2800" i="1" dirty="0"/>
              <a:t> </a:t>
            </a:r>
            <a:r>
              <a:rPr lang="en-US" sz="2800" i="1" dirty="0" err="1"/>
              <a:t>nhưng</a:t>
            </a:r>
            <a:r>
              <a:rPr lang="en-US" sz="2800" i="1" dirty="0"/>
              <a:t> </a:t>
            </a:r>
            <a:r>
              <a:rPr lang="en-US" sz="2800" i="1" dirty="0" err="1"/>
              <a:t>đẹp</a:t>
            </a:r>
            <a:r>
              <a:rPr lang="en-US" sz="2800" i="1" dirty="0"/>
              <a:t>.</a:t>
            </a:r>
          </a:p>
          <a:p>
            <a:pPr lvl="0" hangingPunct="0"/>
            <a:endParaRPr lang="en-US" sz="2800" b="1" i="1" dirty="0"/>
          </a:p>
          <a:p>
            <a:pPr hangingPunct="0"/>
            <a:endParaRPr lang="en-US" sz="2800" dirty="0"/>
          </a:p>
        </p:txBody>
      </p:sp>
    </p:spTree>
    <p:extLst>
      <p:ext uri="{BB962C8B-B14F-4D97-AF65-F5344CB8AC3E}">
        <p14:creationId xmlns:p14="http://schemas.microsoft.com/office/powerpoint/2010/main" val="24800090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775310"/>
            <a:ext cx="11322423" cy="5447645"/>
          </a:xfrm>
          <a:prstGeom prst="rect">
            <a:avLst/>
          </a:prstGeom>
          <a:solidFill>
            <a:schemeClr val="accent2">
              <a:lumMod val="60000"/>
              <a:lumOff val="40000"/>
            </a:schemeClr>
          </a:solidFill>
        </p:spPr>
        <p:txBody>
          <a:bodyPr wrap="square">
            <a:spAutoFit/>
          </a:bodyPr>
          <a:lstStyle/>
          <a:p>
            <a:pPr hangingPunct="0"/>
            <a:r>
              <a:rPr lang="en-US" sz="2800" b="1" i="1" dirty="0">
                <a:solidFill>
                  <a:srgbClr val="FF0000"/>
                </a:solidFill>
              </a:rPr>
              <a:t>3.3. </a:t>
            </a:r>
            <a:r>
              <a:rPr lang="en-US" sz="2800" b="1" i="1" dirty="0" err="1">
                <a:solidFill>
                  <a:srgbClr val="FF0000"/>
                </a:solidFill>
              </a:rPr>
              <a:t>Một</a:t>
            </a:r>
            <a:r>
              <a:rPr lang="en-US" sz="2800" b="1" i="1" dirty="0">
                <a:solidFill>
                  <a:srgbClr val="FF0000"/>
                </a:solidFill>
              </a:rPr>
              <a:t> </a:t>
            </a:r>
            <a:r>
              <a:rPr lang="en-US" sz="2800" b="1" i="1" dirty="0" err="1">
                <a:solidFill>
                  <a:srgbClr val="FF0000"/>
                </a:solidFill>
              </a:rPr>
              <a:t>số</a:t>
            </a:r>
            <a:r>
              <a:rPr lang="en-US" sz="2800" b="1" i="1" dirty="0">
                <a:solidFill>
                  <a:srgbClr val="FF0000"/>
                </a:solidFill>
              </a:rPr>
              <a:t> </a:t>
            </a:r>
            <a:r>
              <a:rPr lang="en-US" sz="2800" b="1" i="1" dirty="0" err="1">
                <a:solidFill>
                  <a:srgbClr val="FF0000"/>
                </a:solidFill>
              </a:rPr>
              <a:t>hiện</a:t>
            </a:r>
            <a:r>
              <a:rPr lang="en-US" sz="2800" b="1" i="1" dirty="0">
                <a:solidFill>
                  <a:srgbClr val="FF0000"/>
                </a:solidFill>
              </a:rPr>
              <a:t> </a:t>
            </a:r>
            <a:r>
              <a:rPr lang="en-US" sz="2800" b="1" i="1" dirty="0" err="1">
                <a:solidFill>
                  <a:srgbClr val="FF0000"/>
                </a:solidFill>
              </a:rPr>
              <a:t>tượng</a:t>
            </a:r>
            <a:r>
              <a:rPr lang="en-US" sz="2800" b="1" i="1" dirty="0">
                <a:solidFill>
                  <a:srgbClr val="FF0000"/>
                </a:solidFill>
              </a:rPr>
              <a:t> khác </a:t>
            </a:r>
            <a:r>
              <a:rPr lang="en-US" sz="2800" b="1" i="1" dirty="0" err="1">
                <a:solidFill>
                  <a:srgbClr val="FF0000"/>
                </a:solidFill>
              </a:rPr>
              <a:t>về</a:t>
            </a:r>
            <a:r>
              <a:rPr lang="en-US" sz="2800" b="1" i="1" dirty="0">
                <a:solidFill>
                  <a:srgbClr val="FF0000"/>
                </a:solidFill>
              </a:rPr>
              <a:t> </a:t>
            </a:r>
            <a:r>
              <a:rPr lang="en-US" sz="2800" b="1" i="1" dirty="0" err="1">
                <a:solidFill>
                  <a:srgbClr val="FF0000"/>
                </a:solidFill>
              </a:rPr>
              <a:t>nghĩa</a:t>
            </a:r>
            <a:r>
              <a:rPr lang="en-US" sz="2800" b="1" i="1" dirty="0">
                <a:solidFill>
                  <a:srgbClr val="FF0000"/>
                </a:solidFill>
              </a:rPr>
              <a:t> của câu</a:t>
            </a:r>
          </a:p>
          <a:p>
            <a:pPr hangingPunct="0"/>
            <a:endParaRPr lang="en-US" sz="2800" b="1" i="1" dirty="0">
              <a:solidFill>
                <a:srgbClr val="FF0000"/>
              </a:solidFill>
            </a:endParaRPr>
          </a:p>
          <a:p>
            <a:pPr lvl="0" hangingPunct="0"/>
            <a:endParaRPr lang="en-US" sz="1200" b="1" i="1" dirty="0"/>
          </a:p>
          <a:p>
            <a:pPr lvl="0" hangingPunct="0">
              <a:lnSpc>
                <a:spcPct val="150000"/>
              </a:lnSpc>
            </a:pPr>
            <a:r>
              <a:rPr lang="en-US" sz="2800" b="1" i="1" dirty="0"/>
              <a:t>3.3.2. Câu </a:t>
            </a:r>
            <a:r>
              <a:rPr lang="en-US" sz="2800" b="1" i="1" dirty="0" err="1"/>
              <a:t>mơ</a:t>
            </a:r>
            <a:r>
              <a:rPr lang="en-US" sz="2800" b="1" i="1" dirty="0"/>
              <a:t> </a:t>
            </a:r>
            <a:r>
              <a:rPr lang="en-US" sz="2800" b="1" i="1" dirty="0" err="1"/>
              <a:t>hồ</a:t>
            </a:r>
            <a:r>
              <a:rPr lang="en-US" sz="2800" b="1" i="1" dirty="0"/>
              <a:t>:</a:t>
            </a:r>
            <a:r>
              <a:rPr lang="en-US" sz="2800" dirty="0"/>
              <a:t> Câu </a:t>
            </a:r>
            <a:r>
              <a:rPr lang="en-US" sz="2800" dirty="0" err="1"/>
              <a:t>gây</a:t>
            </a:r>
            <a:r>
              <a:rPr lang="en-US" sz="2800" dirty="0"/>
              <a:t> ra </a:t>
            </a:r>
            <a:r>
              <a:rPr lang="en-US" sz="2800" dirty="0" err="1"/>
              <a:t>nhiều</a:t>
            </a:r>
            <a:r>
              <a:rPr lang="en-US" sz="2800" dirty="0"/>
              <a:t> </a:t>
            </a:r>
            <a:r>
              <a:rPr lang="en-US" sz="2800" dirty="0" err="1"/>
              <a:t>cách</a:t>
            </a:r>
            <a:r>
              <a:rPr lang="en-US" sz="2800" dirty="0"/>
              <a:t> </a:t>
            </a:r>
            <a:r>
              <a:rPr lang="en-US" sz="2800" dirty="0" err="1"/>
              <a:t>hiểu</a:t>
            </a:r>
            <a:r>
              <a:rPr lang="en-US" sz="2800" dirty="0"/>
              <a:t> khác nhau do </a:t>
            </a:r>
            <a:r>
              <a:rPr lang="en-US" sz="2800" dirty="0" err="1"/>
              <a:t>ngắt</a:t>
            </a:r>
            <a:r>
              <a:rPr lang="en-US" sz="2800" dirty="0"/>
              <a:t> </a:t>
            </a:r>
            <a:r>
              <a:rPr lang="en-US" sz="2800" dirty="0" err="1"/>
              <a:t>giọng</a:t>
            </a:r>
            <a:r>
              <a:rPr lang="en-US" sz="2800" dirty="0"/>
              <a:t> hoặc </a:t>
            </a:r>
            <a:r>
              <a:rPr lang="en-US" sz="2800" dirty="0" err="1"/>
              <a:t>dùng</a:t>
            </a:r>
            <a:r>
              <a:rPr lang="en-US" sz="2800" dirty="0"/>
              <a:t> từ </a:t>
            </a:r>
            <a:r>
              <a:rPr lang="en-US" sz="2800" dirty="0" err="1"/>
              <a:t>không</a:t>
            </a:r>
            <a:r>
              <a:rPr lang="en-US" sz="2800" dirty="0"/>
              <a:t> </a:t>
            </a:r>
            <a:r>
              <a:rPr lang="en-US" sz="2800" dirty="0" err="1"/>
              <a:t>đúng</a:t>
            </a:r>
            <a:r>
              <a:rPr lang="en-US" sz="2800" dirty="0"/>
              <a:t>, hoặc </a:t>
            </a:r>
            <a:r>
              <a:rPr lang="en-US" sz="2800" dirty="0" err="1"/>
              <a:t>thiếu</a:t>
            </a:r>
            <a:r>
              <a:rPr lang="en-US" sz="2800" dirty="0"/>
              <a:t> từ, </a:t>
            </a:r>
            <a:r>
              <a:rPr lang="en-US" sz="2800" dirty="0" err="1"/>
              <a:t>thiếu</a:t>
            </a:r>
            <a:r>
              <a:rPr lang="en-US" sz="2800" dirty="0"/>
              <a:t> </a:t>
            </a:r>
            <a:r>
              <a:rPr lang="en-US" sz="2800" dirty="0" err="1"/>
              <a:t>dấu</a:t>
            </a:r>
            <a:r>
              <a:rPr lang="en-US" sz="2800" dirty="0"/>
              <a:t> </a:t>
            </a:r>
            <a:r>
              <a:rPr lang="en-US" sz="2800" dirty="0" err="1"/>
              <a:t>câu</a:t>
            </a:r>
            <a:r>
              <a:rPr lang="en-US" sz="2800" dirty="0"/>
              <a:t>.</a:t>
            </a:r>
          </a:p>
          <a:p>
            <a:pPr lvl="0" hangingPunct="0">
              <a:lnSpc>
                <a:spcPct val="150000"/>
              </a:lnSpc>
            </a:pPr>
            <a:endParaRPr lang="en-US" sz="2800" dirty="0"/>
          </a:p>
          <a:p>
            <a:pPr hangingPunct="0">
              <a:lnSpc>
                <a:spcPct val="150000"/>
              </a:lnSpc>
            </a:pPr>
            <a:r>
              <a:rPr lang="en-US" sz="2800" u="sng" dirty="0"/>
              <a:t>Ví dụ:</a:t>
            </a:r>
            <a:r>
              <a:rPr lang="en-US" sz="2800" dirty="0"/>
              <a:t> - </a:t>
            </a:r>
            <a:r>
              <a:rPr lang="en-US" sz="2800" i="1" dirty="0" err="1"/>
              <a:t>Mẹ</a:t>
            </a:r>
            <a:r>
              <a:rPr lang="en-US" sz="2800" i="1" dirty="0"/>
              <a:t> con đi </a:t>
            </a:r>
            <a:r>
              <a:rPr lang="en-US" sz="2800" i="1" dirty="0" err="1"/>
              <a:t>chợ</a:t>
            </a:r>
            <a:r>
              <a:rPr lang="en-US" sz="2800" i="1" dirty="0"/>
              <a:t> </a:t>
            </a:r>
            <a:r>
              <a:rPr lang="en-US" sz="2800" i="1" dirty="0" err="1"/>
              <a:t>chiều</a:t>
            </a:r>
            <a:r>
              <a:rPr lang="en-US" sz="2800" i="1" dirty="0"/>
              <a:t> </a:t>
            </a:r>
            <a:r>
              <a:rPr lang="en-US" sz="2800" i="1" dirty="0" err="1"/>
              <a:t>mới</a:t>
            </a:r>
            <a:r>
              <a:rPr lang="en-US" sz="2800" i="1" dirty="0"/>
              <a:t> </a:t>
            </a:r>
            <a:r>
              <a:rPr lang="en-US" sz="2800" i="1" dirty="0" err="1"/>
              <a:t>về</a:t>
            </a:r>
            <a:r>
              <a:rPr lang="en-US" sz="2800" i="1" dirty="0"/>
              <a:t>.</a:t>
            </a:r>
            <a:endParaRPr lang="en-US" sz="2800" dirty="0"/>
          </a:p>
          <a:p>
            <a:pPr hangingPunct="0">
              <a:lnSpc>
                <a:spcPct val="150000"/>
              </a:lnSpc>
            </a:pPr>
            <a:r>
              <a:rPr lang="en-US" sz="2800" i="1" dirty="0"/>
              <a:t>	- </a:t>
            </a:r>
            <a:r>
              <a:rPr lang="en-US" sz="2800" i="1" dirty="0" err="1"/>
              <a:t>Có</a:t>
            </a:r>
            <a:r>
              <a:rPr lang="en-US" sz="2800" i="1" dirty="0"/>
              <a:t> </a:t>
            </a:r>
            <a:r>
              <a:rPr lang="en-US" sz="2800" i="1" dirty="0" err="1"/>
              <a:t>ăn</a:t>
            </a:r>
            <a:r>
              <a:rPr lang="en-US" sz="2800" i="1" dirty="0"/>
              <a:t> </a:t>
            </a:r>
            <a:r>
              <a:rPr lang="en-US" sz="2800" i="1" dirty="0" err="1"/>
              <a:t>không</a:t>
            </a:r>
            <a:r>
              <a:rPr lang="en-US" sz="2800" i="1" dirty="0"/>
              <a:t> </a:t>
            </a:r>
            <a:r>
              <a:rPr lang="en-US" sz="2800" i="1" dirty="0" err="1"/>
              <a:t>thèm</a:t>
            </a:r>
            <a:r>
              <a:rPr lang="en-US" sz="2800" i="1" dirty="0"/>
              <a:t> </a:t>
            </a:r>
            <a:r>
              <a:rPr lang="en-US" sz="2800" i="1" dirty="0" err="1"/>
              <a:t>lắm</a:t>
            </a:r>
            <a:endParaRPr lang="en-US" sz="2800" dirty="0"/>
          </a:p>
          <a:p>
            <a:pPr hangingPunct="0">
              <a:lnSpc>
                <a:spcPct val="150000"/>
              </a:lnSpc>
            </a:pPr>
            <a:r>
              <a:rPr lang="en-US" sz="2800" i="1" dirty="0"/>
              <a:t>	- </a:t>
            </a:r>
            <a:r>
              <a:rPr lang="en-US" sz="2800" i="1" dirty="0" err="1"/>
              <a:t>Quan</a:t>
            </a:r>
            <a:r>
              <a:rPr lang="en-US" sz="2800" i="1" dirty="0"/>
              <a:t> </a:t>
            </a:r>
            <a:r>
              <a:rPr lang="en-US" sz="2800" i="1" dirty="0" err="1"/>
              <a:t>địa</a:t>
            </a:r>
            <a:r>
              <a:rPr lang="en-US" sz="2800" i="1" dirty="0"/>
              <a:t> </a:t>
            </a:r>
            <a:r>
              <a:rPr lang="en-US" sz="2800" i="1" dirty="0" err="1"/>
              <a:t>phương</a:t>
            </a:r>
            <a:r>
              <a:rPr lang="en-US" sz="2800" i="1" dirty="0"/>
              <a:t> </a:t>
            </a:r>
            <a:r>
              <a:rPr lang="en-US" sz="2800" i="1" dirty="0" err="1"/>
              <a:t>ép</a:t>
            </a:r>
            <a:r>
              <a:rPr lang="en-US" sz="2800" i="1" dirty="0"/>
              <a:t> </a:t>
            </a:r>
            <a:r>
              <a:rPr lang="en-US" sz="2800" i="1" dirty="0" err="1"/>
              <a:t>dân</a:t>
            </a:r>
            <a:r>
              <a:rPr lang="en-US" sz="2800" i="1" dirty="0"/>
              <a:t> </a:t>
            </a:r>
            <a:r>
              <a:rPr lang="en-US" sz="2800" i="1" dirty="0" err="1"/>
              <a:t>lấy</a:t>
            </a:r>
            <a:r>
              <a:rPr lang="en-US" sz="2800" i="1" dirty="0"/>
              <a:t> </a:t>
            </a:r>
            <a:r>
              <a:rPr lang="en-US" sz="2800" i="1" dirty="0" err="1"/>
              <a:t>đất</a:t>
            </a:r>
            <a:r>
              <a:rPr lang="en-US" sz="2800" i="1" dirty="0"/>
              <a:t>.</a:t>
            </a:r>
          </a:p>
          <a:p>
            <a:pPr hangingPunct="0"/>
            <a:endParaRPr lang="en-US" sz="2800" dirty="0"/>
          </a:p>
        </p:txBody>
      </p:sp>
    </p:spTree>
    <p:extLst>
      <p:ext uri="{BB962C8B-B14F-4D97-AF65-F5344CB8AC3E}">
        <p14:creationId xmlns:p14="http://schemas.microsoft.com/office/powerpoint/2010/main" val="2238808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9763" y="550234"/>
            <a:ext cx="11322423" cy="6093976"/>
          </a:xfrm>
          <a:prstGeom prst="rect">
            <a:avLst/>
          </a:prstGeom>
          <a:solidFill>
            <a:schemeClr val="accent2">
              <a:lumMod val="60000"/>
              <a:lumOff val="40000"/>
            </a:schemeClr>
          </a:solidFill>
        </p:spPr>
        <p:txBody>
          <a:bodyPr wrap="square">
            <a:spAutoFit/>
          </a:bodyPr>
          <a:lstStyle/>
          <a:p>
            <a:pPr lvl="0" hangingPunct="0"/>
            <a:r>
              <a:rPr lang="en-US" sz="3000" b="1" dirty="0"/>
              <a:t>3.3.3. </a:t>
            </a:r>
            <a:r>
              <a:rPr lang="en-US" sz="3000" b="1" dirty="0" err="1"/>
              <a:t>Câu</a:t>
            </a:r>
            <a:r>
              <a:rPr lang="en-US" sz="3000" b="1" dirty="0"/>
              <a:t> </a:t>
            </a:r>
            <a:r>
              <a:rPr lang="en-US" sz="3000" b="1" dirty="0" err="1"/>
              <a:t>có</a:t>
            </a:r>
            <a:r>
              <a:rPr lang="en-US" sz="3000" b="1" dirty="0"/>
              <a:t> </a:t>
            </a:r>
            <a:r>
              <a:rPr lang="en-US" sz="3000" b="1" dirty="0" err="1"/>
              <a:t>màu</a:t>
            </a:r>
            <a:r>
              <a:rPr lang="en-US" sz="3000" b="1" dirty="0"/>
              <a:t> </a:t>
            </a:r>
            <a:r>
              <a:rPr lang="en-US" sz="3000" b="1" dirty="0" err="1"/>
              <a:t>sắc</a:t>
            </a:r>
            <a:r>
              <a:rPr lang="en-US" sz="3000" b="1" dirty="0"/>
              <a:t> </a:t>
            </a:r>
            <a:r>
              <a:rPr lang="en-US" sz="3000" b="1" dirty="0" err="1"/>
              <a:t>phong</a:t>
            </a:r>
            <a:r>
              <a:rPr lang="en-US" sz="3000" b="1" dirty="0"/>
              <a:t> </a:t>
            </a:r>
            <a:r>
              <a:rPr lang="en-US" sz="3000" b="1" dirty="0" err="1"/>
              <a:t>cách</a:t>
            </a:r>
            <a:r>
              <a:rPr lang="en-US" sz="3000" b="1" dirty="0"/>
              <a:t>:</a:t>
            </a:r>
            <a:r>
              <a:rPr lang="en-US" sz="3000" dirty="0"/>
              <a:t> Câu </a:t>
            </a:r>
            <a:r>
              <a:rPr lang="en-US" sz="3000" dirty="0" err="1"/>
              <a:t>có</a:t>
            </a:r>
            <a:r>
              <a:rPr lang="en-US" sz="3000" dirty="0"/>
              <a:t> </a:t>
            </a:r>
            <a:r>
              <a:rPr lang="en-US" sz="3000" dirty="0" err="1"/>
              <a:t>sử</a:t>
            </a:r>
            <a:r>
              <a:rPr lang="en-US" sz="3000" dirty="0"/>
              <a:t> </a:t>
            </a:r>
            <a:r>
              <a:rPr lang="en-US" sz="3000" dirty="0" err="1"/>
              <a:t>dụng</a:t>
            </a:r>
            <a:r>
              <a:rPr lang="en-US" sz="3000" dirty="0"/>
              <a:t> các </a:t>
            </a:r>
            <a:r>
              <a:rPr lang="en-US" sz="3000" dirty="0" err="1"/>
              <a:t>phương</a:t>
            </a:r>
            <a:r>
              <a:rPr lang="en-US" sz="3000" dirty="0"/>
              <a:t> </a:t>
            </a:r>
            <a:r>
              <a:rPr lang="en-US" sz="3000" dirty="0" err="1"/>
              <a:t>tiện</a:t>
            </a:r>
            <a:r>
              <a:rPr lang="en-US" sz="3000" dirty="0"/>
              <a:t> </a:t>
            </a:r>
            <a:r>
              <a:rPr lang="en-US" sz="3000" dirty="0" err="1"/>
              <a:t>và</a:t>
            </a:r>
            <a:r>
              <a:rPr lang="en-US" sz="3000" dirty="0"/>
              <a:t> </a:t>
            </a:r>
            <a:r>
              <a:rPr lang="en-US" sz="3000" dirty="0" err="1"/>
              <a:t>biện</a:t>
            </a:r>
            <a:r>
              <a:rPr lang="en-US" sz="3000" dirty="0"/>
              <a:t> </a:t>
            </a:r>
            <a:r>
              <a:rPr lang="en-US" sz="3000" dirty="0" err="1"/>
              <a:t>pháp</a:t>
            </a:r>
            <a:r>
              <a:rPr lang="en-US" sz="3000" dirty="0"/>
              <a:t> </a:t>
            </a:r>
            <a:r>
              <a:rPr lang="en-US" sz="3000" dirty="0" err="1"/>
              <a:t>tu</a:t>
            </a:r>
            <a:r>
              <a:rPr lang="en-US" sz="3000" dirty="0"/>
              <a:t> từ. </a:t>
            </a:r>
          </a:p>
          <a:p>
            <a:pPr lvl="0" hangingPunct="0"/>
            <a:r>
              <a:rPr lang="en-US" sz="3000" b="1" dirty="0"/>
              <a:t>	+ </a:t>
            </a:r>
            <a:r>
              <a:rPr lang="en-US" sz="3000" b="1" dirty="0" err="1"/>
              <a:t>Đối</a:t>
            </a:r>
            <a:r>
              <a:rPr lang="en-US" sz="3000" b="1" dirty="0"/>
              <a:t> </a:t>
            </a:r>
            <a:r>
              <a:rPr lang="en-US" sz="3000" b="1" dirty="0" err="1"/>
              <a:t>chiếu</a:t>
            </a:r>
            <a:r>
              <a:rPr lang="en-US" sz="3000" b="1" dirty="0"/>
              <a:t> </a:t>
            </a:r>
            <a:r>
              <a:rPr lang="en-US" sz="3000" b="1" dirty="0" err="1"/>
              <a:t>nghĩa</a:t>
            </a:r>
            <a:r>
              <a:rPr lang="en-US" sz="3000" b="1" dirty="0"/>
              <a:t>:</a:t>
            </a:r>
            <a:r>
              <a:rPr lang="en-US" sz="3000" dirty="0"/>
              <a:t> </a:t>
            </a:r>
            <a:r>
              <a:rPr lang="en-US" sz="3000" dirty="0" err="1"/>
              <a:t>Nghĩa</a:t>
            </a:r>
            <a:r>
              <a:rPr lang="en-US" sz="3000" dirty="0"/>
              <a:t> của câu </a:t>
            </a:r>
            <a:r>
              <a:rPr lang="en-US" sz="3000" dirty="0" err="1"/>
              <a:t>có</a:t>
            </a:r>
            <a:r>
              <a:rPr lang="en-US" sz="3000" dirty="0"/>
              <a:t> </a:t>
            </a:r>
            <a:r>
              <a:rPr lang="en-US" sz="3000" dirty="0" err="1"/>
              <a:t>sự</a:t>
            </a:r>
            <a:r>
              <a:rPr lang="en-US" sz="3000" dirty="0"/>
              <a:t> so </a:t>
            </a:r>
            <a:r>
              <a:rPr lang="en-US" sz="3000" dirty="0" err="1"/>
              <a:t>sánh</a:t>
            </a:r>
            <a:r>
              <a:rPr lang="en-US" sz="3000" dirty="0"/>
              <a:t> (</a:t>
            </a:r>
            <a:r>
              <a:rPr lang="en-US" sz="3000" dirty="0" err="1"/>
              <a:t>tu</a:t>
            </a:r>
            <a:r>
              <a:rPr lang="en-US" sz="3000" dirty="0"/>
              <a:t> từ </a:t>
            </a:r>
            <a:r>
              <a:rPr lang="en-US" sz="3000" dirty="0" err="1"/>
              <a:t>học</a:t>
            </a:r>
            <a:r>
              <a:rPr lang="en-US" sz="3000" dirty="0"/>
              <a:t> </a:t>
            </a:r>
            <a:r>
              <a:rPr lang="en-US" sz="3000" dirty="0" err="1"/>
              <a:t>gọi</a:t>
            </a:r>
            <a:r>
              <a:rPr lang="en-US" sz="3000" dirty="0"/>
              <a:t> </a:t>
            </a:r>
            <a:r>
              <a:rPr lang="en-US" sz="3000" dirty="0" err="1"/>
              <a:t>là</a:t>
            </a:r>
            <a:r>
              <a:rPr lang="en-US" sz="3000" dirty="0"/>
              <a:t> câu </a:t>
            </a:r>
            <a:r>
              <a:rPr lang="en-US" sz="3000" dirty="0" err="1"/>
              <a:t>có</a:t>
            </a:r>
            <a:r>
              <a:rPr lang="en-US" sz="3000" dirty="0"/>
              <a:t> </a:t>
            </a:r>
            <a:r>
              <a:rPr lang="en-US" sz="3000" dirty="0" err="1"/>
              <a:t>sử</a:t>
            </a:r>
            <a:r>
              <a:rPr lang="en-US" sz="3000" dirty="0"/>
              <a:t> </a:t>
            </a:r>
            <a:r>
              <a:rPr lang="en-US" sz="3000" dirty="0" err="1"/>
              <a:t>dụng</a:t>
            </a:r>
            <a:r>
              <a:rPr lang="en-US" sz="3000" dirty="0"/>
              <a:t> </a:t>
            </a:r>
            <a:r>
              <a:rPr lang="en-US" sz="3000" dirty="0" err="1"/>
              <a:t>phép</a:t>
            </a:r>
            <a:r>
              <a:rPr lang="en-US" sz="3000" dirty="0"/>
              <a:t> </a:t>
            </a:r>
            <a:r>
              <a:rPr lang="en-US" sz="3000" dirty="0" err="1"/>
              <a:t>tu</a:t>
            </a:r>
            <a:r>
              <a:rPr lang="en-US" sz="3000" dirty="0"/>
              <a:t> từ so </a:t>
            </a:r>
            <a:r>
              <a:rPr lang="en-US" sz="3000" dirty="0" err="1"/>
              <a:t>sánh</a:t>
            </a:r>
            <a:r>
              <a:rPr lang="en-US" sz="3000" dirty="0"/>
              <a:t>).</a:t>
            </a:r>
          </a:p>
          <a:p>
            <a:pPr hangingPunct="0"/>
            <a:r>
              <a:rPr lang="en-US" sz="3000" dirty="0"/>
              <a:t>	</a:t>
            </a:r>
            <a:r>
              <a:rPr lang="en-US" sz="3000" b="1" dirty="0"/>
              <a:t>+ </a:t>
            </a:r>
            <a:r>
              <a:rPr lang="en-US" sz="3000" b="1" dirty="0" err="1"/>
              <a:t>Chuyển</a:t>
            </a:r>
            <a:r>
              <a:rPr lang="en-US" sz="3000" b="1" dirty="0"/>
              <a:t> </a:t>
            </a:r>
            <a:r>
              <a:rPr lang="en-US" sz="3000" b="1" dirty="0" err="1"/>
              <a:t>nghĩa</a:t>
            </a:r>
            <a:r>
              <a:rPr lang="en-US" sz="3000" b="1" dirty="0"/>
              <a:t>:</a:t>
            </a:r>
            <a:r>
              <a:rPr lang="en-US" sz="3000" dirty="0"/>
              <a:t> </a:t>
            </a:r>
            <a:r>
              <a:rPr lang="en-US" sz="3000" dirty="0" err="1"/>
              <a:t>Nghĩa</a:t>
            </a:r>
            <a:r>
              <a:rPr lang="en-US" sz="3000" dirty="0"/>
              <a:t> của câu </a:t>
            </a:r>
            <a:r>
              <a:rPr lang="en-US" sz="3000" dirty="0" err="1"/>
              <a:t>có</a:t>
            </a:r>
            <a:r>
              <a:rPr lang="en-US" sz="3000" dirty="0"/>
              <a:t> </a:t>
            </a:r>
            <a:r>
              <a:rPr lang="en-US" sz="3000" dirty="0" err="1"/>
              <a:t>sự</a:t>
            </a:r>
            <a:r>
              <a:rPr lang="en-US" sz="3000" dirty="0"/>
              <a:t> </a:t>
            </a:r>
            <a:r>
              <a:rPr lang="en-US" sz="3000" dirty="0" err="1"/>
              <a:t>chuyển</a:t>
            </a:r>
            <a:r>
              <a:rPr lang="en-US" sz="3000" dirty="0"/>
              <a:t> </a:t>
            </a:r>
            <a:r>
              <a:rPr lang="en-US" sz="3000" dirty="0" err="1"/>
              <a:t>nghĩa</a:t>
            </a:r>
            <a:r>
              <a:rPr lang="en-US" sz="3000" dirty="0"/>
              <a:t> từ </a:t>
            </a:r>
            <a:r>
              <a:rPr lang="en-US" sz="3000" dirty="0" err="1"/>
              <a:t>đối</a:t>
            </a:r>
            <a:r>
              <a:rPr lang="en-US" sz="3000" dirty="0"/>
              <a:t> </a:t>
            </a:r>
            <a:r>
              <a:rPr lang="en-US" sz="3000" dirty="0" err="1"/>
              <a:t>tượng</a:t>
            </a:r>
            <a:r>
              <a:rPr lang="en-US" sz="3000" dirty="0"/>
              <a:t> </a:t>
            </a:r>
            <a:r>
              <a:rPr lang="en-US" sz="3000" dirty="0" err="1"/>
              <a:t>này</a:t>
            </a:r>
            <a:r>
              <a:rPr lang="en-US" sz="3000" dirty="0"/>
              <a:t> qua </a:t>
            </a:r>
            <a:r>
              <a:rPr lang="en-US" sz="3000" dirty="0" err="1"/>
              <a:t>đối</a:t>
            </a:r>
            <a:r>
              <a:rPr lang="en-US" sz="3000" dirty="0"/>
              <a:t> </a:t>
            </a:r>
            <a:r>
              <a:rPr lang="en-US" sz="3000" dirty="0" err="1"/>
              <a:t>tượng</a:t>
            </a:r>
            <a:r>
              <a:rPr lang="en-US" sz="3000" dirty="0"/>
              <a:t> khác (</a:t>
            </a:r>
            <a:r>
              <a:rPr lang="en-US" sz="3000" dirty="0" err="1"/>
              <a:t>tu</a:t>
            </a:r>
            <a:r>
              <a:rPr lang="en-US" sz="3000" dirty="0"/>
              <a:t> từ </a:t>
            </a:r>
            <a:r>
              <a:rPr lang="en-US" sz="3000" dirty="0" err="1"/>
              <a:t>học</a:t>
            </a:r>
            <a:r>
              <a:rPr lang="en-US" sz="3000" dirty="0"/>
              <a:t> </a:t>
            </a:r>
            <a:r>
              <a:rPr lang="en-US" sz="3000" dirty="0" err="1"/>
              <a:t>gọi</a:t>
            </a:r>
            <a:r>
              <a:rPr lang="en-US" sz="3000" dirty="0"/>
              <a:t> </a:t>
            </a:r>
            <a:r>
              <a:rPr lang="en-US" sz="3000" dirty="0" err="1"/>
              <a:t>là</a:t>
            </a:r>
            <a:r>
              <a:rPr lang="en-US" sz="3000" dirty="0"/>
              <a:t> các </a:t>
            </a:r>
            <a:r>
              <a:rPr lang="en-US" sz="3000" dirty="0" err="1"/>
              <a:t>loại</a:t>
            </a:r>
            <a:r>
              <a:rPr lang="en-US" sz="3000" dirty="0"/>
              <a:t> câu </a:t>
            </a:r>
            <a:r>
              <a:rPr lang="en-US" sz="3000" dirty="0" err="1"/>
              <a:t>có</a:t>
            </a:r>
            <a:r>
              <a:rPr lang="en-US" sz="3000" dirty="0"/>
              <a:t> </a:t>
            </a:r>
            <a:r>
              <a:rPr lang="en-US" sz="3000" dirty="0" err="1"/>
              <a:t>sử</a:t>
            </a:r>
            <a:r>
              <a:rPr lang="en-US" sz="3000" dirty="0"/>
              <a:t> </a:t>
            </a:r>
            <a:r>
              <a:rPr lang="en-US" sz="3000" dirty="0" err="1"/>
              <a:t>dụng</a:t>
            </a:r>
            <a:r>
              <a:rPr lang="en-US" sz="3000" dirty="0"/>
              <a:t> </a:t>
            </a:r>
            <a:r>
              <a:rPr lang="en-US" sz="3000" dirty="0" err="1"/>
              <a:t>phép</a:t>
            </a:r>
            <a:r>
              <a:rPr lang="en-US" sz="3000" dirty="0"/>
              <a:t> </a:t>
            </a:r>
            <a:r>
              <a:rPr lang="en-US" sz="3000" dirty="0" err="1"/>
              <a:t>ẩn</a:t>
            </a:r>
            <a:r>
              <a:rPr lang="en-US" sz="3000" dirty="0"/>
              <a:t> dụ, </a:t>
            </a:r>
            <a:r>
              <a:rPr lang="en-US" sz="3000" dirty="0" err="1"/>
              <a:t>cải</a:t>
            </a:r>
            <a:r>
              <a:rPr lang="en-US" sz="3000" dirty="0"/>
              <a:t> </a:t>
            </a:r>
            <a:r>
              <a:rPr lang="en-US" sz="3000" dirty="0" err="1"/>
              <a:t>danh</a:t>
            </a:r>
            <a:r>
              <a:rPr lang="en-US" sz="3000" dirty="0"/>
              <a:t>, </a:t>
            </a:r>
            <a:r>
              <a:rPr lang="en-US" sz="3000" dirty="0" err="1"/>
              <a:t>tượng</a:t>
            </a:r>
            <a:r>
              <a:rPr lang="en-US" sz="3000" dirty="0"/>
              <a:t> </a:t>
            </a:r>
            <a:r>
              <a:rPr lang="en-US" sz="3000" dirty="0" err="1"/>
              <a:t>trưng</a:t>
            </a:r>
            <a:r>
              <a:rPr lang="en-US" sz="3000" dirty="0"/>
              <a:t>, </a:t>
            </a:r>
            <a:r>
              <a:rPr lang="en-US" sz="3000" dirty="0" err="1"/>
              <a:t>hoán</a:t>
            </a:r>
            <a:r>
              <a:rPr lang="en-US" sz="3000" dirty="0"/>
              <a:t> dụ).</a:t>
            </a:r>
          </a:p>
          <a:p>
            <a:pPr hangingPunct="0"/>
            <a:r>
              <a:rPr lang="en-US" sz="3000" dirty="0"/>
              <a:t>	* </a:t>
            </a:r>
            <a:r>
              <a:rPr lang="en-US" sz="3000" u="sng" dirty="0" err="1"/>
              <a:t>Ẩn</a:t>
            </a:r>
            <a:r>
              <a:rPr lang="en-US" sz="3000" u="sng" dirty="0"/>
              <a:t> dụ</a:t>
            </a:r>
            <a:r>
              <a:rPr lang="en-US" sz="3000" dirty="0"/>
              <a:t>: 	</a:t>
            </a:r>
          </a:p>
          <a:p>
            <a:pPr hangingPunct="0"/>
            <a:r>
              <a:rPr lang="en-US" sz="3000" dirty="0"/>
              <a:t>	* </a:t>
            </a:r>
            <a:r>
              <a:rPr lang="en-US" sz="3000" u="sng" dirty="0" err="1"/>
              <a:t>Cải</a:t>
            </a:r>
            <a:r>
              <a:rPr lang="en-US" sz="3000" u="sng" dirty="0"/>
              <a:t> </a:t>
            </a:r>
            <a:r>
              <a:rPr lang="en-US" sz="3000" u="sng" dirty="0" err="1"/>
              <a:t>danh</a:t>
            </a:r>
            <a:r>
              <a:rPr lang="en-US" sz="3000" dirty="0"/>
              <a:t>: 	-</a:t>
            </a:r>
            <a:r>
              <a:rPr lang="en-US" sz="3000" i="1" dirty="0"/>
              <a:t>“</a:t>
            </a:r>
            <a:r>
              <a:rPr lang="en-US" sz="3000" i="1" dirty="0" err="1"/>
              <a:t>Những</a:t>
            </a:r>
            <a:r>
              <a:rPr lang="en-US" sz="3000" i="1" dirty="0"/>
              <a:t> </a:t>
            </a:r>
            <a:r>
              <a:rPr lang="en-US" sz="3000" i="1" dirty="0" err="1"/>
              <a:t>hồn</a:t>
            </a:r>
            <a:r>
              <a:rPr lang="en-US" sz="3000" i="1" dirty="0"/>
              <a:t> </a:t>
            </a:r>
            <a:r>
              <a:rPr lang="en-US" sz="3000" i="1" dirty="0" err="1"/>
              <a:t>Trần</a:t>
            </a:r>
            <a:r>
              <a:rPr lang="en-US" sz="3000" i="1" dirty="0"/>
              <a:t> </a:t>
            </a:r>
            <a:r>
              <a:rPr lang="en-US" sz="3000" i="1" dirty="0" err="1"/>
              <a:t>Phú</a:t>
            </a:r>
            <a:r>
              <a:rPr lang="en-US" sz="3000" i="1" dirty="0"/>
              <a:t> </a:t>
            </a:r>
            <a:r>
              <a:rPr lang="en-US" sz="3000" i="1" dirty="0" err="1"/>
              <a:t>vô</a:t>
            </a:r>
            <a:r>
              <a:rPr lang="en-US" sz="3000" i="1" dirty="0"/>
              <a:t> </a:t>
            </a:r>
            <a:r>
              <a:rPr lang="en-US" sz="3000" i="1" dirty="0" err="1"/>
              <a:t>danh</a:t>
            </a:r>
            <a:r>
              <a:rPr lang="en-US" sz="3000" i="1" dirty="0"/>
              <a:t>.</a:t>
            </a:r>
            <a:r>
              <a:rPr lang="en-US" sz="3000" dirty="0"/>
              <a:t>  (Tố </a:t>
            </a:r>
            <a:r>
              <a:rPr lang="en-US" sz="3000" dirty="0" err="1"/>
              <a:t>Hữu</a:t>
            </a:r>
            <a:r>
              <a:rPr lang="en-US" sz="3000" dirty="0"/>
              <a:t>)</a:t>
            </a:r>
          </a:p>
          <a:p>
            <a:pPr hangingPunct="0"/>
            <a:r>
              <a:rPr lang="en-US" sz="3000" dirty="0"/>
              <a:t>	* </a:t>
            </a:r>
            <a:r>
              <a:rPr lang="en-US" sz="3000" u="sng" dirty="0" err="1"/>
              <a:t>Tượng</a:t>
            </a:r>
            <a:r>
              <a:rPr lang="en-US" sz="3000" u="sng" dirty="0"/>
              <a:t> </a:t>
            </a:r>
            <a:r>
              <a:rPr lang="en-US" sz="3000" u="sng" dirty="0" err="1"/>
              <a:t>trưng</a:t>
            </a:r>
            <a:r>
              <a:rPr lang="en-US" sz="3000" dirty="0"/>
              <a:t>: -</a:t>
            </a:r>
            <a:r>
              <a:rPr lang="en-US" sz="3000" i="1" dirty="0"/>
              <a:t>“Con </a:t>
            </a:r>
            <a:r>
              <a:rPr lang="en-US" sz="3000" i="1" dirty="0" err="1"/>
              <a:t>cò</a:t>
            </a:r>
            <a:r>
              <a:rPr lang="en-US" sz="3000" i="1" dirty="0"/>
              <a:t> </a:t>
            </a:r>
            <a:r>
              <a:rPr lang="en-US" sz="3000" i="1" dirty="0" err="1"/>
              <a:t>lặn</a:t>
            </a:r>
            <a:r>
              <a:rPr lang="en-US" sz="3000" i="1" dirty="0"/>
              <a:t> </a:t>
            </a:r>
            <a:r>
              <a:rPr lang="en-US" sz="3000" i="1" dirty="0" err="1"/>
              <a:t>lội</a:t>
            </a:r>
            <a:r>
              <a:rPr lang="en-US" sz="3000" i="1" dirty="0"/>
              <a:t> </a:t>
            </a:r>
            <a:r>
              <a:rPr lang="en-US" sz="3000" i="1" dirty="0" err="1"/>
              <a:t>bờ</a:t>
            </a:r>
            <a:r>
              <a:rPr lang="en-US" sz="3000" i="1" dirty="0"/>
              <a:t> </a:t>
            </a:r>
            <a:r>
              <a:rPr lang="en-US" sz="3000" i="1" dirty="0" err="1"/>
              <a:t>sông</a:t>
            </a:r>
            <a:endParaRPr lang="en-US" sz="3000" dirty="0"/>
          </a:p>
          <a:p>
            <a:pPr hangingPunct="0"/>
            <a:r>
              <a:rPr lang="en-US" sz="3000" i="1" dirty="0"/>
              <a:t>			</a:t>
            </a:r>
            <a:r>
              <a:rPr lang="en-US" sz="3000" i="1" dirty="0" err="1"/>
              <a:t>Gánh</a:t>
            </a:r>
            <a:r>
              <a:rPr lang="en-US" sz="3000" i="1" dirty="0"/>
              <a:t> </a:t>
            </a:r>
            <a:r>
              <a:rPr lang="en-US" sz="3000" i="1" dirty="0" err="1"/>
              <a:t>gạo</a:t>
            </a:r>
            <a:r>
              <a:rPr lang="en-US" sz="3000" i="1" dirty="0"/>
              <a:t> </a:t>
            </a:r>
            <a:r>
              <a:rPr lang="en-US" sz="3000" i="1" dirty="0" err="1"/>
              <a:t>nuôi</a:t>
            </a:r>
            <a:r>
              <a:rPr lang="en-US" sz="3000" i="1" dirty="0"/>
              <a:t> </a:t>
            </a:r>
            <a:r>
              <a:rPr lang="en-US" sz="3000" i="1" dirty="0" err="1"/>
              <a:t>chồng</a:t>
            </a:r>
            <a:r>
              <a:rPr lang="en-US" sz="3000" i="1" dirty="0"/>
              <a:t> </a:t>
            </a:r>
            <a:r>
              <a:rPr lang="en-US" sz="3000" i="1" dirty="0" err="1"/>
              <a:t>tiếng</a:t>
            </a:r>
            <a:r>
              <a:rPr lang="en-US" sz="3000" i="1" dirty="0"/>
              <a:t> </a:t>
            </a:r>
            <a:r>
              <a:rPr lang="en-US" sz="3000" i="1" dirty="0" err="1"/>
              <a:t>khóc</a:t>
            </a:r>
            <a:r>
              <a:rPr lang="en-US" sz="3000" i="1" dirty="0"/>
              <a:t> </a:t>
            </a:r>
            <a:r>
              <a:rPr lang="en-US" sz="3000" i="1" dirty="0" err="1"/>
              <a:t>nỉ</a:t>
            </a:r>
            <a:r>
              <a:rPr lang="en-US" sz="3000" i="1" dirty="0"/>
              <a:t> non”.</a:t>
            </a:r>
            <a:r>
              <a:rPr lang="en-US" sz="3000" dirty="0"/>
              <a:t>   (Ca </a:t>
            </a:r>
            <a:r>
              <a:rPr lang="en-US" sz="3000" dirty="0" err="1"/>
              <a:t>dao</a:t>
            </a:r>
            <a:r>
              <a:rPr lang="en-US" sz="3000" dirty="0"/>
              <a:t>)</a:t>
            </a:r>
          </a:p>
          <a:p>
            <a:pPr hangingPunct="0"/>
            <a:r>
              <a:rPr lang="en-US" sz="3000" dirty="0"/>
              <a:t>	* </a:t>
            </a:r>
            <a:r>
              <a:rPr lang="en-US" sz="3000" u="sng" dirty="0" err="1"/>
              <a:t>Hoán</a:t>
            </a:r>
            <a:r>
              <a:rPr lang="en-US" sz="3000" u="sng" dirty="0"/>
              <a:t> du</a:t>
            </a:r>
            <a:r>
              <a:rPr lang="en-US" sz="3000" dirty="0"/>
              <a:t>: 	- </a:t>
            </a:r>
            <a:r>
              <a:rPr lang="en-US" sz="3000" i="1" dirty="0"/>
              <a:t>“</a:t>
            </a:r>
            <a:r>
              <a:rPr lang="en-US" sz="3000" i="1" dirty="0" err="1"/>
              <a:t>Áo</a:t>
            </a:r>
            <a:r>
              <a:rPr lang="en-US" sz="3000" i="1" dirty="0"/>
              <a:t> </a:t>
            </a:r>
            <a:r>
              <a:rPr lang="en-US" sz="3000" i="1" dirty="0" err="1"/>
              <a:t>chàm</a:t>
            </a:r>
            <a:r>
              <a:rPr lang="en-US" sz="3000" i="1" dirty="0"/>
              <a:t> </a:t>
            </a:r>
            <a:r>
              <a:rPr lang="en-US" sz="3000" i="1" dirty="0" err="1"/>
              <a:t>đưa</a:t>
            </a:r>
            <a:r>
              <a:rPr lang="en-US" sz="3000" i="1" dirty="0"/>
              <a:t> </a:t>
            </a:r>
            <a:r>
              <a:rPr lang="en-US" sz="3000" i="1" dirty="0" err="1"/>
              <a:t>buổi</a:t>
            </a:r>
            <a:r>
              <a:rPr lang="en-US" sz="3000" i="1" dirty="0"/>
              <a:t> </a:t>
            </a:r>
            <a:r>
              <a:rPr lang="en-US" sz="3000" i="1" dirty="0" err="1"/>
              <a:t>phân</a:t>
            </a:r>
            <a:r>
              <a:rPr lang="en-US" sz="3000" i="1" dirty="0"/>
              <a:t> li</a:t>
            </a:r>
            <a:endParaRPr lang="en-US" sz="3000" dirty="0"/>
          </a:p>
          <a:p>
            <a:pPr hangingPunct="0"/>
            <a:r>
              <a:rPr lang="en-US" sz="3000" i="1" dirty="0"/>
              <a:t>			</a:t>
            </a:r>
            <a:r>
              <a:rPr lang="en-US" sz="3000" i="1" dirty="0" err="1"/>
              <a:t>Cầm</a:t>
            </a:r>
            <a:r>
              <a:rPr lang="en-US" sz="3000" i="1" dirty="0"/>
              <a:t> </a:t>
            </a:r>
            <a:r>
              <a:rPr lang="en-US" sz="3000" i="1" dirty="0" err="1"/>
              <a:t>tay</a:t>
            </a:r>
            <a:r>
              <a:rPr lang="en-US" sz="3000" i="1" dirty="0"/>
              <a:t> nhau </a:t>
            </a:r>
            <a:r>
              <a:rPr lang="en-US" sz="3000" i="1" dirty="0" err="1"/>
              <a:t>biết</a:t>
            </a:r>
            <a:r>
              <a:rPr lang="en-US" sz="3000" i="1" dirty="0"/>
              <a:t> </a:t>
            </a:r>
            <a:r>
              <a:rPr lang="en-US" sz="3000" i="1" dirty="0" err="1"/>
              <a:t>nói</a:t>
            </a:r>
            <a:r>
              <a:rPr lang="en-US" sz="3000" i="1" dirty="0"/>
              <a:t> </a:t>
            </a:r>
            <a:r>
              <a:rPr lang="en-US" sz="3000" i="1" dirty="0" err="1"/>
              <a:t>gì</a:t>
            </a:r>
            <a:r>
              <a:rPr lang="en-US" sz="3000" i="1" dirty="0"/>
              <a:t> </a:t>
            </a:r>
            <a:r>
              <a:rPr lang="en-US" sz="3000" i="1" dirty="0" err="1"/>
              <a:t>hôm</a:t>
            </a:r>
            <a:r>
              <a:rPr lang="en-US" sz="3000" i="1" dirty="0"/>
              <a:t> nay”. </a:t>
            </a:r>
            <a:r>
              <a:rPr lang="en-US" sz="3000" dirty="0"/>
              <a:t>(Tố </a:t>
            </a:r>
            <a:r>
              <a:rPr lang="en-US" sz="3000" dirty="0" err="1"/>
              <a:t>Hữu</a:t>
            </a:r>
            <a:r>
              <a:rPr lang="en-US" sz="3000" dirty="0"/>
              <a:t>)</a:t>
            </a:r>
          </a:p>
        </p:txBody>
      </p:sp>
    </p:spTree>
    <p:extLst>
      <p:ext uri="{BB962C8B-B14F-4D97-AF65-F5344CB8AC3E}">
        <p14:creationId xmlns:p14="http://schemas.microsoft.com/office/powerpoint/2010/main" val="231999357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9763" y="596736"/>
            <a:ext cx="11574929" cy="5632311"/>
          </a:xfrm>
          <a:prstGeom prst="rect">
            <a:avLst/>
          </a:prstGeom>
          <a:solidFill>
            <a:schemeClr val="accent2">
              <a:lumMod val="60000"/>
              <a:lumOff val="40000"/>
            </a:schemeClr>
          </a:solidFill>
        </p:spPr>
        <p:txBody>
          <a:bodyPr wrap="square">
            <a:spAutoFit/>
          </a:bodyPr>
          <a:lstStyle/>
          <a:p>
            <a:pPr lvl="0" hangingPunct="0"/>
            <a:endParaRPr lang="en-US" sz="3000" b="1" dirty="0"/>
          </a:p>
          <a:p>
            <a:pPr lvl="0" hangingPunct="0"/>
            <a:r>
              <a:rPr lang="en-US" sz="3000" b="1" dirty="0"/>
              <a:t>	+ </a:t>
            </a:r>
            <a:r>
              <a:rPr lang="en-US" sz="3000" b="1" dirty="0" err="1"/>
              <a:t>Cải</a:t>
            </a:r>
            <a:r>
              <a:rPr lang="en-US" sz="3000" b="1" dirty="0"/>
              <a:t> </a:t>
            </a:r>
            <a:r>
              <a:rPr lang="en-US" sz="3000" b="1" dirty="0" err="1"/>
              <a:t>biến</a:t>
            </a:r>
            <a:r>
              <a:rPr lang="en-US" sz="3000" b="1" dirty="0"/>
              <a:t> </a:t>
            </a:r>
            <a:r>
              <a:rPr lang="en-US" sz="3000" b="1" dirty="0" err="1"/>
              <a:t>nghĩa</a:t>
            </a:r>
            <a:r>
              <a:rPr lang="en-US" sz="3000" b="1" dirty="0"/>
              <a:t>:</a:t>
            </a:r>
            <a:r>
              <a:rPr lang="en-US" sz="3000" dirty="0"/>
              <a:t> </a:t>
            </a:r>
            <a:r>
              <a:rPr lang="en-US" sz="3000" dirty="0" err="1"/>
              <a:t>Nghĩa</a:t>
            </a:r>
            <a:r>
              <a:rPr lang="en-US" sz="3000" dirty="0"/>
              <a:t> của câu </a:t>
            </a:r>
            <a:r>
              <a:rPr lang="en-US" sz="3000" dirty="0" err="1"/>
              <a:t>được</a:t>
            </a:r>
            <a:r>
              <a:rPr lang="en-US" sz="3000" dirty="0"/>
              <a:t> tạo ra do ý </a:t>
            </a:r>
            <a:r>
              <a:rPr lang="en-US" sz="3000" dirty="0" err="1"/>
              <a:t>đồ</a:t>
            </a:r>
            <a:r>
              <a:rPr lang="en-US" sz="3000" dirty="0"/>
              <a:t> </a:t>
            </a:r>
            <a:r>
              <a:rPr lang="en-US" sz="3000" dirty="0" err="1"/>
              <a:t>muốn</a:t>
            </a:r>
            <a:r>
              <a:rPr lang="en-US" sz="3000" dirty="0"/>
              <a:t> </a:t>
            </a:r>
            <a:r>
              <a:rPr lang="en-US" sz="3000" dirty="0" err="1"/>
              <a:t>tăng</a:t>
            </a:r>
            <a:r>
              <a:rPr lang="en-US" sz="3000" dirty="0"/>
              <a:t> hoặc </a:t>
            </a:r>
            <a:r>
              <a:rPr lang="en-US" sz="3000" dirty="0" err="1"/>
              <a:t>giảm</a:t>
            </a:r>
            <a:r>
              <a:rPr lang="en-US" sz="3000" dirty="0"/>
              <a:t> </a:t>
            </a:r>
            <a:r>
              <a:rPr lang="en-US" sz="3000" dirty="0" err="1"/>
              <a:t>mức</a:t>
            </a:r>
            <a:r>
              <a:rPr lang="en-US" sz="3000" dirty="0"/>
              <a:t> </a:t>
            </a:r>
            <a:r>
              <a:rPr lang="en-US" sz="3000" dirty="0" err="1"/>
              <a:t>độ</a:t>
            </a:r>
            <a:r>
              <a:rPr lang="en-US" sz="3000" dirty="0"/>
              <a:t>, </a:t>
            </a:r>
            <a:r>
              <a:rPr lang="en-US" sz="3000" dirty="0" err="1"/>
              <a:t>tình</a:t>
            </a:r>
            <a:r>
              <a:rPr lang="en-US" sz="3000" dirty="0"/>
              <a:t> </a:t>
            </a:r>
            <a:r>
              <a:rPr lang="en-US" sz="3000" dirty="0" err="1"/>
              <a:t>trạng</a:t>
            </a:r>
            <a:r>
              <a:rPr lang="en-US" sz="3000" dirty="0"/>
              <a:t> </a:t>
            </a:r>
            <a:r>
              <a:rPr lang="en-US" sz="3000" dirty="0" err="1"/>
              <a:t>thực</a:t>
            </a:r>
            <a:r>
              <a:rPr lang="en-US" sz="3000" dirty="0"/>
              <a:t> </a:t>
            </a:r>
            <a:r>
              <a:rPr lang="en-US" sz="3000" dirty="0" err="1"/>
              <a:t>tế</a:t>
            </a:r>
            <a:r>
              <a:rPr lang="en-US" sz="3000" dirty="0"/>
              <a:t>.</a:t>
            </a:r>
          </a:p>
          <a:p>
            <a:pPr hangingPunct="0"/>
            <a:r>
              <a:rPr lang="en-US" sz="3000" i="1" dirty="0"/>
              <a:t>	* </a:t>
            </a:r>
            <a:r>
              <a:rPr lang="en-US" sz="3000" i="1" u="sng" dirty="0" err="1"/>
              <a:t>Cải</a:t>
            </a:r>
            <a:r>
              <a:rPr lang="en-US" sz="3000" i="1" u="sng" dirty="0"/>
              <a:t> </a:t>
            </a:r>
            <a:r>
              <a:rPr lang="en-US" sz="3000" i="1" u="sng" dirty="0" err="1"/>
              <a:t>biến</a:t>
            </a:r>
            <a:r>
              <a:rPr lang="en-US" sz="3000" i="1" u="sng" dirty="0"/>
              <a:t> </a:t>
            </a:r>
            <a:r>
              <a:rPr lang="en-US" sz="3000" i="1" u="sng" dirty="0" err="1"/>
              <a:t>nghĩa</a:t>
            </a:r>
            <a:r>
              <a:rPr lang="en-US" sz="3000" i="1" u="sng" dirty="0"/>
              <a:t> </a:t>
            </a:r>
            <a:r>
              <a:rPr lang="en-US" sz="3000" i="1" u="sng" dirty="0" err="1"/>
              <a:t>theo</a:t>
            </a:r>
            <a:r>
              <a:rPr lang="en-US" sz="3000" i="1" u="sng" dirty="0"/>
              <a:t> </a:t>
            </a:r>
            <a:r>
              <a:rPr lang="en-US" sz="3000" i="1" u="sng" dirty="0" err="1"/>
              <a:t>hướng</a:t>
            </a:r>
            <a:r>
              <a:rPr lang="en-US" sz="3000" i="1" u="sng" dirty="0"/>
              <a:t> </a:t>
            </a:r>
            <a:r>
              <a:rPr lang="en-US" sz="3000" i="1" u="sng" dirty="0" err="1"/>
              <a:t>tăng</a:t>
            </a:r>
            <a:r>
              <a:rPr lang="en-US" sz="3000" i="1" dirty="0"/>
              <a:t>:</a:t>
            </a:r>
            <a:r>
              <a:rPr lang="en-US" sz="3000" dirty="0"/>
              <a:t> </a:t>
            </a:r>
            <a:r>
              <a:rPr lang="en-US" sz="3000" dirty="0" err="1"/>
              <a:t>Cách</a:t>
            </a:r>
            <a:r>
              <a:rPr lang="en-US" sz="3000" dirty="0"/>
              <a:t> </a:t>
            </a:r>
            <a:r>
              <a:rPr lang="en-US" sz="3000" dirty="0" err="1"/>
              <a:t>nói</a:t>
            </a:r>
            <a:r>
              <a:rPr lang="en-US" sz="3000" dirty="0"/>
              <a:t> </a:t>
            </a:r>
            <a:r>
              <a:rPr lang="en-US" sz="3000" dirty="0" err="1"/>
              <a:t>vượt</a:t>
            </a:r>
            <a:r>
              <a:rPr lang="en-US" sz="3000" dirty="0"/>
              <a:t> </a:t>
            </a:r>
            <a:r>
              <a:rPr lang="en-US" sz="3000" dirty="0" err="1"/>
              <a:t>quá</a:t>
            </a:r>
            <a:r>
              <a:rPr lang="en-US" sz="3000" dirty="0"/>
              <a:t> </a:t>
            </a:r>
            <a:r>
              <a:rPr lang="en-US" sz="3000" dirty="0" err="1"/>
              <a:t>mức</a:t>
            </a:r>
            <a:r>
              <a:rPr lang="en-US" sz="3000" dirty="0"/>
              <a:t> </a:t>
            </a:r>
            <a:r>
              <a:rPr lang="en-US" sz="3000" dirty="0" err="1"/>
              <a:t>độ</a:t>
            </a:r>
            <a:r>
              <a:rPr lang="en-US" sz="3000" dirty="0"/>
              <a:t> </a:t>
            </a:r>
            <a:r>
              <a:rPr lang="en-US" sz="3000" dirty="0" err="1"/>
              <a:t>thực</a:t>
            </a:r>
            <a:r>
              <a:rPr lang="en-US" sz="3000" dirty="0"/>
              <a:t> </a:t>
            </a:r>
            <a:r>
              <a:rPr lang="en-US" sz="3000" dirty="0" err="1"/>
              <a:t>tế</a:t>
            </a:r>
            <a:r>
              <a:rPr lang="en-US" sz="3000" dirty="0"/>
              <a:t>. (</a:t>
            </a:r>
            <a:r>
              <a:rPr lang="en-US" sz="3000" dirty="0" err="1"/>
              <a:t>Tu</a:t>
            </a:r>
            <a:r>
              <a:rPr lang="en-US" sz="3000" dirty="0"/>
              <a:t> từ </a:t>
            </a:r>
            <a:r>
              <a:rPr lang="en-US" sz="3000" dirty="0" err="1"/>
              <a:t>học</a:t>
            </a:r>
            <a:r>
              <a:rPr lang="en-US" sz="3000" dirty="0"/>
              <a:t> </a:t>
            </a:r>
            <a:r>
              <a:rPr lang="en-US" sz="3000" dirty="0" err="1"/>
              <a:t>gọi</a:t>
            </a:r>
            <a:r>
              <a:rPr lang="en-US" sz="3000" dirty="0"/>
              <a:t> </a:t>
            </a:r>
            <a:r>
              <a:rPr lang="en-US" sz="3000" dirty="0" err="1"/>
              <a:t>là</a:t>
            </a:r>
            <a:r>
              <a:rPr lang="en-US" sz="3000" dirty="0"/>
              <a:t> </a:t>
            </a:r>
            <a:r>
              <a:rPr lang="en-US" sz="3000" dirty="0" err="1"/>
              <a:t>phóng</a:t>
            </a:r>
            <a:r>
              <a:rPr lang="en-US" sz="3000" dirty="0"/>
              <a:t> </a:t>
            </a:r>
            <a:r>
              <a:rPr lang="en-US" sz="3000" dirty="0" err="1"/>
              <a:t>đại</a:t>
            </a:r>
            <a:r>
              <a:rPr lang="en-US" sz="3000" dirty="0"/>
              <a:t>, </a:t>
            </a:r>
            <a:r>
              <a:rPr lang="en-US" sz="3000" dirty="0" err="1"/>
              <a:t>ngoa</a:t>
            </a:r>
            <a:r>
              <a:rPr lang="en-US" sz="3000" dirty="0"/>
              <a:t> dụ, </a:t>
            </a:r>
            <a:r>
              <a:rPr lang="en-US" sz="3000" dirty="0" err="1"/>
              <a:t>thậm</a:t>
            </a:r>
            <a:r>
              <a:rPr lang="en-US" sz="3000" dirty="0"/>
              <a:t> </a:t>
            </a:r>
            <a:r>
              <a:rPr lang="en-US" sz="3000" dirty="0" err="1"/>
              <a:t>xưng</a:t>
            </a:r>
            <a:r>
              <a:rPr lang="en-US" sz="3000" dirty="0"/>
              <a:t>).</a:t>
            </a:r>
          </a:p>
          <a:p>
            <a:pPr hangingPunct="0"/>
            <a:r>
              <a:rPr lang="en-US" sz="3000" i="1" dirty="0"/>
              <a:t>	* </a:t>
            </a:r>
            <a:r>
              <a:rPr lang="en-US" sz="3000" i="1" u="sng" dirty="0" err="1"/>
              <a:t>Cải</a:t>
            </a:r>
            <a:r>
              <a:rPr lang="en-US" sz="3000" i="1" u="sng" dirty="0"/>
              <a:t> </a:t>
            </a:r>
            <a:r>
              <a:rPr lang="en-US" sz="3000" i="1" u="sng" dirty="0" err="1"/>
              <a:t>biến</a:t>
            </a:r>
            <a:r>
              <a:rPr lang="en-US" sz="3000" i="1" u="sng" dirty="0"/>
              <a:t> </a:t>
            </a:r>
            <a:r>
              <a:rPr lang="en-US" sz="3000" i="1" u="sng" dirty="0" err="1"/>
              <a:t>nghĩa</a:t>
            </a:r>
            <a:r>
              <a:rPr lang="en-US" sz="3000" i="1" u="sng" dirty="0"/>
              <a:t> </a:t>
            </a:r>
            <a:r>
              <a:rPr lang="en-US" sz="3000" i="1" u="sng" dirty="0" err="1"/>
              <a:t>theo</a:t>
            </a:r>
            <a:r>
              <a:rPr lang="en-US" sz="3000" i="1" u="sng" dirty="0"/>
              <a:t> </a:t>
            </a:r>
            <a:r>
              <a:rPr lang="en-US" sz="3000" i="1" u="sng" dirty="0" err="1"/>
              <a:t>hướng</a:t>
            </a:r>
            <a:r>
              <a:rPr lang="en-US" sz="3000" i="1" u="sng" dirty="0"/>
              <a:t> </a:t>
            </a:r>
            <a:r>
              <a:rPr lang="en-US" sz="3000" i="1" u="sng" dirty="0" err="1"/>
              <a:t>giảm</a:t>
            </a:r>
            <a:r>
              <a:rPr lang="en-US" sz="3000" i="1" dirty="0"/>
              <a:t>:</a:t>
            </a:r>
            <a:r>
              <a:rPr lang="en-US" sz="3000" dirty="0"/>
              <a:t> </a:t>
            </a:r>
            <a:r>
              <a:rPr lang="en-US" sz="3000" dirty="0" err="1"/>
              <a:t>cách</a:t>
            </a:r>
            <a:r>
              <a:rPr lang="en-US" sz="3000" dirty="0"/>
              <a:t> </a:t>
            </a:r>
            <a:r>
              <a:rPr lang="en-US" sz="3000" dirty="0" err="1"/>
              <a:t>nói</a:t>
            </a:r>
            <a:r>
              <a:rPr lang="en-US" sz="3000" dirty="0"/>
              <a:t> </a:t>
            </a:r>
            <a:r>
              <a:rPr lang="en-US" sz="3000" dirty="0" err="1"/>
              <a:t>giảm</a:t>
            </a:r>
            <a:r>
              <a:rPr lang="en-US" sz="3000" dirty="0"/>
              <a:t> </a:t>
            </a:r>
            <a:r>
              <a:rPr lang="en-US" sz="3000" dirty="0" err="1"/>
              <a:t>đến</a:t>
            </a:r>
            <a:r>
              <a:rPr lang="en-US" sz="3000" dirty="0"/>
              <a:t> </a:t>
            </a:r>
            <a:r>
              <a:rPr lang="en-US" sz="3000" dirty="0" err="1"/>
              <a:t>mức</a:t>
            </a:r>
            <a:r>
              <a:rPr lang="en-US" sz="3000" dirty="0"/>
              <a:t> </a:t>
            </a:r>
            <a:r>
              <a:rPr lang="en-US" sz="3000" dirty="0" err="1"/>
              <a:t>thấp</a:t>
            </a:r>
            <a:r>
              <a:rPr lang="en-US" sz="3000" dirty="0"/>
              <a:t> </a:t>
            </a:r>
            <a:r>
              <a:rPr lang="en-US" sz="3000" dirty="0" err="1"/>
              <a:t>nhất</a:t>
            </a:r>
            <a:r>
              <a:rPr lang="en-US" sz="3000" dirty="0"/>
              <a:t> </a:t>
            </a:r>
            <a:r>
              <a:rPr lang="en-US" sz="3000" dirty="0" err="1"/>
              <a:t>mức</a:t>
            </a:r>
            <a:r>
              <a:rPr lang="en-US" sz="3000" dirty="0"/>
              <a:t> </a:t>
            </a:r>
            <a:r>
              <a:rPr lang="en-US" sz="3000" dirty="0" err="1"/>
              <a:t>độ</a:t>
            </a:r>
            <a:r>
              <a:rPr lang="en-US" sz="3000" dirty="0"/>
              <a:t> </a:t>
            </a:r>
            <a:r>
              <a:rPr lang="en-US" sz="3000" dirty="0" err="1"/>
              <a:t>thực</a:t>
            </a:r>
            <a:r>
              <a:rPr lang="en-US" sz="3000" dirty="0"/>
              <a:t> </a:t>
            </a:r>
            <a:r>
              <a:rPr lang="en-US" sz="3000" dirty="0" err="1"/>
              <a:t>tế</a:t>
            </a:r>
            <a:r>
              <a:rPr lang="en-US" sz="3000" dirty="0"/>
              <a:t>. (Tu từ </a:t>
            </a:r>
            <a:r>
              <a:rPr lang="en-US" sz="3000" dirty="0" err="1"/>
              <a:t>học</a:t>
            </a:r>
            <a:r>
              <a:rPr lang="en-US" sz="3000" dirty="0"/>
              <a:t> </a:t>
            </a:r>
            <a:r>
              <a:rPr lang="en-US" sz="3000" dirty="0" err="1"/>
              <a:t>gọi</a:t>
            </a:r>
            <a:r>
              <a:rPr lang="en-US" sz="3000" dirty="0"/>
              <a:t> </a:t>
            </a:r>
            <a:r>
              <a:rPr lang="en-US" sz="3000" dirty="0" err="1"/>
              <a:t>là</a:t>
            </a:r>
            <a:r>
              <a:rPr lang="en-US" sz="3000" dirty="0"/>
              <a:t> </a:t>
            </a:r>
            <a:r>
              <a:rPr lang="en-US" sz="3000" dirty="0" err="1"/>
              <a:t>nói</a:t>
            </a:r>
            <a:r>
              <a:rPr lang="en-US" sz="3000" dirty="0"/>
              <a:t> </a:t>
            </a:r>
            <a:r>
              <a:rPr lang="en-US" sz="3000" dirty="0" err="1"/>
              <a:t>vòng</a:t>
            </a:r>
            <a:r>
              <a:rPr lang="en-US" sz="3000" dirty="0"/>
              <a:t>, </a:t>
            </a:r>
            <a:r>
              <a:rPr lang="en-US" sz="3000" dirty="0" err="1"/>
              <a:t>nói</a:t>
            </a:r>
            <a:r>
              <a:rPr lang="en-US" sz="3000" dirty="0"/>
              <a:t> </a:t>
            </a:r>
            <a:r>
              <a:rPr lang="en-US" sz="3000" dirty="0" err="1"/>
              <a:t>giảm</a:t>
            </a:r>
            <a:r>
              <a:rPr lang="en-US" sz="3000" dirty="0"/>
              <a:t>, </a:t>
            </a:r>
            <a:r>
              <a:rPr lang="en-US" sz="3000" dirty="0" err="1"/>
              <a:t>nhã</a:t>
            </a:r>
            <a:r>
              <a:rPr lang="en-US" sz="3000" dirty="0"/>
              <a:t> </a:t>
            </a:r>
            <a:r>
              <a:rPr lang="en-US" sz="3000" dirty="0" err="1"/>
              <a:t>ngữ</a:t>
            </a:r>
            <a:r>
              <a:rPr lang="en-US" sz="3000" dirty="0"/>
              <a:t>).</a:t>
            </a:r>
          </a:p>
          <a:p>
            <a:pPr hangingPunct="0"/>
            <a:r>
              <a:rPr lang="en-US" sz="3000" b="1" dirty="0"/>
              <a:t>	</a:t>
            </a:r>
          </a:p>
          <a:p>
            <a:pPr hangingPunct="0"/>
            <a:r>
              <a:rPr lang="en-US" sz="3000" b="1" dirty="0"/>
              <a:t>	+ </a:t>
            </a:r>
            <a:r>
              <a:rPr lang="en-US" sz="3000" b="1" dirty="0" err="1"/>
              <a:t>Mượn</a:t>
            </a:r>
            <a:r>
              <a:rPr lang="en-US" sz="3000" b="1" dirty="0"/>
              <a:t> </a:t>
            </a:r>
            <a:r>
              <a:rPr lang="en-US" sz="3000" b="1" dirty="0" err="1"/>
              <a:t>nghĩa</a:t>
            </a:r>
            <a:r>
              <a:rPr lang="en-US" sz="3000" b="1" dirty="0"/>
              <a:t>:</a:t>
            </a:r>
            <a:r>
              <a:rPr lang="en-US" sz="3000" dirty="0"/>
              <a:t> </a:t>
            </a:r>
            <a:r>
              <a:rPr lang="en-US" sz="3000" dirty="0" err="1"/>
              <a:t>Nghĩa</a:t>
            </a:r>
            <a:r>
              <a:rPr lang="en-US" sz="3000" dirty="0"/>
              <a:t> của câu </a:t>
            </a:r>
            <a:r>
              <a:rPr lang="en-US" sz="3000" dirty="0" err="1"/>
              <a:t>có</a:t>
            </a:r>
            <a:r>
              <a:rPr lang="en-US" sz="3000" dirty="0"/>
              <a:t> </a:t>
            </a:r>
            <a:r>
              <a:rPr lang="en-US" sz="3000" dirty="0" err="1"/>
              <a:t>sự</a:t>
            </a:r>
            <a:r>
              <a:rPr lang="en-US" sz="3000" dirty="0"/>
              <a:t> </a:t>
            </a:r>
            <a:r>
              <a:rPr lang="en-US" sz="3000" dirty="0" err="1"/>
              <a:t>vay</a:t>
            </a:r>
            <a:r>
              <a:rPr lang="en-US" sz="3000" dirty="0"/>
              <a:t> </a:t>
            </a:r>
            <a:r>
              <a:rPr lang="en-US" sz="3000" dirty="0" err="1"/>
              <a:t>mượn</a:t>
            </a:r>
            <a:r>
              <a:rPr lang="en-US" sz="3000" dirty="0"/>
              <a:t> </a:t>
            </a:r>
            <a:r>
              <a:rPr lang="en-US" sz="3000" dirty="0" err="1"/>
              <a:t>lâm</a:t>
            </a:r>
            <a:r>
              <a:rPr lang="en-US" sz="3000" dirty="0"/>
              <a:t> </a:t>
            </a:r>
            <a:r>
              <a:rPr lang="en-US" sz="3000" dirty="0" err="1"/>
              <a:t>thời</a:t>
            </a:r>
            <a:r>
              <a:rPr lang="en-US" sz="3000" dirty="0"/>
              <a:t> </a:t>
            </a:r>
            <a:r>
              <a:rPr lang="en-US" sz="3000" dirty="0" err="1"/>
              <a:t>những</a:t>
            </a:r>
            <a:r>
              <a:rPr lang="en-US" sz="3000" dirty="0"/>
              <a:t> từ, </a:t>
            </a:r>
            <a:r>
              <a:rPr lang="en-US" sz="3000" dirty="0" err="1"/>
              <a:t>ngữ</a:t>
            </a:r>
            <a:r>
              <a:rPr lang="en-US" sz="3000" dirty="0"/>
              <a:t>, câu </a:t>
            </a:r>
            <a:r>
              <a:rPr lang="en-US" sz="3000" dirty="0" err="1"/>
              <a:t>có</a:t>
            </a:r>
            <a:r>
              <a:rPr lang="en-US" sz="3000" dirty="0"/>
              <a:t> </a:t>
            </a:r>
            <a:r>
              <a:rPr lang="en-US" sz="3000" dirty="0" err="1"/>
              <a:t>sẵn</a:t>
            </a:r>
            <a:r>
              <a:rPr lang="en-US" sz="3000" dirty="0"/>
              <a:t> </a:t>
            </a:r>
            <a:r>
              <a:rPr lang="en-US" sz="3000" dirty="0" err="1"/>
              <a:t>trong</a:t>
            </a:r>
            <a:r>
              <a:rPr lang="en-US" sz="3000" dirty="0"/>
              <a:t> </a:t>
            </a:r>
            <a:r>
              <a:rPr lang="en-US" sz="3000" dirty="0" err="1"/>
              <a:t>thành</a:t>
            </a:r>
            <a:r>
              <a:rPr lang="en-US" sz="3000" dirty="0"/>
              <a:t> </a:t>
            </a:r>
            <a:r>
              <a:rPr lang="en-US" sz="3000" dirty="0" err="1"/>
              <a:t>ngữ</a:t>
            </a:r>
            <a:r>
              <a:rPr lang="en-US" sz="3000" dirty="0"/>
              <a:t>, </a:t>
            </a:r>
            <a:r>
              <a:rPr lang="en-US" sz="3000" dirty="0" err="1"/>
              <a:t>tục</a:t>
            </a:r>
            <a:r>
              <a:rPr lang="en-US" sz="3000" dirty="0"/>
              <a:t> </a:t>
            </a:r>
            <a:r>
              <a:rPr lang="en-US" sz="3000" dirty="0" err="1"/>
              <a:t>ngữ</a:t>
            </a:r>
            <a:r>
              <a:rPr lang="en-US" sz="3000" dirty="0"/>
              <a:t>, ca </a:t>
            </a:r>
            <a:r>
              <a:rPr lang="en-US" sz="3000" dirty="0" err="1"/>
              <a:t>dao</a:t>
            </a:r>
            <a:r>
              <a:rPr lang="en-US" sz="3000" dirty="0"/>
              <a:t>, hoặc </a:t>
            </a:r>
            <a:r>
              <a:rPr lang="en-US" sz="3000" dirty="0" err="1"/>
              <a:t>trong</a:t>
            </a:r>
            <a:r>
              <a:rPr lang="en-US" sz="3000" dirty="0"/>
              <a:t> văn </a:t>
            </a:r>
            <a:r>
              <a:rPr lang="en-US" sz="3000" dirty="0" err="1"/>
              <a:t>chương</a:t>
            </a:r>
            <a:r>
              <a:rPr lang="en-US" sz="3000" dirty="0"/>
              <a:t> </a:t>
            </a:r>
            <a:r>
              <a:rPr lang="en-US" sz="3000" dirty="0" err="1"/>
              <a:t>nói</a:t>
            </a:r>
            <a:r>
              <a:rPr lang="en-US" sz="3000" dirty="0"/>
              <a:t> </a:t>
            </a:r>
            <a:r>
              <a:rPr lang="en-US" sz="3000" dirty="0" err="1"/>
              <a:t>chung</a:t>
            </a:r>
            <a:r>
              <a:rPr lang="en-US" sz="3000" dirty="0"/>
              <a:t>. (Tu từ </a:t>
            </a:r>
            <a:r>
              <a:rPr lang="en-US" sz="3000" dirty="0" err="1"/>
              <a:t>học</a:t>
            </a:r>
            <a:r>
              <a:rPr lang="en-US" sz="3000" dirty="0"/>
              <a:t> </a:t>
            </a:r>
            <a:r>
              <a:rPr lang="en-US" sz="3000" dirty="0" err="1"/>
              <a:t>gọi</a:t>
            </a:r>
            <a:r>
              <a:rPr lang="en-US" sz="3000" dirty="0"/>
              <a:t> </a:t>
            </a:r>
            <a:r>
              <a:rPr lang="en-US" sz="3000" dirty="0" err="1"/>
              <a:t>là</a:t>
            </a:r>
            <a:r>
              <a:rPr lang="en-US" sz="3000" dirty="0"/>
              <a:t> </a:t>
            </a:r>
            <a:r>
              <a:rPr lang="en-US" sz="3000" dirty="0" err="1"/>
              <a:t>dẫn</a:t>
            </a:r>
            <a:r>
              <a:rPr lang="en-US" sz="3000" dirty="0"/>
              <a:t> </a:t>
            </a:r>
            <a:r>
              <a:rPr lang="en-US" sz="3000" dirty="0" err="1"/>
              <a:t>ngữ</a:t>
            </a:r>
            <a:r>
              <a:rPr lang="en-US" sz="3000" dirty="0"/>
              <a:t>).</a:t>
            </a:r>
          </a:p>
          <a:p>
            <a:pPr hangingPunct="0"/>
            <a:endParaRPr lang="en-US" sz="3000" dirty="0"/>
          </a:p>
        </p:txBody>
      </p:sp>
    </p:spTree>
    <p:extLst>
      <p:ext uri="{BB962C8B-B14F-4D97-AF65-F5344CB8AC3E}">
        <p14:creationId xmlns:p14="http://schemas.microsoft.com/office/powerpoint/2010/main" val="37717531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467" y="208120"/>
            <a:ext cx="11470141" cy="6124754"/>
          </a:xfrm>
          <a:prstGeom prst="rect">
            <a:avLst/>
          </a:prstGeom>
          <a:solidFill>
            <a:schemeClr val="accent2">
              <a:lumMod val="60000"/>
              <a:lumOff val="40000"/>
            </a:schemeClr>
          </a:solidFill>
        </p:spPr>
        <p:txBody>
          <a:bodyPr wrap="square">
            <a:spAutoFit/>
          </a:bodyPr>
          <a:lstStyle/>
          <a:p>
            <a:pPr hangingPunct="0"/>
            <a:r>
              <a:rPr lang="en-US" sz="2800" b="1" dirty="0"/>
              <a:t>4. </a:t>
            </a:r>
            <a:r>
              <a:rPr lang="en-US" sz="2800" b="1" dirty="0" err="1"/>
              <a:t>Dấu</a:t>
            </a:r>
            <a:r>
              <a:rPr lang="en-US" sz="2800" b="1" dirty="0"/>
              <a:t> câu</a:t>
            </a:r>
            <a:r>
              <a:rPr lang="en-US" sz="2800" b="1" i="1" dirty="0"/>
              <a:t> </a:t>
            </a:r>
            <a:r>
              <a:rPr lang="en-US" sz="2800" b="1" dirty="0"/>
              <a:t> (</a:t>
            </a:r>
            <a:r>
              <a:rPr lang="en-US" sz="2800" b="1" dirty="0" err="1"/>
              <a:t>vị</a:t>
            </a:r>
            <a:r>
              <a:rPr lang="en-US" sz="2800" b="1" dirty="0"/>
              <a:t> </a:t>
            </a:r>
            <a:r>
              <a:rPr lang="en-US" sz="2800" b="1" dirty="0" err="1"/>
              <a:t>trí</a:t>
            </a:r>
            <a:r>
              <a:rPr lang="en-US" sz="2800" b="1" dirty="0"/>
              <a:t>, </a:t>
            </a:r>
            <a:r>
              <a:rPr lang="en-US" sz="2800" b="1" dirty="0" err="1"/>
              <a:t>vai</a:t>
            </a:r>
            <a:r>
              <a:rPr lang="en-US" sz="2800" b="1" dirty="0"/>
              <a:t> </a:t>
            </a:r>
            <a:r>
              <a:rPr lang="en-US" sz="2800" b="1" dirty="0" err="1"/>
              <a:t>trò</a:t>
            </a:r>
            <a:r>
              <a:rPr lang="en-US" sz="2800" b="1" dirty="0"/>
              <a:t> của các </a:t>
            </a:r>
            <a:r>
              <a:rPr lang="en-US" sz="2800" b="1" dirty="0" err="1"/>
              <a:t>dấu</a:t>
            </a:r>
            <a:r>
              <a:rPr lang="en-US" sz="2800" b="1" dirty="0"/>
              <a:t> câu)</a:t>
            </a:r>
            <a:endParaRPr lang="en-US" sz="2800" b="1" i="1" dirty="0"/>
          </a:p>
          <a:p>
            <a:pPr hangingPunct="0"/>
            <a:endParaRPr lang="en-US" sz="2800" b="1" dirty="0"/>
          </a:p>
          <a:p>
            <a:pPr hangingPunct="0"/>
            <a:r>
              <a:rPr lang="en-US" sz="2800" i="1" dirty="0"/>
              <a:t> </a:t>
            </a:r>
            <a:r>
              <a:rPr lang="en-US" sz="2800" b="1" i="1" dirty="0"/>
              <a:t>4.1. </a:t>
            </a:r>
            <a:r>
              <a:rPr lang="en-US" sz="2800" b="1" i="1" dirty="0" err="1"/>
              <a:t>Dấu</a:t>
            </a:r>
            <a:r>
              <a:rPr lang="en-US" sz="2800" b="1" i="1" dirty="0"/>
              <a:t> </a:t>
            </a:r>
            <a:r>
              <a:rPr lang="en-US" sz="2800" b="1" i="1" dirty="0" err="1"/>
              <a:t>phẩy</a:t>
            </a:r>
            <a:r>
              <a:rPr lang="en-US" sz="2800" b="1" i="1" dirty="0"/>
              <a:t> :</a:t>
            </a:r>
            <a:r>
              <a:rPr lang="en-US" sz="2800" i="1" dirty="0"/>
              <a:t> </a:t>
            </a:r>
            <a:r>
              <a:rPr lang="en-US" sz="2800" dirty="0" err="1"/>
              <a:t>Được</a:t>
            </a:r>
            <a:r>
              <a:rPr lang="en-US" sz="2800" dirty="0"/>
              <a:t> </a:t>
            </a:r>
            <a:r>
              <a:rPr lang="en-US" sz="2800" dirty="0" err="1"/>
              <a:t>dùng</a:t>
            </a:r>
            <a:r>
              <a:rPr lang="en-US" sz="2800" dirty="0"/>
              <a:t> để : </a:t>
            </a:r>
          </a:p>
          <a:p>
            <a:pPr lvl="0" hangingPunct="0"/>
            <a:r>
              <a:rPr lang="en-US" sz="2800" dirty="0"/>
              <a:t> 	</a:t>
            </a:r>
            <a:r>
              <a:rPr lang="en-US" sz="2800" b="1" i="1" dirty="0"/>
              <a:t>+ </a:t>
            </a:r>
            <a:r>
              <a:rPr lang="en-US" sz="2800" b="1" i="1" dirty="0" err="1"/>
              <a:t>Phân</a:t>
            </a:r>
            <a:r>
              <a:rPr lang="en-US" sz="2800" b="1" i="1" dirty="0"/>
              <a:t> </a:t>
            </a:r>
            <a:r>
              <a:rPr lang="en-US" sz="2800" b="1" i="1" dirty="0" err="1"/>
              <a:t>cách</a:t>
            </a:r>
            <a:r>
              <a:rPr lang="en-US" sz="2800" b="1" i="1" dirty="0"/>
              <a:t> các thành phần </a:t>
            </a:r>
            <a:r>
              <a:rPr lang="en-US" sz="2800" b="1" i="1" dirty="0" err="1"/>
              <a:t>phụ</a:t>
            </a:r>
            <a:r>
              <a:rPr lang="en-US" sz="2800" b="1" i="1" dirty="0"/>
              <a:t> của câu.</a:t>
            </a:r>
          </a:p>
          <a:p>
            <a:pPr hangingPunct="0"/>
            <a:r>
              <a:rPr lang="en-US" sz="2800" u="sng" dirty="0"/>
              <a:t>Ví dụ:</a:t>
            </a:r>
            <a:r>
              <a:rPr lang="en-US" sz="2800" dirty="0"/>
              <a:t>  -</a:t>
            </a:r>
            <a:r>
              <a:rPr lang="en-US" sz="2800" i="1" dirty="0"/>
              <a:t> </a:t>
            </a:r>
            <a:r>
              <a:rPr lang="en-US" sz="2800" i="1" dirty="0" err="1"/>
              <a:t>Sau</a:t>
            </a:r>
            <a:r>
              <a:rPr lang="en-US" sz="2800" i="1" dirty="0"/>
              <a:t> </a:t>
            </a:r>
            <a:r>
              <a:rPr lang="en-US" sz="2800" i="1" dirty="0" err="1"/>
              <a:t>trận</a:t>
            </a:r>
            <a:r>
              <a:rPr lang="en-US" sz="2800" i="1" dirty="0"/>
              <a:t> </a:t>
            </a:r>
            <a:r>
              <a:rPr lang="en-US" sz="2800" i="1" dirty="0" err="1"/>
              <a:t>ốm</a:t>
            </a:r>
            <a:r>
              <a:rPr lang="en-US" sz="2800" i="1" dirty="0"/>
              <a:t>, </a:t>
            </a:r>
            <a:r>
              <a:rPr lang="en-US" sz="2800" i="1" dirty="0" err="1"/>
              <a:t>lão</a:t>
            </a:r>
            <a:r>
              <a:rPr lang="en-US" sz="2800" i="1" dirty="0"/>
              <a:t> </a:t>
            </a:r>
            <a:r>
              <a:rPr lang="en-US" sz="2800" i="1" dirty="0" err="1"/>
              <a:t>yếu</a:t>
            </a:r>
            <a:r>
              <a:rPr lang="en-US" sz="2800" i="1" dirty="0"/>
              <a:t> người đi </a:t>
            </a:r>
            <a:r>
              <a:rPr lang="en-US" sz="2800" i="1" dirty="0" err="1"/>
              <a:t>ghê</a:t>
            </a:r>
            <a:r>
              <a:rPr lang="en-US" sz="2800" i="1" dirty="0"/>
              <a:t> </a:t>
            </a:r>
            <a:r>
              <a:rPr lang="en-US" sz="2800" i="1" dirty="0" err="1"/>
              <a:t>lắm</a:t>
            </a:r>
            <a:r>
              <a:rPr lang="en-US" sz="2800" i="1" dirty="0"/>
              <a:t>.</a:t>
            </a:r>
            <a:r>
              <a:rPr lang="en-US" sz="2800" dirty="0"/>
              <a:t> (Nam Cao)</a:t>
            </a:r>
          </a:p>
          <a:p>
            <a:pPr lvl="0" hangingPunct="0"/>
            <a:r>
              <a:rPr lang="en-US" sz="2800" dirty="0"/>
              <a:t>	</a:t>
            </a:r>
            <a:r>
              <a:rPr lang="en-US" sz="2800" b="1" i="1" dirty="0"/>
              <a:t>+ </a:t>
            </a:r>
            <a:r>
              <a:rPr lang="en-US" sz="2800" b="1" i="1" dirty="0" err="1"/>
              <a:t>Phân</a:t>
            </a:r>
            <a:r>
              <a:rPr lang="en-US" sz="2800" b="1" i="1" dirty="0"/>
              <a:t> </a:t>
            </a:r>
            <a:r>
              <a:rPr lang="en-US" sz="2800" b="1" i="1" dirty="0" err="1"/>
              <a:t>cách</a:t>
            </a:r>
            <a:r>
              <a:rPr lang="en-US" sz="2800" b="1" i="1" dirty="0"/>
              <a:t> các </a:t>
            </a:r>
            <a:r>
              <a:rPr lang="en-US" sz="2800" b="1" i="1" dirty="0" err="1"/>
              <a:t>yếu</a:t>
            </a:r>
            <a:r>
              <a:rPr lang="en-US" sz="2800" b="1" i="1" dirty="0"/>
              <a:t> tố </a:t>
            </a:r>
            <a:r>
              <a:rPr lang="en-US" sz="2800" b="1" i="1" dirty="0" err="1"/>
              <a:t>đồng</a:t>
            </a:r>
            <a:r>
              <a:rPr lang="en-US" sz="2800" b="1" i="1" dirty="0"/>
              <a:t> </a:t>
            </a:r>
            <a:r>
              <a:rPr lang="en-US" sz="2800" b="1" i="1" dirty="0" err="1"/>
              <a:t>chức</a:t>
            </a:r>
            <a:r>
              <a:rPr lang="en-US" sz="2800" b="1" i="1" dirty="0"/>
              <a:t> </a:t>
            </a:r>
            <a:r>
              <a:rPr lang="en-US" sz="2800" b="1" i="1" dirty="0" err="1"/>
              <a:t>năng</a:t>
            </a:r>
            <a:r>
              <a:rPr lang="en-US" sz="2800" b="1" i="1" dirty="0"/>
              <a:t>, </a:t>
            </a:r>
            <a:r>
              <a:rPr lang="en-US" sz="2800" b="1" i="1" dirty="0" err="1"/>
              <a:t>có</a:t>
            </a:r>
            <a:r>
              <a:rPr lang="en-US" sz="2800" b="1" i="1" dirty="0"/>
              <a:t> ý </a:t>
            </a:r>
            <a:r>
              <a:rPr lang="en-US" sz="2800" b="1" i="1" dirty="0" err="1"/>
              <a:t>liệt</a:t>
            </a:r>
            <a:r>
              <a:rPr lang="en-US" sz="2800" b="1" i="1" dirty="0"/>
              <a:t> </a:t>
            </a:r>
            <a:r>
              <a:rPr lang="en-US" sz="2800" b="1" i="1" dirty="0" err="1"/>
              <a:t>kê</a:t>
            </a:r>
            <a:r>
              <a:rPr lang="en-US" sz="2800" b="1" i="1" dirty="0"/>
              <a:t>.</a:t>
            </a:r>
          </a:p>
          <a:p>
            <a:pPr hangingPunct="0"/>
            <a:r>
              <a:rPr lang="en-US" sz="2800" u="sng" dirty="0"/>
              <a:t>Ví dụ:</a:t>
            </a:r>
            <a:r>
              <a:rPr lang="en-US" sz="2800" dirty="0"/>
              <a:t>  -</a:t>
            </a:r>
            <a:r>
              <a:rPr lang="en-US" sz="2800" i="1" dirty="0"/>
              <a:t> </a:t>
            </a:r>
            <a:r>
              <a:rPr lang="en-US" sz="2800" i="1" dirty="0" err="1"/>
              <a:t>Chúng</a:t>
            </a:r>
            <a:r>
              <a:rPr lang="en-US" sz="2800" i="1" dirty="0"/>
              <a:t> </a:t>
            </a:r>
            <a:r>
              <a:rPr lang="en-US" sz="2800" i="1" dirty="0" err="1"/>
              <a:t>nhặt</a:t>
            </a:r>
            <a:r>
              <a:rPr lang="en-US" sz="2800" i="1" dirty="0"/>
              <a:t> </a:t>
            </a:r>
            <a:r>
              <a:rPr lang="en-US" sz="2800" i="1" dirty="0" err="1"/>
              <a:t>nhạnh</a:t>
            </a:r>
            <a:r>
              <a:rPr lang="en-US" sz="2800" i="1" dirty="0"/>
              <a:t> </a:t>
            </a:r>
            <a:r>
              <a:rPr lang="en-US" sz="2800" i="1" dirty="0" err="1"/>
              <a:t>thanh</a:t>
            </a:r>
            <a:r>
              <a:rPr lang="en-US" sz="2800" i="1" dirty="0"/>
              <a:t> </a:t>
            </a:r>
            <a:r>
              <a:rPr lang="en-US" sz="2800" i="1" dirty="0" err="1"/>
              <a:t>nứa</a:t>
            </a:r>
            <a:r>
              <a:rPr lang="en-US" sz="2800" i="1" dirty="0"/>
              <a:t>, </a:t>
            </a:r>
            <a:r>
              <a:rPr lang="en-US" sz="2800" i="1" dirty="0" err="1"/>
              <a:t>thanh</a:t>
            </a:r>
            <a:r>
              <a:rPr lang="en-US" sz="2800" i="1" dirty="0"/>
              <a:t> </a:t>
            </a:r>
            <a:r>
              <a:rPr lang="en-US" sz="2800" i="1" dirty="0" err="1"/>
              <a:t>tre</a:t>
            </a:r>
            <a:r>
              <a:rPr lang="en-US" sz="2800" i="1" dirty="0"/>
              <a:t>, hay </a:t>
            </a:r>
            <a:r>
              <a:rPr lang="en-US" sz="2800" i="1" dirty="0" err="1"/>
              <a:t>bất</a:t>
            </a:r>
            <a:r>
              <a:rPr lang="en-US" sz="2800" i="1" dirty="0"/>
              <a:t> </a:t>
            </a:r>
            <a:r>
              <a:rPr lang="en-US" sz="2800" i="1" dirty="0" err="1"/>
              <a:t>cứ</a:t>
            </a:r>
            <a:r>
              <a:rPr lang="en-US" sz="2800" i="1" dirty="0"/>
              <a:t> </a:t>
            </a:r>
            <a:r>
              <a:rPr lang="en-US" sz="2800" i="1" dirty="0" err="1"/>
              <a:t>cái</a:t>
            </a:r>
            <a:r>
              <a:rPr lang="en-US" sz="2800" i="1" dirty="0"/>
              <a:t> </a:t>
            </a:r>
            <a:r>
              <a:rPr lang="en-US" sz="2800" i="1" dirty="0" err="1"/>
              <a:t>gì</a:t>
            </a:r>
            <a:r>
              <a:rPr lang="en-US" sz="2800" i="1" dirty="0"/>
              <a:t> </a:t>
            </a:r>
            <a:r>
              <a:rPr lang="en-US" sz="2800" i="1" dirty="0" err="1"/>
              <a:t>có</a:t>
            </a:r>
            <a:r>
              <a:rPr lang="en-US" sz="2800" i="1" dirty="0"/>
              <a:t> </a:t>
            </a:r>
            <a:r>
              <a:rPr lang="en-US" sz="2800" i="1" dirty="0" err="1"/>
              <a:t>thể</a:t>
            </a:r>
            <a:r>
              <a:rPr lang="en-US" sz="2800" i="1" dirty="0"/>
              <a:t> </a:t>
            </a:r>
            <a:r>
              <a:rPr lang="en-US" sz="2800" i="1" dirty="0" err="1"/>
              <a:t>dùng</a:t>
            </a:r>
            <a:r>
              <a:rPr lang="en-US" sz="2800" i="1" dirty="0"/>
              <a:t> </a:t>
            </a:r>
            <a:r>
              <a:rPr lang="en-US" sz="2800" i="1" dirty="0" err="1"/>
              <a:t>được</a:t>
            </a:r>
            <a:r>
              <a:rPr lang="en-US" sz="2800" i="1" dirty="0"/>
              <a:t> của người </a:t>
            </a:r>
            <a:r>
              <a:rPr lang="en-US" sz="2800" i="1" dirty="0" err="1"/>
              <a:t>bán</a:t>
            </a:r>
            <a:r>
              <a:rPr lang="en-US" sz="2800" i="1" dirty="0"/>
              <a:t> </a:t>
            </a:r>
            <a:r>
              <a:rPr lang="en-US" sz="2800" i="1" dirty="0" err="1"/>
              <a:t>hàng</a:t>
            </a:r>
            <a:r>
              <a:rPr lang="en-US" sz="2800" i="1" dirty="0"/>
              <a:t> để </a:t>
            </a:r>
            <a:r>
              <a:rPr lang="en-US" sz="2800" i="1" dirty="0" err="1"/>
              <a:t>lại</a:t>
            </a:r>
            <a:r>
              <a:rPr lang="en-US" sz="2800" i="1" dirty="0"/>
              <a:t>.</a:t>
            </a:r>
            <a:r>
              <a:rPr lang="en-US" sz="2800" dirty="0"/>
              <a:t> (</a:t>
            </a:r>
            <a:r>
              <a:rPr lang="en-US" sz="2800" dirty="0" err="1"/>
              <a:t>Thạch</a:t>
            </a:r>
            <a:r>
              <a:rPr lang="en-US" sz="2800" dirty="0"/>
              <a:t> Lam)</a:t>
            </a:r>
          </a:p>
          <a:p>
            <a:pPr lvl="0" hangingPunct="0"/>
            <a:r>
              <a:rPr lang="en-US" sz="2800" dirty="0"/>
              <a:t>	</a:t>
            </a:r>
            <a:r>
              <a:rPr lang="en-US" sz="2800" b="1" i="1" dirty="0"/>
              <a:t>+ </a:t>
            </a:r>
            <a:r>
              <a:rPr lang="en-US" sz="2800" b="1" i="1" dirty="0" err="1"/>
              <a:t>Phân</a:t>
            </a:r>
            <a:r>
              <a:rPr lang="en-US" sz="2800" b="1" i="1" dirty="0"/>
              <a:t> </a:t>
            </a:r>
            <a:r>
              <a:rPr lang="en-US" sz="2800" b="1" i="1" dirty="0" err="1"/>
              <a:t>cách</a:t>
            </a:r>
            <a:r>
              <a:rPr lang="en-US" sz="2800" b="1" i="1" dirty="0"/>
              <a:t> các </a:t>
            </a:r>
            <a:r>
              <a:rPr lang="en-US" sz="2800" b="1" i="1" dirty="0" err="1"/>
              <a:t>vế</a:t>
            </a:r>
            <a:r>
              <a:rPr lang="en-US" sz="2800" b="1" i="1" dirty="0"/>
              <a:t> của câu </a:t>
            </a:r>
            <a:r>
              <a:rPr lang="en-US" sz="2800" b="1" i="1" dirty="0" err="1"/>
              <a:t>ghép</a:t>
            </a:r>
            <a:r>
              <a:rPr lang="en-US" sz="2800" b="1" i="1" dirty="0"/>
              <a:t>.</a:t>
            </a:r>
          </a:p>
          <a:p>
            <a:pPr hangingPunct="0"/>
            <a:r>
              <a:rPr lang="en-US" sz="2800" u="sng" dirty="0"/>
              <a:t>Ví dụ:</a:t>
            </a:r>
            <a:r>
              <a:rPr lang="en-US" sz="2800" dirty="0"/>
              <a:t>  - </a:t>
            </a:r>
            <a:r>
              <a:rPr lang="en-US" sz="2800" i="1" dirty="0" err="1"/>
              <a:t>Mây</a:t>
            </a:r>
            <a:r>
              <a:rPr lang="en-US" sz="2800" i="1" dirty="0"/>
              <a:t> tan, </a:t>
            </a:r>
            <a:r>
              <a:rPr lang="en-US" sz="2800" i="1" dirty="0" err="1"/>
              <a:t>mưa</a:t>
            </a:r>
            <a:r>
              <a:rPr lang="en-US" sz="2800" i="1" dirty="0"/>
              <a:t> </a:t>
            </a:r>
            <a:r>
              <a:rPr lang="en-US" sz="2800" i="1" dirty="0" err="1"/>
              <a:t>tạnh</a:t>
            </a:r>
            <a:r>
              <a:rPr lang="en-US" sz="2800" i="1" dirty="0"/>
              <a:t>.</a:t>
            </a:r>
            <a:endParaRPr lang="en-US" sz="2800" dirty="0"/>
          </a:p>
          <a:p>
            <a:pPr lvl="0" hangingPunct="0"/>
            <a:r>
              <a:rPr lang="en-US" sz="2800" dirty="0"/>
              <a:t>	</a:t>
            </a:r>
            <a:r>
              <a:rPr lang="en-US" sz="2800" b="1" i="1" dirty="0"/>
              <a:t>+ </a:t>
            </a:r>
            <a:r>
              <a:rPr lang="en-US" sz="2800" b="1" i="1" dirty="0" err="1"/>
              <a:t>Đặt</a:t>
            </a:r>
            <a:r>
              <a:rPr lang="en-US" sz="2800" b="1" i="1" dirty="0"/>
              <a:t> </a:t>
            </a:r>
            <a:r>
              <a:rPr lang="en-US" sz="2800" b="1" i="1" dirty="0" err="1"/>
              <a:t>sau</a:t>
            </a:r>
            <a:r>
              <a:rPr lang="en-US" sz="2800" b="1" i="1" dirty="0"/>
              <a:t> thành phần </a:t>
            </a:r>
            <a:r>
              <a:rPr lang="en-US" sz="2800" b="1" i="1" dirty="0" err="1"/>
              <a:t>chủ</a:t>
            </a:r>
            <a:r>
              <a:rPr lang="en-US" sz="2800" b="1" i="1" dirty="0"/>
              <a:t> </a:t>
            </a:r>
            <a:r>
              <a:rPr lang="en-US" sz="2800" b="1" i="1" dirty="0" err="1"/>
              <a:t>ngữ</a:t>
            </a:r>
            <a:r>
              <a:rPr lang="en-US" sz="2800" b="1" i="1" dirty="0"/>
              <a:t> </a:t>
            </a:r>
            <a:r>
              <a:rPr lang="en-US" sz="2800" b="1" i="1" dirty="0" err="1"/>
              <a:t>nhằm</a:t>
            </a:r>
            <a:r>
              <a:rPr lang="en-US" sz="2800" b="1" i="1" dirty="0"/>
              <a:t> </a:t>
            </a:r>
            <a:r>
              <a:rPr lang="en-US" sz="2800" b="1" i="1" dirty="0" err="1"/>
              <a:t>gây</a:t>
            </a:r>
            <a:r>
              <a:rPr lang="en-US" sz="2800" b="1" i="1" dirty="0"/>
              <a:t> </a:t>
            </a:r>
            <a:r>
              <a:rPr lang="en-US" sz="2800" b="1" i="1" dirty="0" err="1"/>
              <a:t>chú</a:t>
            </a:r>
            <a:r>
              <a:rPr lang="en-US" sz="2800" b="1" i="1" dirty="0"/>
              <a:t> ý.</a:t>
            </a:r>
          </a:p>
          <a:p>
            <a:pPr hangingPunct="0"/>
            <a:r>
              <a:rPr lang="en-US" sz="2800" u="sng" dirty="0"/>
              <a:t>Ví dụ:</a:t>
            </a:r>
            <a:r>
              <a:rPr lang="en-US" sz="2800" dirty="0"/>
              <a:t>  - </a:t>
            </a:r>
            <a:r>
              <a:rPr lang="en-US" sz="2800" i="1" dirty="0"/>
              <a:t>Tre, </a:t>
            </a:r>
            <a:r>
              <a:rPr lang="en-US" sz="2800" i="1" dirty="0" err="1"/>
              <a:t>anh</a:t>
            </a:r>
            <a:r>
              <a:rPr lang="en-US" sz="2800" i="1" dirty="0"/>
              <a:t> </a:t>
            </a:r>
            <a:r>
              <a:rPr lang="en-US" sz="2800" i="1" dirty="0" err="1"/>
              <a:t>hùng</a:t>
            </a:r>
            <a:r>
              <a:rPr lang="en-US" sz="2800" i="1" dirty="0"/>
              <a:t> </a:t>
            </a:r>
            <a:r>
              <a:rPr lang="en-US" sz="2800" i="1" dirty="0" err="1"/>
              <a:t>lao</a:t>
            </a:r>
            <a:r>
              <a:rPr lang="en-US" sz="2800" i="1" dirty="0"/>
              <a:t> </a:t>
            </a:r>
            <a:r>
              <a:rPr lang="en-US" sz="2800" i="1" dirty="0" err="1"/>
              <a:t>động</a:t>
            </a:r>
            <a:r>
              <a:rPr lang="en-US" sz="2800" i="1" dirty="0"/>
              <a:t>. Tre, </a:t>
            </a:r>
            <a:r>
              <a:rPr lang="en-US" sz="2800" i="1" dirty="0" err="1"/>
              <a:t>anh</a:t>
            </a:r>
            <a:r>
              <a:rPr lang="en-US" sz="2800" i="1" dirty="0"/>
              <a:t> </a:t>
            </a:r>
            <a:r>
              <a:rPr lang="en-US" sz="2800" i="1" dirty="0" err="1"/>
              <a:t>hùng</a:t>
            </a:r>
            <a:r>
              <a:rPr lang="en-US" sz="2800" i="1" dirty="0"/>
              <a:t> </a:t>
            </a:r>
            <a:r>
              <a:rPr lang="en-US" sz="2800" i="1" dirty="0" err="1"/>
              <a:t>chiến</a:t>
            </a:r>
            <a:r>
              <a:rPr lang="en-US" sz="2800" i="1" dirty="0"/>
              <a:t> </a:t>
            </a:r>
            <a:r>
              <a:rPr lang="en-US" sz="2800" i="1" dirty="0" err="1"/>
              <a:t>đấu</a:t>
            </a:r>
            <a:r>
              <a:rPr lang="en-US" sz="2800" i="1" dirty="0"/>
              <a:t>.</a:t>
            </a:r>
            <a:r>
              <a:rPr lang="en-US" sz="2800" dirty="0"/>
              <a:t> (</a:t>
            </a:r>
            <a:r>
              <a:rPr lang="en-US" sz="2800" dirty="0" err="1"/>
              <a:t>Thép</a:t>
            </a:r>
            <a:r>
              <a:rPr lang="en-US" sz="2800" dirty="0"/>
              <a:t> </a:t>
            </a:r>
            <a:r>
              <a:rPr lang="en-US" sz="2800" dirty="0" err="1"/>
              <a:t>Mới</a:t>
            </a:r>
            <a:r>
              <a:rPr lang="en-US" sz="2800" dirty="0"/>
              <a:t>)</a:t>
            </a:r>
          </a:p>
          <a:p>
            <a:pPr hangingPunct="0"/>
            <a:r>
              <a:rPr lang="en-US" sz="2800" i="1" dirty="0"/>
              <a:t> </a:t>
            </a:r>
          </a:p>
          <a:p>
            <a:pPr hangingPunct="0"/>
            <a:endParaRPr lang="en-US" sz="2800" dirty="0"/>
          </a:p>
        </p:txBody>
      </p:sp>
    </p:spTree>
    <p:extLst>
      <p:ext uri="{BB962C8B-B14F-4D97-AF65-F5344CB8AC3E}">
        <p14:creationId xmlns:p14="http://schemas.microsoft.com/office/powerpoint/2010/main" val="3460885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764" y="609597"/>
            <a:ext cx="12006470" cy="5498941"/>
          </a:xfrm>
          <a:prstGeom prst="rect">
            <a:avLst/>
          </a:prstGeom>
          <a:solidFill>
            <a:schemeClr val="accent6">
              <a:lumMod val="60000"/>
              <a:lumOff val="40000"/>
            </a:schemeClr>
          </a:solidFill>
        </p:spPr>
        <p:txBody>
          <a:bodyPr wrap="square">
            <a:spAutoFit/>
          </a:bodyPr>
          <a:lstStyle/>
          <a:p>
            <a:pPr hangingPunct="0">
              <a:spcBef>
                <a:spcPts val="400"/>
              </a:spcBef>
            </a:pP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Một</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số</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vấn</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đề</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về</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chuẩn</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chính</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tả</a:t>
            </a:r>
            <a:r>
              <a:rPr lang="en-US" sz="2800" b="1" kern="0" dirty="0">
                <a:effectLst/>
                <a:latin typeface="Times New Roman" panose="02020603050405020304" pitchFamily="18" charset="0"/>
              </a:rPr>
              <a:t>:</a:t>
            </a:r>
            <a:endParaRPr lang="en-US" sz="2800" b="1" kern="0" dirty="0">
              <a:effectLst/>
              <a:latin typeface="VNI-Dom"/>
            </a:endParaRPr>
          </a:p>
          <a:p>
            <a:pPr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do ở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của người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mũ</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đòi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người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cẩn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thận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của từ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đổi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u="sng" dirty="0">
                <a:effectLst/>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bo</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khác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bò</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(hoặc khác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bò</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bó</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bọ</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cs typeface="Times New Roman" panose="02020603050405020304" pitchFamily="18" charset="0"/>
              </a:rPr>
              <a:t>bỏ</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indent="450215" algn="just" hangingPunct="0">
              <a:spcBef>
                <a:spcPts val="400"/>
              </a:spcBef>
              <a:spcAft>
                <a:spcPts val="0"/>
              </a:spcAft>
            </a:pPr>
            <a:endParaRPr lang="en-US" sz="28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đây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rơi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giữa</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u="sng" dirty="0">
                <a:effectLst/>
                <a:latin typeface="Times New Roman" panose="02020603050405020304" pitchFamily="18" charset="0"/>
                <a:ea typeface="Times New Roman" panose="02020603050405020304" pitchFamily="18" charset="0"/>
                <a:cs typeface="Times New Roman" panose="02020603050405020304" pitchFamily="18" charset="0"/>
              </a:rPr>
              <a:t>Ví dụ:</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k h o e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(mạnh),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t o a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(sáng), </a:t>
            </a:r>
            <a:r>
              <a:rPr lang="en-US" sz="2800" i="1" dirty="0">
                <a:effectLst/>
                <a:latin typeface="Times New Roman" panose="02020603050405020304" pitchFamily="18" charset="0"/>
                <a:ea typeface="Times New Roman" panose="02020603050405020304" pitchFamily="18" charset="0"/>
                <a:cs typeface="Times New Roman" panose="02020603050405020304" pitchFamily="18" charset="0"/>
              </a:rPr>
              <a:t>q u y </a:t>
            </a:r>
            <a:r>
              <a:rPr lang="en-US" sz="2800" dirty="0">
                <a:effectLst/>
                <a:latin typeface="Times New Roman" panose="02020603050405020304" pitchFamily="18" charset="0"/>
                <a:ea typeface="Times New Roman" panose="02020603050405020304" pitchFamily="18" charset="0"/>
                <a:cs typeface="Times New Roman" panose="02020603050405020304" pitchFamily="18" charset="0"/>
              </a:rPr>
              <a:t>(giá), ... </a:t>
            </a:r>
          </a:p>
          <a:p>
            <a:pPr indent="450215" algn="just" hangingPunct="0">
              <a:spcBef>
                <a:spcPts val="400"/>
              </a:spcBef>
              <a:spcAft>
                <a:spcPts val="0"/>
              </a:spcAft>
            </a:pPr>
            <a:endParaRPr lang="en-US" sz="20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241120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62467" y="626574"/>
            <a:ext cx="11633221" cy="5262979"/>
          </a:xfrm>
          <a:prstGeom prst="rect">
            <a:avLst/>
          </a:prstGeom>
          <a:solidFill>
            <a:schemeClr val="accent2">
              <a:lumMod val="60000"/>
              <a:lumOff val="40000"/>
            </a:schemeClr>
          </a:solidFill>
        </p:spPr>
        <p:txBody>
          <a:bodyPr wrap="square">
            <a:spAutoFit/>
          </a:bodyPr>
          <a:lstStyle/>
          <a:p>
            <a:pPr hangingPunct="0"/>
            <a:r>
              <a:rPr lang="en-US" sz="2800" b="1" dirty="0"/>
              <a:t>4. </a:t>
            </a:r>
            <a:r>
              <a:rPr lang="en-US" sz="2800" b="1" dirty="0" err="1"/>
              <a:t>Dấu</a:t>
            </a:r>
            <a:r>
              <a:rPr lang="en-US" sz="2800" b="1" dirty="0"/>
              <a:t> câu</a:t>
            </a:r>
            <a:r>
              <a:rPr lang="en-US" sz="2800" b="1" i="1" dirty="0"/>
              <a:t> </a:t>
            </a:r>
            <a:r>
              <a:rPr lang="en-US" sz="2800" b="1" dirty="0"/>
              <a:t> (</a:t>
            </a:r>
            <a:r>
              <a:rPr lang="en-US" sz="2800" b="1" dirty="0" err="1"/>
              <a:t>vị</a:t>
            </a:r>
            <a:r>
              <a:rPr lang="en-US" sz="2800" b="1" dirty="0"/>
              <a:t> </a:t>
            </a:r>
            <a:r>
              <a:rPr lang="en-US" sz="2800" b="1" dirty="0" err="1"/>
              <a:t>trí</a:t>
            </a:r>
            <a:r>
              <a:rPr lang="en-US" sz="2800" b="1" dirty="0"/>
              <a:t>, </a:t>
            </a:r>
            <a:r>
              <a:rPr lang="en-US" sz="2800" b="1" dirty="0" err="1"/>
              <a:t>vai</a:t>
            </a:r>
            <a:r>
              <a:rPr lang="en-US" sz="2800" b="1" dirty="0"/>
              <a:t> </a:t>
            </a:r>
            <a:r>
              <a:rPr lang="en-US" sz="2800" b="1" dirty="0" err="1"/>
              <a:t>trò</a:t>
            </a:r>
            <a:r>
              <a:rPr lang="en-US" sz="2800" b="1" dirty="0"/>
              <a:t> của các </a:t>
            </a:r>
            <a:r>
              <a:rPr lang="en-US" sz="2800" b="1" dirty="0" err="1"/>
              <a:t>dấu</a:t>
            </a:r>
            <a:r>
              <a:rPr lang="en-US" sz="2800" b="1" dirty="0"/>
              <a:t> câu)</a:t>
            </a:r>
            <a:endParaRPr lang="en-US" sz="2800" b="1" i="1" dirty="0"/>
          </a:p>
          <a:p>
            <a:pPr hangingPunct="0"/>
            <a:endParaRPr lang="en-US" sz="2800" b="1" dirty="0"/>
          </a:p>
          <a:p>
            <a:pPr hangingPunct="0"/>
            <a:r>
              <a:rPr lang="en-US" sz="2800" i="1" dirty="0"/>
              <a:t> </a:t>
            </a:r>
          </a:p>
          <a:p>
            <a:pPr hangingPunct="0"/>
            <a:r>
              <a:rPr lang="en-US" sz="2800" b="1" i="1" dirty="0"/>
              <a:t>4.2. </a:t>
            </a:r>
            <a:r>
              <a:rPr lang="en-US" sz="2800" b="1" i="1" dirty="0" err="1"/>
              <a:t>Dấu</a:t>
            </a:r>
            <a:r>
              <a:rPr lang="en-US" sz="2800" b="1" i="1" dirty="0"/>
              <a:t> </a:t>
            </a:r>
            <a:r>
              <a:rPr lang="en-US" sz="2800" b="1" i="1" dirty="0" err="1"/>
              <a:t>chấm</a:t>
            </a:r>
            <a:r>
              <a:rPr lang="en-US" sz="2800" b="1" i="1" dirty="0"/>
              <a:t>:</a:t>
            </a:r>
            <a:r>
              <a:rPr lang="en-US" sz="2800" dirty="0"/>
              <a:t>  </a:t>
            </a:r>
            <a:r>
              <a:rPr lang="en-US" sz="2800" dirty="0" err="1"/>
              <a:t>Được</a:t>
            </a:r>
            <a:r>
              <a:rPr lang="en-US" sz="2800" dirty="0"/>
              <a:t> </a:t>
            </a:r>
            <a:r>
              <a:rPr lang="en-US" sz="2800" dirty="0" err="1"/>
              <a:t>dùng</a:t>
            </a:r>
            <a:r>
              <a:rPr lang="en-US" sz="2800" dirty="0"/>
              <a:t> để </a:t>
            </a:r>
            <a:r>
              <a:rPr lang="en-US" sz="2800" b="1" i="1" dirty="0"/>
              <a:t>kết </a:t>
            </a:r>
            <a:r>
              <a:rPr lang="en-US" sz="2800" b="1" i="1" dirty="0" err="1"/>
              <a:t>thúc</a:t>
            </a:r>
            <a:r>
              <a:rPr lang="en-US" sz="2800" b="1" i="1" dirty="0"/>
              <a:t> câu</a:t>
            </a:r>
            <a:r>
              <a:rPr lang="en-US" sz="2800" dirty="0"/>
              <a:t>, </a:t>
            </a:r>
            <a:r>
              <a:rPr lang="en-US" sz="2800" dirty="0" err="1"/>
              <a:t>đoạn</a:t>
            </a:r>
            <a:r>
              <a:rPr lang="en-US" sz="2800" dirty="0"/>
              <a:t> văn :</a:t>
            </a:r>
          </a:p>
          <a:p>
            <a:pPr hangingPunct="0"/>
            <a:r>
              <a:rPr lang="en-US" sz="2800" u="sng" dirty="0"/>
              <a:t>Ví dụ:</a:t>
            </a:r>
            <a:r>
              <a:rPr lang="en-US" sz="2800" dirty="0"/>
              <a:t> </a:t>
            </a:r>
            <a:r>
              <a:rPr lang="en-US" sz="2800" i="1" dirty="0" err="1"/>
              <a:t>Gió</a:t>
            </a:r>
            <a:r>
              <a:rPr lang="en-US" sz="2800" i="1" dirty="0"/>
              <a:t> </a:t>
            </a:r>
            <a:r>
              <a:rPr lang="en-US" sz="2800" i="1" dirty="0" err="1"/>
              <a:t>giật</a:t>
            </a:r>
            <a:r>
              <a:rPr lang="en-US" sz="2800" i="1" dirty="0"/>
              <a:t> </a:t>
            </a:r>
            <a:r>
              <a:rPr lang="en-US" sz="2800" i="1" dirty="0" err="1"/>
              <a:t>từng</a:t>
            </a:r>
            <a:r>
              <a:rPr lang="en-US" sz="2800" i="1" dirty="0"/>
              <a:t> </a:t>
            </a:r>
            <a:r>
              <a:rPr lang="en-US" sz="2800" i="1" dirty="0" err="1"/>
              <a:t>hồi</a:t>
            </a:r>
            <a:r>
              <a:rPr lang="en-US" sz="2800" i="1" dirty="0"/>
              <a:t>. Lá vàng </a:t>
            </a:r>
            <a:r>
              <a:rPr lang="en-US" sz="2800" i="1" dirty="0" err="1"/>
              <a:t>trút</a:t>
            </a:r>
            <a:r>
              <a:rPr lang="en-US" sz="2800" i="1" dirty="0"/>
              <a:t> </a:t>
            </a:r>
            <a:r>
              <a:rPr lang="en-US" sz="2800" i="1" dirty="0" err="1"/>
              <a:t>xuống</a:t>
            </a:r>
            <a:r>
              <a:rPr lang="en-US" sz="2800" i="1" dirty="0"/>
              <a:t> </a:t>
            </a:r>
            <a:r>
              <a:rPr lang="en-US" sz="2800" i="1" dirty="0" err="1"/>
              <a:t>mặt</a:t>
            </a:r>
            <a:r>
              <a:rPr lang="en-US" sz="2800" i="1" dirty="0"/>
              <a:t> </a:t>
            </a:r>
            <a:r>
              <a:rPr lang="en-US" sz="2800" i="1" dirty="0" err="1"/>
              <a:t>đường</a:t>
            </a:r>
            <a:r>
              <a:rPr lang="en-US" sz="2800" i="1" dirty="0"/>
              <a:t> </a:t>
            </a:r>
            <a:r>
              <a:rPr lang="en-US" sz="2800" i="1" dirty="0" err="1"/>
              <a:t>lăn</a:t>
            </a:r>
            <a:r>
              <a:rPr lang="en-US" sz="2800" i="1" dirty="0"/>
              <a:t> </a:t>
            </a:r>
            <a:r>
              <a:rPr lang="en-US" sz="2800" i="1" dirty="0" err="1"/>
              <a:t>theo</a:t>
            </a:r>
            <a:r>
              <a:rPr lang="en-US" sz="2800" i="1" dirty="0"/>
              <a:t> nhau </a:t>
            </a:r>
            <a:r>
              <a:rPr lang="en-US" sz="2800" i="1" dirty="0" err="1"/>
              <a:t>rào</a:t>
            </a:r>
            <a:r>
              <a:rPr lang="en-US" sz="2800" i="1" dirty="0"/>
              <a:t> </a:t>
            </a:r>
            <a:r>
              <a:rPr lang="en-US" sz="2800" i="1" dirty="0" err="1"/>
              <a:t>rào</a:t>
            </a:r>
            <a:r>
              <a:rPr lang="en-US" sz="2800" i="1" dirty="0"/>
              <a:t>. </a:t>
            </a:r>
            <a:r>
              <a:rPr lang="en-US" sz="2800" i="1" dirty="0" err="1"/>
              <a:t>Hơi</a:t>
            </a:r>
            <a:r>
              <a:rPr lang="en-US" sz="2800" i="1" dirty="0"/>
              <a:t> </a:t>
            </a:r>
            <a:r>
              <a:rPr lang="en-US" sz="2800" i="1" dirty="0" err="1"/>
              <a:t>lạnh</a:t>
            </a:r>
            <a:r>
              <a:rPr lang="en-US" sz="2800" i="1" dirty="0"/>
              <a:t> </a:t>
            </a:r>
            <a:r>
              <a:rPr lang="en-US" sz="2800" i="1" dirty="0" err="1"/>
              <a:t>thấm</a:t>
            </a:r>
            <a:r>
              <a:rPr lang="en-US" sz="2800" i="1" dirty="0"/>
              <a:t> </a:t>
            </a:r>
            <a:r>
              <a:rPr lang="en-US" sz="2800" i="1" dirty="0" err="1"/>
              <a:t>buốt</a:t>
            </a:r>
            <a:r>
              <a:rPr lang="en-US" sz="2800" i="1" dirty="0"/>
              <a:t> </a:t>
            </a:r>
            <a:r>
              <a:rPr lang="en-US" sz="2800" i="1" dirty="0" err="1"/>
              <a:t>đến</a:t>
            </a:r>
            <a:r>
              <a:rPr lang="en-US" sz="2800" i="1" dirty="0"/>
              <a:t> </a:t>
            </a:r>
            <a:r>
              <a:rPr lang="en-US" sz="2800" i="1" dirty="0" err="1"/>
              <a:t>tận</a:t>
            </a:r>
            <a:r>
              <a:rPr lang="en-US" sz="2800" i="1" dirty="0"/>
              <a:t> </a:t>
            </a:r>
            <a:r>
              <a:rPr lang="en-US" sz="2800" i="1" dirty="0" err="1"/>
              <a:t>xương</a:t>
            </a:r>
            <a:r>
              <a:rPr lang="en-US" sz="2800" i="1" dirty="0"/>
              <a:t>. </a:t>
            </a:r>
            <a:r>
              <a:rPr lang="en-US" sz="2800" i="1" dirty="0" err="1"/>
              <a:t>Cây</a:t>
            </a:r>
            <a:r>
              <a:rPr lang="en-US" sz="2800" i="1" dirty="0"/>
              <a:t> </a:t>
            </a:r>
            <a:r>
              <a:rPr lang="en-US" sz="2800" i="1" dirty="0" err="1"/>
              <a:t>và</a:t>
            </a:r>
            <a:r>
              <a:rPr lang="en-US" sz="2800" i="1" dirty="0"/>
              <a:t> </a:t>
            </a:r>
            <a:r>
              <a:rPr lang="en-US" sz="2800" i="1" dirty="0" err="1"/>
              <a:t>cột</a:t>
            </a:r>
            <a:r>
              <a:rPr lang="en-US" sz="2800" i="1" dirty="0"/>
              <a:t> </a:t>
            </a:r>
            <a:r>
              <a:rPr lang="en-US" sz="2800" i="1" dirty="0" err="1"/>
              <a:t>đèn</a:t>
            </a:r>
            <a:r>
              <a:rPr lang="en-US" sz="2800" i="1" dirty="0"/>
              <a:t> </a:t>
            </a:r>
            <a:r>
              <a:rPr lang="en-US" sz="2800" i="1" dirty="0" err="1"/>
              <a:t>rú</a:t>
            </a:r>
            <a:r>
              <a:rPr lang="en-US" sz="2800" i="1" dirty="0"/>
              <a:t> </a:t>
            </a:r>
            <a:r>
              <a:rPr lang="en-US" sz="2800" i="1" dirty="0" err="1"/>
              <a:t>lên</a:t>
            </a:r>
            <a:r>
              <a:rPr lang="en-US" sz="2800" i="1" dirty="0"/>
              <a:t>.</a:t>
            </a:r>
            <a:r>
              <a:rPr lang="en-US" sz="2800" dirty="0"/>
              <a:t> (Nguyễn Công </a:t>
            </a:r>
            <a:r>
              <a:rPr lang="en-US" sz="2800" dirty="0" err="1"/>
              <a:t>Hoan</a:t>
            </a:r>
            <a:r>
              <a:rPr lang="en-US" sz="2800" dirty="0"/>
              <a:t>)</a:t>
            </a:r>
          </a:p>
          <a:p>
            <a:pPr hangingPunct="0"/>
            <a:endParaRPr lang="en-US" sz="2800" b="1" i="1" dirty="0"/>
          </a:p>
          <a:p>
            <a:pPr hangingPunct="0"/>
            <a:r>
              <a:rPr lang="en-US" sz="2800" b="1" i="1" dirty="0"/>
              <a:t>4.3. </a:t>
            </a:r>
            <a:r>
              <a:rPr lang="en-US" sz="2800" b="1" i="1" dirty="0" err="1"/>
              <a:t>Dấu</a:t>
            </a:r>
            <a:r>
              <a:rPr lang="en-US" sz="2800" b="1" i="1" dirty="0"/>
              <a:t> </a:t>
            </a:r>
            <a:r>
              <a:rPr lang="en-US" sz="2800" b="1" i="1" dirty="0" err="1"/>
              <a:t>chấm</a:t>
            </a:r>
            <a:r>
              <a:rPr lang="en-US" sz="2800" b="1" i="1" dirty="0"/>
              <a:t> </a:t>
            </a:r>
            <a:r>
              <a:rPr lang="en-US" sz="2800" b="1" i="1" dirty="0" err="1"/>
              <a:t>phẩy</a:t>
            </a:r>
            <a:r>
              <a:rPr lang="en-US" sz="2800" b="1" i="1" dirty="0"/>
              <a:t>:</a:t>
            </a:r>
            <a:r>
              <a:rPr lang="en-US" sz="2800" b="1" dirty="0"/>
              <a:t>  </a:t>
            </a:r>
            <a:r>
              <a:rPr lang="en-US" sz="2800" dirty="0" err="1"/>
              <a:t>Dùng</a:t>
            </a:r>
            <a:r>
              <a:rPr lang="en-US" sz="2800" dirty="0"/>
              <a:t> để </a:t>
            </a:r>
            <a:r>
              <a:rPr lang="en-US" sz="2800" dirty="0" err="1"/>
              <a:t>thông</a:t>
            </a:r>
            <a:r>
              <a:rPr lang="en-US" sz="2800" dirty="0"/>
              <a:t> </a:t>
            </a:r>
            <a:r>
              <a:rPr lang="en-US" sz="2800" dirty="0" err="1"/>
              <a:t>báo</a:t>
            </a:r>
            <a:r>
              <a:rPr lang="en-US" sz="2800" dirty="0"/>
              <a:t> </a:t>
            </a:r>
            <a:r>
              <a:rPr lang="en-US" sz="2800" b="1" i="1" dirty="0" err="1"/>
              <a:t>mối</a:t>
            </a:r>
            <a:r>
              <a:rPr lang="en-US" sz="2800" b="1" i="1" dirty="0"/>
              <a:t> </a:t>
            </a:r>
            <a:r>
              <a:rPr lang="en-US" sz="2800" b="1" i="1" dirty="0" err="1"/>
              <a:t>quan</a:t>
            </a:r>
            <a:r>
              <a:rPr lang="en-US" sz="2800" b="1" i="1" dirty="0"/>
              <a:t> </a:t>
            </a:r>
            <a:r>
              <a:rPr lang="en-US" sz="2800" b="1" i="1" dirty="0" err="1"/>
              <a:t>hệ</a:t>
            </a:r>
            <a:r>
              <a:rPr lang="en-US" sz="2800" b="1" i="1" dirty="0"/>
              <a:t> </a:t>
            </a:r>
            <a:r>
              <a:rPr lang="en-US" sz="2800" b="1" i="1" dirty="0" err="1"/>
              <a:t>về</a:t>
            </a:r>
            <a:r>
              <a:rPr lang="en-US" sz="2800" b="1" i="1" dirty="0"/>
              <a:t> </a:t>
            </a:r>
            <a:r>
              <a:rPr lang="en-US" sz="2800" b="1" i="1" dirty="0" err="1"/>
              <a:t>nội</a:t>
            </a:r>
            <a:r>
              <a:rPr lang="en-US" sz="2800" b="1" i="1" dirty="0"/>
              <a:t> dung </a:t>
            </a:r>
            <a:r>
              <a:rPr lang="en-US" sz="2800" b="1" i="1" dirty="0" err="1"/>
              <a:t>giữa</a:t>
            </a:r>
            <a:r>
              <a:rPr lang="en-US" sz="2800" b="1" i="1" dirty="0"/>
              <a:t> các </a:t>
            </a:r>
            <a:r>
              <a:rPr lang="en-US" sz="2800" b="1" i="1" dirty="0" err="1"/>
              <a:t>vế</a:t>
            </a:r>
            <a:r>
              <a:rPr lang="en-US" sz="2800" b="1" i="1" dirty="0"/>
              <a:t> </a:t>
            </a:r>
            <a:r>
              <a:rPr lang="en-US" sz="2800" b="1" i="1" dirty="0" err="1"/>
              <a:t>khi</a:t>
            </a:r>
            <a:r>
              <a:rPr lang="en-US" sz="2800" b="1" i="1" dirty="0"/>
              <a:t> </a:t>
            </a:r>
            <a:r>
              <a:rPr lang="en-US" sz="2800" b="1" i="1" dirty="0" err="1"/>
              <a:t>vế</a:t>
            </a:r>
            <a:r>
              <a:rPr lang="en-US" sz="2800" b="1" i="1" dirty="0"/>
              <a:t> </a:t>
            </a:r>
            <a:r>
              <a:rPr lang="en-US" sz="2800" b="1" i="1" dirty="0" err="1"/>
              <a:t>chính</a:t>
            </a:r>
            <a:r>
              <a:rPr lang="en-US" sz="2800" b="1" i="1" dirty="0"/>
              <a:t> </a:t>
            </a:r>
            <a:r>
              <a:rPr lang="en-US" sz="2800" b="1" i="1" dirty="0" err="1"/>
              <a:t>đã</a:t>
            </a:r>
            <a:r>
              <a:rPr lang="en-US" sz="2800" b="1" i="1" dirty="0"/>
              <a:t> hoàn chỉnh </a:t>
            </a:r>
            <a:r>
              <a:rPr lang="en-US" sz="2800" dirty="0" err="1"/>
              <a:t>về</a:t>
            </a:r>
            <a:r>
              <a:rPr lang="en-US" sz="2800" dirty="0"/>
              <a:t> </a:t>
            </a:r>
            <a:r>
              <a:rPr lang="en-US" sz="2800" dirty="0" err="1"/>
              <a:t>mặt</a:t>
            </a:r>
            <a:r>
              <a:rPr lang="en-US" sz="2800" dirty="0"/>
              <a:t> </a:t>
            </a:r>
            <a:r>
              <a:rPr lang="en-US" sz="2800" dirty="0" err="1"/>
              <a:t>cấu</a:t>
            </a:r>
            <a:r>
              <a:rPr lang="en-US" sz="2800" dirty="0"/>
              <a:t> </a:t>
            </a:r>
            <a:r>
              <a:rPr lang="en-US" sz="2800" dirty="0" err="1"/>
              <a:t>trúc</a:t>
            </a:r>
            <a:r>
              <a:rPr lang="en-US" sz="2800" dirty="0"/>
              <a:t> nòng cốt.</a:t>
            </a:r>
          </a:p>
          <a:p>
            <a:pPr hangingPunct="0"/>
            <a:r>
              <a:rPr lang="en-US" sz="2800" u="sng" dirty="0"/>
              <a:t>Ví dụ:</a:t>
            </a:r>
            <a:r>
              <a:rPr lang="en-US" sz="2800" dirty="0"/>
              <a:t> - </a:t>
            </a:r>
            <a:r>
              <a:rPr lang="en-US" sz="2800" i="1" dirty="0"/>
              <a:t>Sáng tạo </a:t>
            </a:r>
            <a:r>
              <a:rPr lang="en-US" sz="2800" i="1" dirty="0" err="1"/>
              <a:t>là</a:t>
            </a:r>
            <a:r>
              <a:rPr lang="en-US" sz="2800" i="1" dirty="0"/>
              <a:t> </a:t>
            </a:r>
            <a:r>
              <a:rPr lang="en-US" sz="2800" i="1" dirty="0" err="1"/>
              <a:t>vấn</a:t>
            </a:r>
            <a:r>
              <a:rPr lang="en-US" sz="2800" i="1" dirty="0"/>
              <a:t> </a:t>
            </a:r>
            <a:r>
              <a:rPr lang="en-US" sz="2800" i="1" dirty="0" err="1"/>
              <a:t>đề</a:t>
            </a:r>
            <a:r>
              <a:rPr lang="en-US" sz="2800" i="1" dirty="0"/>
              <a:t> </a:t>
            </a:r>
            <a:r>
              <a:rPr lang="en-US" sz="2800" i="1" dirty="0" err="1"/>
              <a:t>rất</a:t>
            </a:r>
            <a:r>
              <a:rPr lang="en-US" sz="2800" i="1" dirty="0"/>
              <a:t> </a:t>
            </a:r>
            <a:r>
              <a:rPr lang="en-US" sz="2800" i="1" dirty="0" err="1"/>
              <a:t>quan</a:t>
            </a:r>
            <a:r>
              <a:rPr lang="en-US" sz="2800" i="1" dirty="0"/>
              <a:t> </a:t>
            </a:r>
            <a:r>
              <a:rPr lang="en-US" sz="2800" i="1" dirty="0" err="1"/>
              <a:t>trọng</a:t>
            </a:r>
            <a:r>
              <a:rPr lang="en-US" sz="2800" i="1" dirty="0"/>
              <a:t>; </a:t>
            </a:r>
            <a:r>
              <a:rPr lang="en-US" sz="2800" i="1" dirty="0" err="1"/>
              <a:t>không</a:t>
            </a:r>
            <a:r>
              <a:rPr lang="en-US" sz="2800" i="1" dirty="0"/>
              <a:t> sáng tạo </a:t>
            </a:r>
            <a:r>
              <a:rPr lang="en-US" sz="2800" i="1" dirty="0" err="1"/>
              <a:t>không</a:t>
            </a:r>
            <a:r>
              <a:rPr lang="en-US" sz="2800" i="1" dirty="0"/>
              <a:t> </a:t>
            </a:r>
            <a:r>
              <a:rPr lang="en-US" sz="2800" i="1" dirty="0" err="1"/>
              <a:t>làm</a:t>
            </a:r>
            <a:r>
              <a:rPr lang="en-US" sz="2800" i="1" dirty="0"/>
              <a:t> </a:t>
            </a:r>
            <a:r>
              <a:rPr lang="en-US" sz="2800" i="1" dirty="0" err="1"/>
              <a:t>cách</a:t>
            </a:r>
            <a:r>
              <a:rPr lang="en-US" sz="2800" i="1" dirty="0"/>
              <a:t> </a:t>
            </a:r>
            <a:r>
              <a:rPr lang="en-US" sz="2800" i="1" dirty="0" err="1"/>
              <a:t>mạng</a:t>
            </a:r>
            <a:r>
              <a:rPr lang="en-US" sz="2800" i="1" dirty="0"/>
              <a:t> </a:t>
            </a:r>
            <a:r>
              <a:rPr lang="en-US" sz="2800" i="1" dirty="0" err="1"/>
              <a:t>được</a:t>
            </a:r>
            <a:r>
              <a:rPr lang="en-US" sz="2800" i="1" dirty="0"/>
              <a:t>. </a:t>
            </a:r>
            <a:r>
              <a:rPr lang="en-US" sz="2800" dirty="0"/>
              <a:t>(</a:t>
            </a:r>
            <a:r>
              <a:rPr lang="en-US" sz="2800" dirty="0" err="1"/>
              <a:t>Lê</a:t>
            </a:r>
            <a:r>
              <a:rPr lang="en-US" sz="2800" dirty="0"/>
              <a:t> </a:t>
            </a:r>
            <a:r>
              <a:rPr lang="en-US" sz="2800" dirty="0" err="1"/>
              <a:t>Duẩn</a:t>
            </a:r>
            <a:r>
              <a:rPr lang="en-US" sz="2800" dirty="0"/>
              <a:t>)</a:t>
            </a:r>
          </a:p>
          <a:p>
            <a:pPr hangingPunct="0"/>
            <a:endParaRPr lang="en-US" sz="2800" dirty="0"/>
          </a:p>
        </p:txBody>
      </p:sp>
    </p:spTree>
    <p:extLst>
      <p:ext uri="{BB962C8B-B14F-4D97-AF65-F5344CB8AC3E}">
        <p14:creationId xmlns:p14="http://schemas.microsoft.com/office/powerpoint/2010/main" val="333247076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454" y="914400"/>
            <a:ext cx="11592732" cy="4401205"/>
          </a:xfrm>
          <a:prstGeom prst="rect">
            <a:avLst/>
          </a:prstGeom>
          <a:solidFill>
            <a:schemeClr val="accent2">
              <a:lumMod val="60000"/>
              <a:lumOff val="40000"/>
            </a:schemeClr>
          </a:solidFill>
        </p:spPr>
        <p:txBody>
          <a:bodyPr wrap="square">
            <a:spAutoFit/>
          </a:bodyPr>
          <a:lstStyle/>
          <a:p>
            <a:pPr hangingPunct="0"/>
            <a:r>
              <a:rPr lang="en-US" sz="2800" i="1" dirty="0"/>
              <a:t> </a:t>
            </a:r>
          </a:p>
          <a:p>
            <a:pPr hangingPunct="0"/>
            <a:r>
              <a:rPr lang="en-US" sz="2800" b="1" i="1" dirty="0"/>
              <a:t>4.4. </a:t>
            </a:r>
            <a:r>
              <a:rPr lang="en-US" sz="2800" b="1" i="1" dirty="0" err="1"/>
              <a:t>Dấu</a:t>
            </a:r>
            <a:r>
              <a:rPr lang="en-US" sz="2800" b="1" i="1" dirty="0"/>
              <a:t> </a:t>
            </a:r>
            <a:r>
              <a:rPr lang="en-US" sz="2800" b="1" i="1" dirty="0" err="1"/>
              <a:t>chấm</a:t>
            </a:r>
            <a:r>
              <a:rPr lang="en-US" sz="2800" b="1" i="1" dirty="0"/>
              <a:t> </a:t>
            </a:r>
            <a:r>
              <a:rPr lang="en-US" sz="2800" b="1" i="1" dirty="0" err="1"/>
              <a:t>hỏi</a:t>
            </a:r>
            <a:r>
              <a:rPr lang="en-US" sz="2800" b="1" i="1" dirty="0"/>
              <a:t>:</a:t>
            </a:r>
            <a:r>
              <a:rPr lang="en-US" sz="2800" dirty="0"/>
              <a:t> </a:t>
            </a:r>
            <a:r>
              <a:rPr lang="en-US" sz="2800" dirty="0" err="1"/>
              <a:t>Dùng</a:t>
            </a:r>
            <a:r>
              <a:rPr lang="en-US" sz="2800" dirty="0"/>
              <a:t> </a:t>
            </a:r>
            <a:r>
              <a:rPr lang="en-US" sz="2800" dirty="0" err="1"/>
              <a:t>đặt</a:t>
            </a:r>
            <a:r>
              <a:rPr lang="en-US" sz="2800" dirty="0"/>
              <a:t> </a:t>
            </a:r>
            <a:r>
              <a:rPr lang="en-US" sz="2800" dirty="0" err="1"/>
              <a:t>sau</a:t>
            </a:r>
            <a:r>
              <a:rPr lang="en-US" sz="2800" dirty="0"/>
              <a:t> câu </a:t>
            </a:r>
            <a:r>
              <a:rPr lang="en-US" sz="2800" dirty="0" err="1"/>
              <a:t>có</a:t>
            </a:r>
            <a:r>
              <a:rPr lang="en-US" sz="2800" dirty="0"/>
              <a:t> </a:t>
            </a:r>
            <a:r>
              <a:rPr lang="en-US" sz="2800" dirty="0" err="1"/>
              <a:t>nội</a:t>
            </a:r>
            <a:r>
              <a:rPr lang="en-US" sz="2800" dirty="0"/>
              <a:t> dung </a:t>
            </a:r>
            <a:r>
              <a:rPr lang="en-US" sz="2800" dirty="0" err="1"/>
              <a:t>nghi</a:t>
            </a:r>
            <a:r>
              <a:rPr lang="en-US" sz="2800" dirty="0"/>
              <a:t> </a:t>
            </a:r>
            <a:r>
              <a:rPr lang="en-US" sz="2800" dirty="0" err="1"/>
              <a:t>vấn</a:t>
            </a:r>
            <a:r>
              <a:rPr lang="en-US" sz="2800" dirty="0"/>
              <a:t>.</a:t>
            </a:r>
          </a:p>
          <a:p>
            <a:pPr hangingPunct="0"/>
            <a:r>
              <a:rPr lang="en-US" sz="2800" u="sng" dirty="0"/>
              <a:t>Ví dụ:</a:t>
            </a:r>
            <a:r>
              <a:rPr lang="en-US" sz="2800" dirty="0"/>
              <a:t> - </a:t>
            </a:r>
            <a:r>
              <a:rPr lang="en-US" sz="2800" i="1" dirty="0" err="1"/>
              <a:t>Anh</a:t>
            </a:r>
            <a:r>
              <a:rPr lang="en-US" sz="2800" i="1" dirty="0"/>
              <a:t> </a:t>
            </a:r>
            <a:r>
              <a:rPr lang="en-US" sz="2800" i="1" dirty="0" err="1"/>
              <a:t>Hùng</a:t>
            </a:r>
            <a:r>
              <a:rPr lang="en-US" sz="2800" i="1" dirty="0"/>
              <a:t> đi </a:t>
            </a:r>
            <a:r>
              <a:rPr lang="en-US" sz="2800" i="1" dirty="0" err="1"/>
              <a:t>đâu</a:t>
            </a:r>
            <a:r>
              <a:rPr lang="en-US" sz="2800" i="1" dirty="0"/>
              <a:t>?</a:t>
            </a:r>
          </a:p>
          <a:p>
            <a:pPr hangingPunct="0"/>
            <a:r>
              <a:rPr lang="en-US" sz="2800" b="1" i="1" dirty="0"/>
              <a:t>	</a:t>
            </a:r>
            <a:r>
              <a:rPr lang="en-US" sz="2800" b="1" i="1" dirty="0" err="1"/>
              <a:t>Sau</a:t>
            </a:r>
            <a:r>
              <a:rPr lang="en-US" sz="2800" b="1" i="1" dirty="0"/>
              <a:t> </a:t>
            </a:r>
            <a:r>
              <a:rPr lang="en-US" sz="2800" b="1" i="1" dirty="0" err="1"/>
              <a:t>dấu</a:t>
            </a:r>
            <a:r>
              <a:rPr lang="en-US" sz="2800" b="1" i="1" dirty="0"/>
              <a:t> </a:t>
            </a:r>
            <a:r>
              <a:rPr lang="en-US" sz="2800" b="1" i="1" dirty="0" err="1"/>
              <a:t>chấm</a:t>
            </a:r>
            <a:r>
              <a:rPr lang="en-US" sz="2800" b="1" i="1" dirty="0"/>
              <a:t> </a:t>
            </a:r>
            <a:r>
              <a:rPr lang="en-US" sz="2800" b="1" i="1" dirty="0" err="1"/>
              <a:t>hỏi</a:t>
            </a:r>
            <a:r>
              <a:rPr lang="en-US" sz="2800" b="1" i="1" dirty="0"/>
              <a:t> </a:t>
            </a:r>
            <a:r>
              <a:rPr lang="en-US" sz="2800" b="1" i="1" dirty="0" err="1"/>
              <a:t>là</a:t>
            </a:r>
            <a:r>
              <a:rPr lang="en-US" sz="2800" b="1" i="1" dirty="0"/>
              <a:t> </a:t>
            </a:r>
            <a:r>
              <a:rPr lang="en-US" sz="2800" b="1" i="1" dirty="0" err="1"/>
              <a:t>bắt</a:t>
            </a:r>
            <a:r>
              <a:rPr lang="en-US" sz="2800" b="1" i="1" dirty="0"/>
              <a:t> đầu câu </a:t>
            </a:r>
            <a:r>
              <a:rPr lang="en-US" sz="2800" b="1" i="1" dirty="0" err="1"/>
              <a:t>mới</a:t>
            </a:r>
            <a:r>
              <a:rPr lang="en-US" sz="2800" b="1" i="1" dirty="0"/>
              <a:t> </a:t>
            </a:r>
            <a:r>
              <a:rPr lang="en-US" sz="2800" b="1" i="1" dirty="0" err="1"/>
              <a:t>nên</a:t>
            </a:r>
            <a:r>
              <a:rPr lang="en-US" sz="2800" b="1" i="1" dirty="0"/>
              <a:t> </a:t>
            </a:r>
            <a:r>
              <a:rPr lang="en-US" sz="2800" b="1" i="1" dirty="0" err="1"/>
              <a:t>phải</a:t>
            </a:r>
            <a:r>
              <a:rPr lang="en-US" sz="2800" b="1" i="1" dirty="0"/>
              <a:t> </a:t>
            </a:r>
            <a:r>
              <a:rPr lang="en-US" sz="2800" b="1" i="1" dirty="0" err="1"/>
              <a:t>viết</a:t>
            </a:r>
            <a:r>
              <a:rPr lang="en-US" sz="2800" b="1" i="1" dirty="0"/>
              <a:t> hoa.</a:t>
            </a:r>
          </a:p>
          <a:p>
            <a:pPr hangingPunct="0"/>
            <a:endParaRPr lang="en-US" sz="2800" dirty="0"/>
          </a:p>
          <a:p>
            <a:pPr hangingPunct="0"/>
            <a:r>
              <a:rPr lang="en-US" sz="2800" i="1" dirty="0"/>
              <a:t> </a:t>
            </a:r>
            <a:r>
              <a:rPr lang="en-US" sz="2800" b="1" i="1" dirty="0"/>
              <a:t>4.5. </a:t>
            </a:r>
            <a:r>
              <a:rPr lang="en-US" sz="2800" b="1" i="1" dirty="0" err="1"/>
              <a:t>Dấu</a:t>
            </a:r>
            <a:r>
              <a:rPr lang="en-US" sz="2800" b="1" i="1" dirty="0"/>
              <a:t> </a:t>
            </a:r>
            <a:r>
              <a:rPr lang="en-US" sz="2800" b="1" i="1" dirty="0" err="1"/>
              <a:t>chấm</a:t>
            </a:r>
            <a:r>
              <a:rPr lang="en-US" sz="2800" b="1" i="1" dirty="0"/>
              <a:t> than:</a:t>
            </a:r>
            <a:r>
              <a:rPr lang="en-US" sz="2800" dirty="0"/>
              <a:t> </a:t>
            </a:r>
            <a:r>
              <a:rPr lang="en-US" sz="2800" dirty="0" err="1"/>
              <a:t>Dùng</a:t>
            </a:r>
            <a:r>
              <a:rPr lang="en-US" sz="2800" dirty="0"/>
              <a:t> </a:t>
            </a:r>
            <a:r>
              <a:rPr lang="en-US" sz="2800" dirty="0" err="1"/>
              <a:t>đặt</a:t>
            </a:r>
            <a:r>
              <a:rPr lang="en-US" sz="2800" dirty="0"/>
              <a:t> </a:t>
            </a:r>
            <a:r>
              <a:rPr lang="en-US" sz="2800" dirty="0" err="1"/>
              <a:t>sau</a:t>
            </a:r>
            <a:r>
              <a:rPr lang="en-US" sz="2800" dirty="0"/>
              <a:t> câu </a:t>
            </a:r>
            <a:r>
              <a:rPr lang="en-US" sz="2800" dirty="0" err="1"/>
              <a:t>có</a:t>
            </a:r>
            <a:r>
              <a:rPr lang="en-US" sz="2800" dirty="0"/>
              <a:t> </a:t>
            </a:r>
            <a:r>
              <a:rPr lang="en-US" sz="2800" dirty="0" err="1"/>
              <a:t>nội</a:t>
            </a:r>
            <a:r>
              <a:rPr lang="en-US" sz="2800" dirty="0"/>
              <a:t> dung </a:t>
            </a:r>
            <a:r>
              <a:rPr lang="en-US" sz="2800" dirty="0" err="1"/>
              <a:t>biểu</a:t>
            </a:r>
            <a:r>
              <a:rPr lang="en-US" sz="2800" dirty="0"/>
              <a:t> </a:t>
            </a:r>
            <a:r>
              <a:rPr lang="en-US" sz="2800" dirty="0" err="1"/>
              <a:t>cảm</a:t>
            </a:r>
            <a:r>
              <a:rPr lang="en-US" sz="2800" dirty="0"/>
              <a:t> </a:t>
            </a:r>
            <a:r>
              <a:rPr lang="en-US" sz="2800" dirty="0" err="1"/>
              <a:t>và</a:t>
            </a:r>
            <a:r>
              <a:rPr lang="en-US" sz="2800" dirty="0"/>
              <a:t> </a:t>
            </a:r>
            <a:r>
              <a:rPr lang="en-US" sz="2800" dirty="0" err="1"/>
              <a:t>cầu</a:t>
            </a:r>
            <a:r>
              <a:rPr lang="en-US" sz="2800" dirty="0"/>
              <a:t> </a:t>
            </a:r>
            <a:r>
              <a:rPr lang="en-US" sz="2800" dirty="0" err="1"/>
              <a:t>khiến</a:t>
            </a:r>
            <a:r>
              <a:rPr lang="en-US" sz="2800" dirty="0"/>
              <a:t>.</a:t>
            </a:r>
          </a:p>
          <a:p>
            <a:pPr hangingPunct="0"/>
            <a:r>
              <a:rPr lang="en-US" sz="2800" u="sng" dirty="0"/>
              <a:t>Ví dụ:</a:t>
            </a:r>
            <a:r>
              <a:rPr lang="en-US" sz="2800" i="1" dirty="0"/>
              <a:t> - </a:t>
            </a:r>
            <a:r>
              <a:rPr lang="en-US" sz="2800" i="1" dirty="0" err="1"/>
              <a:t>Tài</a:t>
            </a:r>
            <a:r>
              <a:rPr lang="en-US" sz="2800" i="1" dirty="0"/>
              <a:t> </a:t>
            </a:r>
            <a:r>
              <a:rPr lang="en-US" sz="2800" i="1" dirty="0" err="1"/>
              <a:t>thật</a:t>
            </a:r>
            <a:r>
              <a:rPr lang="en-US" sz="2800" i="1" dirty="0"/>
              <a:t>! </a:t>
            </a:r>
            <a:r>
              <a:rPr lang="en-US" sz="2800" i="1" dirty="0" err="1"/>
              <a:t>Tài</a:t>
            </a:r>
            <a:r>
              <a:rPr lang="en-US" sz="2800" i="1" dirty="0"/>
              <a:t> </a:t>
            </a:r>
            <a:r>
              <a:rPr lang="en-US" sz="2800" i="1" dirty="0" err="1"/>
              <a:t>thật</a:t>
            </a:r>
            <a:r>
              <a:rPr lang="en-US" sz="2800" i="1" dirty="0"/>
              <a:t>!</a:t>
            </a:r>
            <a:endParaRPr lang="en-US" sz="2800" dirty="0"/>
          </a:p>
          <a:p>
            <a:pPr hangingPunct="0"/>
            <a:r>
              <a:rPr lang="en-US" sz="2800" dirty="0"/>
              <a:t>	</a:t>
            </a:r>
            <a:r>
              <a:rPr lang="en-US" sz="2800" b="1" i="1" dirty="0" err="1"/>
              <a:t>Sau</a:t>
            </a:r>
            <a:r>
              <a:rPr lang="en-US" sz="2800" b="1" i="1" dirty="0"/>
              <a:t> </a:t>
            </a:r>
            <a:r>
              <a:rPr lang="en-US" sz="2800" b="1" i="1" dirty="0" err="1"/>
              <a:t>dấu</a:t>
            </a:r>
            <a:r>
              <a:rPr lang="en-US" sz="2800" b="1" i="1" dirty="0"/>
              <a:t> </a:t>
            </a:r>
            <a:r>
              <a:rPr lang="en-US" sz="2800" b="1" i="1" dirty="0" err="1"/>
              <a:t>chấm</a:t>
            </a:r>
            <a:r>
              <a:rPr lang="en-US" sz="2800" b="1" i="1" dirty="0"/>
              <a:t> than </a:t>
            </a:r>
            <a:r>
              <a:rPr lang="en-US" sz="2800" b="1" i="1" dirty="0" err="1"/>
              <a:t>là</a:t>
            </a:r>
            <a:r>
              <a:rPr lang="en-US" sz="2800" b="1" i="1" dirty="0"/>
              <a:t> </a:t>
            </a:r>
            <a:r>
              <a:rPr lang="en-US" sz="2800" b="1" i="1" dirty="0" err="1"/>
              <a:t>bắt</a:t>
            </a:r>
            <a:r>
              <a:rPr lang="en-US" sz="2800" b="1" i="1" dirty="0"/>
              <a:t> đầu câu </a:t>
            </a:r>
            <a:r>
              <a:rPr lang="en-US" sz="2800" b="1" i="1" dirty="0" err="1"/>
              <a:t>mới</a:t>
            </a:r>
            <a:r>
              <a:rPr lang="en-US" sz="2800" b="1" i="1" dirty="0"/>
              <a:t> </a:t>
            </a:r>
            <a:r>
              <a:rPr lang="en-US" sz="2800" b="1" i="1" dirty="0" err="1"/>
              <a:t>nên</a:t>
            </a:r>
            <a:r>
              <a:rPr lang="en-US" sz="2800" b="1" i="1" dirty="0"/>
              <a:t> </a:t>
            </a:r>
            <a:r>
              <a:rPr lang="en-US" sz="2800" b="1" i="1" dirty="0" err="1"/>
              <a:t>phải</a:t>
            </a:r>
            <a:r>
              <a:rPr lang="en-US" sz="2800" b="1" i="1" dirty="0"/>
              <a:t> </a:t>
            </a:r>
            <a:r>
              <a:rPr lang="en-US" sz="2800" b="1" i="1" dirty="0" err="1"/>
              <a:t>viết</a:t>
            </a:r>
            <a:r>
              <a:rPr lang="en-US" sz="2800" b="1" i="1" dirty="0"/>
              <a:t> hoa.</a:t>
            </a:r>
          </a:p>
          <a:p>
            <a:pPr hangingPunct="0"/>
            <a:endParaRPr lang="en-US" sz="2800" dirty="0"/>
          </a:p>
          <a:p>
            <a:pPr hangingPunct="0"/>
            <a:endParaRPr lang="en-US" sz="2800" dirty="0"/>
          </a:p>
        </p:txBody>
      </p:sp>
    </p:spTree>
    <p:extLst>
      <p:ext uri="{BB962C8B-B14F-4D97-AF65-F5344CB8AC3E}">
        <p14:creationId xmlns:p14="http://schemas.microsoft.com/office/powerpoint/2010/main" val="14014319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657" y="697424"/>
            <a:ext cx="12026685" cy="5262979"/>
          </a:xfrm>
          <a:prstGeom prst="rect">
            <a:avLst/>
          </a:prstGeom>
          <a:solidFill>
            <a:schemeClr val="accent2">
              <a:lumMod val="60000"/>
              <a:lumOff val="40000"/>
            </a:schemeClr>
          </a:solidFill>
        </p:spPr>
        <p:txBody>
          <a:bodyPr wrap="square">
            <a:spAutoFit/>
          </a:bodyPr>
          <a:lstStyle/>
          <a:p>
            <a:pPr hangingPunct="0"/>
            <a:endParaRPr lang="en-US" sz="2800" b="1" i="1" dirty="0"/>
          </a:p>
          <a:p>
            <a:pPr hangingPunct="0"/>
            <a:r>
              <a:rPr lang="en-US" sz="2800" b="1" i="1" dirty="0"/>
              <a:t>4.6. </a:t>
            </a:r>
            <a:r>
              <a:rPr lang="en-US" sz="2800" b="1" i="1" dirty="0" err="1"/>
              <a:t>Dấu</a:t>
            </a:r>
            <a:r>
              <a:rPr lang="en-US" sz="2800" b="1" i="1" dirty="0"/>
              <a:t> </a:t>
            </a:r>
            <a:r>
              <a:rPr lang="en-US" sz="2800" b="1" i="1" dirty="0" err="1"/>
              <a:t>hai</a:t>
            </a:r>
            <a:r>
              <a:rPr lang="en-US" sz="2800" b="1" i="1" dirty="0"/>
              <a:t> </a:t>
            </a:r>
            <a:r>
              <a:rPr lang="en-US" sz="2800" b="1" i="1" dirty="0" err="1"/>
              <a:t>chấm</a:t>
            </a:r>
            <a:r>
              <a:rPr lang="en-US" sz="2800" b="1" i="1" dirty="0"/>
              <a:t>:</a:t>
            </a:r>
            <a:r>
              <a:rPr lang="en-US" sz="2800" b="1" dirty="0"/>
              <a:t> </a:t>
            </a:r>
            <a:r>
              <a:rPr lang="en-US" sz="2800" dirty="0" err="1"/>
              <a:t>Được</a:t>
            </a:r>
            <a:r>
              <a:rPr lang="en-US" sz="2800" dirty="0"/>
              <a:t> </a:t>
            </a:r>
            <a:r>
              <a:rPr lang="en-US" sz="2800" dirty="0" err="1"/>
              <a:t>dùng</a:t>
            </a:r>
            <a:r>
              <a:rPr lang="en-US" sz="2800" dirty="0"/>
              <a:t> để:</a:t>
            </a:r>
          </a:p>
          <a:p>
            <a:pPr lvl="0" hangingPunct="0"/>
            <a:r>
              <a:rPr lang="en-US" sz="2800" dirty="0"/>
              <a:t>	+ </a:t>
            </a:r>
            <a:r>
              <a:rPr lang="en-US" sz="2800" b="1" dirty="0" err="1"/>
              <a:t>Giới</a:t>
            </a:r>
            <a:r>
              <a:rPr lang="en-US" sz="2800" b="1" dirty="0"/>
              <a:t> </a:t>
            </a:r>
            <a:r>
              <a:rPr lang="en-US" sz="2800" b="1" dirty="0" err="1"/>
              <a:t>thiệu</a:t>
            </a:r>
            <a:r>
              <a:rPr lang="en-US" sz="2800" b="1" dirty="0"/>
              <a:t> </a:t>
            </a:r>
            <a:r>
              <a:rPr lang="en-US" sz="2800" dirty="0"/>
              <a:t>các </a:t>
            </a:r>
            <a:r>
              <a:rPr lang="en-US" sz="2800" dirty="0" err="1"/>
              <a:t>yếu</a:t>
            </a:r>
            <a:r>
              <a:rPr lang="en-US" sz="2800" dirty="0"/>
              <a:t> tố </a:t>
            </a:r>
            <a:r>
              <a:rPr lang="en-US" sz="2800" dirty="0" err="1"/>
              <a:t>đồng</a:t>
            </a:r>
            <a:r>
              <a:rPr lang="en-US" sz="2800" dirty="0"/>
              <a:t> </a:t>
            </a:r>
            <a:r>
              <a:rPr lang="en-US" sz="2800" dirty="0" err="1"/>
              <a:t>chức</a:t>
            </a:r>
            <a:r>
              <a:rPr lang="en-US" sz="2800" dirty="0"/>
              <a:t> </a:t>
            </a:r>
            <a:r>
              <a:rPr lang="en-US" sz="2800" dirty="0" err="1"/>
              <a:t>năng</a:t>
            </a:r>
            <a:r>
              <a:rPr lang="en-US" sz="2800" dirty="0"/>
              <a:t> hoặc để </a:t>
            </a:r>
            <a:r>
              <a:rPr lang="en-US" sz="2800" dirty="0" err="1"/>
              <a:t>diễn</a:t>
            </a:r>
            <a:r>
              <a:rPr lang="en-US" sz="2800" dirty="0"/>
              <a:t> </a:t>
            </a:r>
            <a:r>
              <a:rPr lang="en-US" sz="2800" dirty="0" err="1"/>
              <a:t>giải</a:t>
            </a:r>
            <a:r>
              <a:rPr lang="en-US" sz="2800" dirty="0"/>
              <a:t> </a:t>
            </a:r>
            <a:r>
              <a:rPr lang="en-US" sz="2800" dirty="0" err="1"/>
              <a:t>một</a:t>
            </a:r>
            <a:r>
              <a:rPr lang="en-US" sz="2800" dirty="0"/>
              <a:t> </a:t>
            </a:r>
            <a:r>
              <a:rPr lang="en-US" sz="2800" dirty="0" err="1"/>
              <a:t>vấn</a:t>
            </a:r>
            <a:r>
              <a:rPr lang="en-US" sz="2800" dirty="0"/>
              <a:t> </a:t>
            </a:r>
            <a:r>
              <a:rPr lang="en-US" sz="2800" dirty="0" err="1"/>
              <a:t>đề</a:t>
            </a:r>
            <a:r>
              <a:rPr lang="en-US" sz="2800" dirty="0"/>
              <a:t>. </a:t>
            </a:r>
            <a:r>
              <a:rPr lang="en-US" sz="2800" dirty="0" err="1"/>
              <a:t>Trường</a:t>
            </a:r>
            <a:r>
              <a:rPr lang="en-US" sz="2800" dirty="0"/>
              <a:t> </a:t>
            </a:r>
            <a:r>
              <a:rPr lang="en-US" sz="2800" dirty="0" err="1"/>
              <a:t>hợp</a:t>
            </a:r>
            <a:r>
              <a:rPr lang="en-US" sz="2800" dirty="0"/>
              <a:t> </a:t>
            </a:r>
            <a:r>
              <a:rPr lang="en-US" sz="2800" dirty="0" err="1"/>
              <a:t>này</a:t>
            </a:r>
            <a:r>
              <a:rPr lang="en-US" sz="2800" dirty="0"/>
              <a:t> </a:t>
            </a:r>
            <a:r>
              <a:rPr lang="en-US" sz="2800" dirty="0" err="1"/>
              <a:t>sau</a:t>
            </a:r>
            <a:r>
              <a:rPr lang="en-US" sz="2800" dirty="0"/>
              <a:t> </a:t>
            </a:r>
            <a:r>
              <a:rPr lang="en-US" sz="2800" dirty="0" err="1"/>
              <a:t>dấu</a:t>
            </a:r>
            <a:r>
              <a:rPr lang="en-US" sz="2800" dirty="0"/>
              <a:t> </a:t>
            </a:r>
            <a:r>
              <a:rPr lang="en-US" sz="2800" dirty="0" err="1"/>
              <a:t>hai</a:t>
            </a:r>
            <a:r>
              <a:rPr lang="en-US" sz="2800" dirty="0"/>
              <a:t> </a:t>
            </a:r>
            <a:r>
              <a:rPr lang="en-US" sz="2800" dirty="0" err="1"/>
              <a:t>chấm</a:t>
            </a:r>
            <a:r>
              <a:rPr lang="en-US" sz="2800" dirty="0"/>
              <a:t> </a:t>
            </a:r>
            <a:r>
              <a:rPr lang="en-US" sz="2800" dirty="0" err="1"/>
              <a:t>không</a:t>
            </a:r>
            <a:r>
              <a:rPr lang="en-US" sz="2800" dirty="0"/>
              <a:t> </a:t>
            </a:r>
            <a:r>
              <a:rPr lang="en-US" sz="2800" dirty="0" err="1"/>
              <a:t>cần</a:t>
            </a:r>
            <a:r>
              <a:rPr lang="en-US" sz="2800" dirty="0"/>
              <a:t> </a:t>
            </a:r>
            <a:r>
              <a:rPr lang="en-US" sz="2800" dirty="0" err="1"/>
              <a:t>viết</a:t>
            </a:r>
            <a:r>
              <a:rPr lang="en-US" sz="2800" dirty="0"/>
              <a:t> hoa.</a:t>
            </a:r>
          </a:p>
          <a:p>
            <a:pPr hangingPunct="0"/>
            <a:r>
              <a:rPr lang="en-US" sz="2800" u="sng" dirty="0"/>
              <a:t>Ví dụ:</a:t>
            </a:r>
            <a:r>
              <a:rPr lang="en-US" sz="2800" dirty="0"/>
              <a:t> 	</a:t>
            </a:r>
            <a:r>
              <a:rPr lang="en-US" sz="2800" i="1" dirty="0"/>
              <a:t>- Hoa </a:t>
            </a:r>
            <a:r>
              <a:rPr lang="en-US" sz="2800" i="1" dirty="0" err="1"/>
              <a:t>bưởi</a:t>
            </a:r>
            <a:r>
              <a:rPr lang="en-US" sz="2800" i="1" dirty="0"/>
              <a:t> </a:t>
            </a:r>
            <a:r>
              <a:rPr lang="en-US" sz="2800" i="1" dirty="0" err="1"/>
              <a:t>thơm</a:t>
            </a:r>
            <a:r>
              <a:rPr lang="en-US" sz="2800" i="1" dirty="0"/>
              <a:t> </a:t>
            </a:r>
            <a:r>
              <a:rPr lang="en-US" sz="2800" i="1" dirty="0" err="1"/>
              <a:t>rồi</a:t>
            </a:r>
            <a:r>
              <a:rPr lang="en-US" sz="2800" i="1" dirty="0"/>
              <a:t> : </a:t>
            </a:r>
            <a:r>
              <a:rPr lang="en-US" sz="2800" i="1" dirty="0" err="1"/>
              <a:t>đêm</a:t>
            </a:r>
            <a:r>
              <a:rPr lang="en-US" sz="2800" i="1" dirty="0"/>
              <a:t> </a:t>
            </a:r>
            <a:r>
              <a:rPr lang="en-US" sz="2800" i="1" dirty="0" err="1"/>
              <a:t>đã</a:t>
            </a:r>
            <a:r>
              <a:rPr lang="en-US" sz="2800" i="1" dirty="0"/>
              <a:t> </a:t>
            </a:r>
            <a:r>
              <a:rPr lang="en-US" sz="2800" i="1" dirty="0" err="1"/>
              <a:t>khuya</a:t>
            </a:r>
            <a:r>
              <a:rPr lang="en-US" sz="2800" i="1" dirty="0"/>
              <a:t>.</a:t>
            </a:r>
            <a:endParaRPr lang="en-US" sz="2800" dirty="0"/>
          </a:p>
          <a:p>
            <a:pPr hangingPunct="0"/>
            <a:r>
              <a:rPr lang="en-US" sz="2800" dirty="0"/>
              <a:t>(</a:t>
            </a:r>
            <a:r>
              <a:rPr lang="en-US" sz="2800" dirty="0" err="1"/>
              <a:t>Xuân</a:t>
            </a:r>
            <a:r>
              <a:rPr lang="en-US" sz="2800" dirty="0"/>
              <a:t> </a:t>
            </a:r>
            <a:r>
              <a:rPr lang="en-US" sz="2800" dirty="0" err="1"/>
              <a:t>Diệu</a:t>
            </a:r>
            <a:r>
              <a:rPr lang="en-US" sz="2800" dirty="0"/>
              <a:t>)</a:t>
            </a:r>
          </a:p>
          <a:p>
            <a:pPr hangingPunct="0"/>
            <a:r>
              <a:rPr lang="en-US" sz="2800" i="1" dirty="0"/>
              <a:t>	- </a:t>
            </a:r>
            <a:r>
              <a:rPr lang="en-US" sz="2800" i="1" dirty="0" err="1"/>
              <a:t>Tiếng</a:t>
            </a:r>
            <a:r>
              <a:rPr lang="en-US" sz="2800" i="1" dirty="0"/>
              <a:t> </a:t>
            </a:r>
            <a:r>
              <a:rPr lang="en-US" sz="2800" i="1" dirty="0" err="1"/>
              <a:t>Việt</a:t>
            </a:r>
            <a:r>
              <a:rPr lang="en-US" sz="2800" i="1" dirty="0"/>
              <a:t> </a:t>
            </a:r>
            <a:r>
              <a:rPr lang="en-US" sz="2800" i="1" dirty="0" err="1"/>
              <a:t>không</a:t>
            </a:r>
            <a:r>
              <a:rPr lang="en-US" sz="2800" i="1" dirty="0"/>
              <a:t> </a:t>
            </a:r>
            <a:r>
              <a:rPr lang="en-US" sz="2800" i="1" dirty="0" err="1"/>
              <a:t>có</a:t>
            </a:r>
            <a:r>
              <a:rPr lang="en-US" sz="2800" i="1" dirty="0"/>
              <a:t> các </a:t>
            </a:r>
            <a:r>
              <a:rPr lang="en-US" sz="2800" i="1" dirty="0" err="1"/>
              <a:t>phụ</a:t>
            </a:r>
            <a:r>
              <a:rPr lang="en-US" sz="2800" i="1" dirty="0"/>
              <a:t> </a:t>
            </a:r>
            <a:r>
              <a:rPr lang="en-US" sz="2800" i="1" dirty="0" err="1"/>
              <a:t>âm</a:t>
            </a:r>
            <a:r>
              <a:rPr lang="en-US" sz="2800" i="1" dirty="0"/>
              <a:t> </a:t>
            </a:r>
            <a:r>
              <a:rPr lang="en-US" sz="2800" i="1" dirty="0" err="1"/>
              <a:t>cuối</a:t>
            </a:r>
            <a:r>
              <a:rPr lang="en-US" sz="2800" i="1" dirty="0"/>
              <a:t> </a:t>
            </a:r>
            <a:r>
              <a:rPr lang="en-US" sz="2800" i="1" dirty="0" err="1"/>
              <a:t>như</a:t>
            </a:r>
            <a:r>
              <a:rPr lang="en-US" sz="2800" i="1" dirty="0"/>
              <a:t> : b, v, f, g, s, x </a:t>
            </a:r>
            <a:r>
              <a:rPr lang="en-US" sz="2800" i="1" dirty="0" err="1"/>
              <a:t>như</a:t>
            </a:r>
            <a:r>
              <a:rPr lang="en-US" sz="2800" i="1" dirty="0"/>
              <a:t> các </a:t>
            </a:r>
            <a:r>
              <a:rPr lang="en-US" sz="2800" i="1" dirty="0" err="1"/>
              <a:t>tiếng</a:t>
            </a:r>
            <a:r>
              <a:rPr lang="en-US" sz="2800" i="1" dirty="0"/>
              <a:t> </a:t>
            </a:r>
            <a:r>
              <a:rPr lang="en-US" sz="2800" i="1" dirty="0" err="1"/>
              <a:t>Ấn</a:t>
            </a:r>
            <a:r>
              <a:rPr lang="en-US" sz="2800" i="1" dirty="0"/>
              <a:t>, </a:t>
            </a:r>
            <a:r>
              <a:rPr lang="en-US" sz="2800" i="1" dirty="0" err="1"/>
              <a:t>Âu</a:t>
            </a:r>
            <a:r>
              <a:rPr lang="en-US" sz="2800" i="1" dirty="0"/>
              <a:t>.</a:t>
            </a:r>
          </a:p>
          <a:p>
            <a:pPr hangingPunct="0"/>
            <a:endParaRPr lang="en-US" sz="2800" i="1" dirty="0"/>
          </a:p>
          <a:p>
            <a:pPr lvl="0" hangingPunct="0"/>
            <a:r>
              <a:rPr lang="en-US" sz="2800" dirty="0"/>
              <a:t> 	+ </a:t>
            </a:r>
            <a:r>
              <a:rPr lang="en-US" sz="2800" b="1" dirty="0" err="1"/>
              <a:t>Dẫn</a:t>
            </a:r>
            <a:r>
              <a:rPr lang="en-US" sz="2800" b="1" dirty="0"/>
              <a:t> </a:t>
            </a:r>
            <a:r>
              <a:rPr lang="en-US" sz="2800" b="1" dirty="0" err="1"/>
              <a:t>lời</a:t>
            </a:r>
            <a:r>
              <a:rPr lang="en-US" sz="2800" b="1" dirty="0"/>
              <a:t> </a:t>
            </a:r>
            <a:r>
              <a:rPr lang="en-US" sz="2800" b="1" dirty="0" err="1"/>
              <a:t>nói</a:t>
            </a:r>
            <a:r>
              <a:rPr lang="en-US" sz="2800" dirty="0"/>
              <a:t>. </a:t>
            </a:r>
            <a:r>
              <a:rPr lang="en-US" sz="2800" dirty="0" err="1"/>
              <a:t>Trường</a:t>
            </a:r>
            <a:r>
              <a:rPr lang="en-US" sz="2800" dirty="0"/>
              <a:t> </a:t>
            </a:r>
            <a:r>
              <a:rPr lang="en-US" sz="2800" dirty="0" err="1"/>
              <a:t>hợp</a:t>
            </a:r>
            <a:r>
              <a:rPr lang="en-US" sz="2800" dirty="0"/>
              <a:t> </a:t>
            </a:r>
            <a:r>
              <a:rPr lang="en-US" sz="2800" dirty="0" err="1"/>
              <a:t>này</a:t>
            </a:r>
            <a:r>
              <a:rPr lang="en-US" sz="2800" dirty="0"/>
              <a:t> </a:t>
            </a:r>
            <a:r>
              <a:rPr lang="en-US" sz="2800" dirty="0" err="1"/>
              <a:t>sau</a:t>
            </a:r>
            <a:r>
              <a:rPr lang="en-US" sz="2800" dirty="0"/>
              <a:t> </a:t>
            </a:r>
            <a:r>
              <a:rPr lang="en-US" sz="2800" dirty="0" err="1"/>
              <a:t>dấu</a:t>
            </a:r>
            <a:r>
              <a:rPr lang="en-US" sz="2800" dirty="0"/>
              <a:t> </a:t>
            </a:r>
            <a:r>
              <a:rPr lang="en-US" sz="2800" dirty="0" err="1"/>
              <a:t>hai</a:t>
            </a:r>
            <a:r>
              <a:rPr lang="en-US" sz="2800" dirty="0"/>
              <a:t> </a:t>
            </a:r>
            <a:r>
              <a:rPr lang="en-US" sz="2800" dirty="0" err="1"/>
              <a:t>chấm</a:t>
            </a:r>
            <a:r>
              <a:rPr lang="en-US" sz="2800" dirty="0"/>
              <a:t> </a:t>
            </a:r>
            <a:r>
              <a:rPr lang="en-US" sz="2800" dirty="0" err="1"/>
              <a:t>phải</a:t>
            </a:r>
            <a:r>
              <a:rPr lang="en-US" sz="2800" dirty="0"/>
              <a:t> </a:t>
            </a:r>
            <a:r>
              <a:rPr lang="en-US" sz="2800" dirty="0" err="1"/>
              <a:t>viết</a:t>
            </a:r>
            <a:r>
              <a:rPr lang="en-US" sz="2800" dirty="0"/>
              <a:t> hoa.</a:t>
            </a:r>
          </a:p>
          <a:p>
            <a:pPr hangingPunct="0"/>
            <a:r>
              <a:rPr lang="en-US" sz="2800" u="sng" dirty="0"/>
              <a:t>Ví dụ:</a:t>
            </a:r>
            <a:r>
              <a:rPr lang="en-US" sz="2800" i="1" dirty="0"/>
              <a:t>   </a:t>
            </a:r>
            <a:r>
              <a:rPr lang="en-US" sz="2800" i="1" dirty="0" err="1"/>
              <a:t>Cô</a:t>
            </a:r>
            <a:r>
              <a:rPr lang="en-US" sz="2800" i="1" dirty="0"/>
              <a:t> </a:t>
            </a:r>
            <a:r>
              <a:rPr lang="en-US" sz="2800" i="1" dirty="0" err="1"/>
              <a:t>bé</a:t>
            </a:r>
            <a:r>
              <a:rPr lang="en-US" sz="2800" i="1" dirty="0"/>
              <a:t> </a:t>
            </a:r>
            <a:r>
              <a:rPr lang="en-US" sz="2800" i="1" dirty="0" err="1"/>
              <a:t>nói</a:t>
            </a:r>
            <a:r>
              <a:rPr lang="en-US" sz="2800" i="1" dirty="0"/>
              <a:t> : - </a:t>
            </a:r>
            <a:r>
              <a:rPr lang="en-US" sz="2800" i="1" dirty="0" err="1"/>
              <a:t>Chị</a:t>
            </a:r>
            <a:r>
              <a:rPr lang="en-US" sz="2800" i="1" dirty="0"/>
              <a:t> </a:t>
            </a:r>
            <a:r>
              <a:rPr lang="en-US" sz="2800" i="1" dirty="0" err="1"/>
              <a:t>tôi</a:t>
            </a:r>
            <a:r>
              <a:rPr lang="en-US" sz="2800" i="1" dirty="0"/>
              <a:t> </a:t>
            </a:r>
            <a:r>
              <a:rPr lang="en-US" sz="2800" i="1" dirty="0" err="1"/>
              <a:t>là</a:t>
            </a:r>
            <a:r>
              <a:rPr lang="en-US" sz="2800" i="1" dirty="0"/>
              <a:t> </a:t>
            </a:r>
            <a:r>
              <a:rPr lang="en-US" sz="2800" i="1" dirty="0" err="1"/>
              <a:t>một</a:t>
            </a:r>
            <a:r>
              <a:rPr lang="en-US" sz="2800" i="1" dirty="0"/>
              <a:t> </a:t>
            </a:r>
            <a:r>
              <a:rPr lang="en-US" sz="2800" i="1" dirty="0" err="1"/>
              <a:t>bác</a:t>
            </a:r>
            <a:r>
              <a:rPr lang="en-US" sz="2800" i="1" dirty="0"/>
              <a:t> </a:t>
            </a:r>
            <a:r>
              <a:rPr lang="en-US" sz="2800" i="1" dirty="0" err="1"/>
              <a:t>sĩ</a:t>
            </a:r>
            <a:r>
              <a:rPr lang="en-US" sz="2800" i="1" dirty="0"/>
              <a:t>.</a:t>
            </a:r>
          </a:p>
          <a:p>
            <a:pPr hangingPunct="0"/>
            <a:endParaRPr lang="en-US" sz="2800" dirty="0"/>
          </a:p>
        </p:txBody>
      </p:sp>
    </p:spTree>
    <p:extLst>
      <p:ext uri="{BB962C8B-B14F-4D97-AF65-F5344CB8AC3E}">
        <p14:creationId xmlns:p14="http://schemas.microsoft.com/office/powerpoint/2010/main" val="31430022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740307"/>
          </a:xfrm>
          <a:prstGeom prst="rect">
            <a:avLst/>
          </a:prstGeom>
          <a:solidFill>
            <a:schemeClr val="accent2">
              <a:lumMod val="60000"/>
              <a:lumOff val="40000"/>
            </a:schemeClr>
          </a:solidFill>
        </p:spPr>
        <p:txBody>
          <a:bodyPr wrap="square">
            <a:spAutoFit/>
          </a:bodyPr>
          <a:lstStyle/>
          <a:p>
            <a:pPr hangingPunct="0"/>
            <a:r>
              <a:rPr lang="en-US" sz="2800" b="1" i="1" dirty="0"/>
              <a:t>4.7. </a:t>
            </a:r>
            <a:r>
              <a:rPr lang="en-US" sz="2800" b="1" i="1" dirty="0" err="1"/>
              <a:t>Dấu</a:t>
            </a:r>
            <a:r>
              <a:rPr lang="en-US" sz="2800" b="1" i="1" dirty="0"/>
              <a:t> </a:t>
            </a:r>
            <a:r>
              <a:rPr lang="en-US" sz="2800" b="1" i="1" dirty="0" err="1"/>
              <a:t>ba</a:t>
            </a:r>
            <a:r>
              <a:rPr lang="en-US" sz="2800" b="1" i="1" dirty="0"/>
              <a:t> </a:t>
            </a:r>
            <a:r>
              <a:rPr lang="en-US" sz="2800" b="1" i="1" dirty="0" err="1"/>
              <a:t>chấm</a:t>
            </a:r>
            <a:r>
              <a:rPr lang="en-US" sz="2800" b="1" i="1" dirty="0"/>
              <a:t>:</a:t>
            </a:r>
            <a:r>
              <a:rPr lang="en-US" sz="2800" b="1" dirty="0"/>
              <a:t> </a:t>
            </a:r>
            <a:r>
              <a:rPr lang="en-US" sz="2800" dirty="0" err="1"/>
              <a:t>Được</a:t>
            </a:r>
            <a:r>
              <a:rPr lang="en-US" sz="2800" dirty="0"/>
              <a:t> </a:t>
            </a:r>
            <a:r>
              <a:rPr lang="en-US" sz="2800" dirty="0" err="1"/>
              <a:t>dùng</a:t>
            </a:r>
            <a:r>
              <a:rPr lang="en-US" sz="2800" dirty="0"/>
              <a:t> để:</a:t>
            </a:r>
          </a:p>
          <a:p>
            <a:pPr lvl="0" hangingPunct="0"/>
            <a:r>
              <a:rPr lang="en-US" sz="2800" dirty="0"/>
              <a:t> + </a:t>
            </a:r>
            <a:r>
              <a:rPr lang="en-US" sz="2800" b="1" i="1" dirty="0" err="1"/>
              <a:t>Chỉ</a:t>
            </a:r>
            <a:r>
              <a:rPr lang="en-US" sz="2800" b="1" i="1" dirty="0"/>
              <a:t> </a:t>
            </a:r>
            <a:r>
              <a:rPr lang="en-US" sz="2800" b="1" i="1" dirty="0" err="1"/>
              <a:t>sự</a:t>
            </a:r>
            <a:r>
              <a:rPr lang="en-US" sz="2800" b="1" i="1" dirty="0"/>
              <a:t> </a:t>
            </a:r>
            <a:r>
              <a:rPr lang="en-US" sz="2800" b="1" i="1" dirty="0" err="1"/>
              <a:t>liệt</a:t>
            </a:r>
            <a:r>
              <a:rPr lang="en-US" sz="2800" b="1" i="1" dirty="0"/>
              <a:t> </a:t>
            </a:r>
            <a:r>
              <a:rPr lang="en-US" sz="2800" b="1" i="1" dirty="0" err="1"/>
              <a:t>kê</a:t>
            </a:r>
            <a:r>
              <a:rPr lang="en-US" sz="2800" b="1" i="1" dirty="0"/>
              <a:t> </a:t>
            </a:r>
            <a:r>
              <a:rPr lang="en-US" sz="2800" dirty="0" err="1"/>
              <a:t>chưa</a:t>
            </a:r>
            <a:r>
              <a:rPr lang="en-US" sz="2800" dirty="0"/>
              <a:t> </a:t>
            </a:r>
            <a:r>
              <a:rPr lang="en-US" sz="2800" dirty="0" err="1"/>
              <a:t>hết</a:t>
            </a:r>
            <a:r>
              <a:rPr lang="en-US" sz="2800" dirty="0"/>
              <a:t>, ý </a:t>
            </a:r>
            <a:r>
              <a:rPr lang="en-US" sz="2800" dirty="0" err="1"/>
              <a:t>trình</a:t>
            </a:r>
            <a:r>
              <a:rPr lang="en-US" sz="2800" dirty="0"/>
              <a:t> </a:t>
            </a:r>
            <a:r>
              <a:rPr lang="en-US" sz="2800" dirty="0" err="1"/>
              <a:t>bày</a:t>
            </a:r>
            <a:r>
              <a:rPr lang="en-US" sz="2800" dirty="0"/>
              <a:t> </a:t>
            </a:r>
            <a:r>
              <a:rPr lang="en-US" sz="2800" dirty="0" err="1"/>
              <a:t>chưa</a:t>
            </a:r>
            <a:r>
              <a:rPr lang="en-US" sz="2800" dirty="0"/>
              <a:t> </a:t>
            </a:r>
            <a:r>
              <a:rPr lang="en-US" sz="2800" dirty="0" err="1"/>
              <a:t>hết</a:t>
            </a:r>
            <a:r>
              <a:rPr lang="en-US" sz="2800" dirty="0"/>
              <a:t> </a:t>
            </a:r>
            <a:r>
              <a:rPr lang="en-US" sz="2800" dirty="0" err="1"/>
              <a:t>nhằm</a:t>
            </a:r>
            <a:r>
              <a:rPr lang="en-US" sz="2800" dirty="0"/>
              <a:t> để người </a:t>
            </a:r>
            <a:r>
              <a:rPr lang="en-US" sz="2800" dirty="0" err="1"/>
              <a:t>đọc</a:t>
            </a:r>
            <a:r>
              <a:rPr lang="en-US" sz="2800" dirty="0"/>
              <a:t> tự </a:t>
            </a:r>
            <a:r>
              <a:rPr lang="en-US" sz="2800" dirty="0" err="1"/>
              <a:t>hiểu</a:t>
            </a:r>
            <a:r>
              <a:rPr lang="en-US" sz="2800" dirty="0"/>
              <a:t> </a:t>
            </a:r>
            <a:r>
              <a:rPr lang="en-US" sz="2800" dirty="0" err="1"/>
              <a:t>lấy</a:t>
            </a:r>
            <a:r>
              <a:rPr lang="en-US" sz="2800" dirty="0"/>
              <a:t>. </a:t>
            </a:r>
            <a:r>
              <a:rPr lang="en-US" sz="2800" b="1" dirty="0" err="1"/>
              <a:t>Nếu</a:t>
            </a:r>
            <a:r>
              <a:rPr lang="en-US" sz="2800" b="1" dirty="0"/>
              <a:t> </a:t>
            </a:r>
            <a:r>
              <a:rPr lang="en-US" sz="2800" b="1" dirty="0" err="1"/>
              <a:t>dấu</a:t>
            </a:r>
            <a:r>
              <a:rPr lang="en-US" sz="2800" b="1" dirty="0"/>
              <a:t> </a:t>
            </a:r>
            <a:r>
              <a:rPr lang="en-US" sz="2800" b="1" dirty="0" err="1"/>
              <a:t>ba</a:t>
            </a:r>
            <a:r>
              <a:rPr lang="en-US" sz="2800" b="1" dirty="0"/>
              <a:t> </a:t>
            </a:r>
            <a:r>
              <a:rPr lang="en-US" sz="2800" b="1" dirty="0" err="1"/>
              <a:t>chấm</a:t>
            </a:r>
            <a:r>
              <a:rPr lang="en-US" sz="2800" b="1" dirty="0"/>
              <a:t> ở </a:t>
            </a:r>
            <a:r>
              <a:rPr lang="en-US" sz="2800" b="1" dirty="0" err="1"/>
              <a:t>cuối</a:t>
            </a:r>
            <a:r>
              <a:rPr lang="en-US" sz="2800" b="1" dirty="0"/>
              <a:t> câu </a:t>
            </a:r>
            <a:r>
              <a:rPr lang="en-US" sz="2800" b="1" dirty="0" err="1"/>
              <a:t>thì</a:t>
            </a:r>
            <a:r>
              <a:rPr lang="en-US" sz="2800" b="1" dirty="0"/>
              <a:t> </a:t>
            </a:r>
            <a:r>
              <a:rPr lang="en-US" sz="2800" b="1" dirty="0" err="1"/>
              <a:t>sau</a:t>
            </a:r>
            <a:r>
              <a:rPr lang="en-US" sz="2800" b="1" dirty="0"/>
              <a:t> </a:t>
            </a:r>
            <a:r>
              <a:rPr lang="en-US" sz="2800" b="1" dirty="0" err="1"/>
              <a:t>dấu</a:t>
            </a:r>
            <a:r>
              <a:rPr lang="en-US" sz="2800" b="1" dirty="0"/>
              <a:t> </a:t>
            </a:r>
            <a:r>
              <a:rPr lang="en-US" sz="2800" b="1" dirty="0" err="1"/>
              <a:t>ba</a:t>
            </a:r>
            <a:r>
              <a:rPr lang="en-US" sz="2800" b="1" dirty="0"/>
              <a:t> </a:t>
            </a:r>
            <a:r>
              <a:rPr lang="en-US" sz="2800" b="1" dirty="0" err="1"/>
              <a:t>chấm</a:t>
            </a:r>
            <a:r>
              <a:rPr lang="en-US" sz="2800" b="1" dirty="0"/>
              <a:t> </a:t>
            </a:r>
            <a:r>
              <a:rPr lang="en-US" sz="2800" b="1" dirty="0" err="1"/>
              <a:t>phải</a:t>
            </a:r>
            <a:r>
              <a:rPr lang="en-US" sz="2800" b="1" dirty="0"/>
              <a:t> </a:t>
            </a:r>
            <a:r>
              <a:rPr lang="en-US" sz="2800" b="1" dirty="0" err="1"/>
              <a:t>viết</a:t>
            </a:r>
            <a:r>
              <a:rPr lang="en-US" sz="2800" b="1" dirty="0"/>
              <a:t> hoa </a:t>
            </a:r>
            <a:r>
              <a:rPr lang="en-US" sz="2800" b="1" dirty="0" err="1"/>
              <a:t>vì</a:t>
            </a:r>
            <a:r>
              <a:rPr lang="en-US" sz="2800" b="1" dirty="0"/>
              <a:t> </a:t>
            </a:r>
            <a:r>
              <a:rPr lang="en-US" sz="2800" b="1" dirty="0" err="1"/>
              <a:t>đã</a:t>
            </a:r>
            <a:r>
              <a:rPr lang="en-US" sz="2800" b="1" dirty="0"/>
              <a:t> </a:t>
            </a:r>
            <a:r>
              <a:rPr lang="en-US" sz="2800" b="1" dirty="0" err="1"/>
              <a:t>hết</a:t>
            </a:r>
            <a:r>
              <a:rPr lang="en-US" sz="2800" b="1" dirty="0"/>
              <a:t> câu.</a:t>
            </a:r>
          </a:p>
          <a:p>
            <a:pPr hangingPunct="0"/>
            <a:r>
              <a:rPr lang="en-US" sz="2800" u="sng" dirty="0"/>
              <a:t>Ví dụ:</a:t>
            </a:r>
            <a:r>
              <a:rPr lang="en-US" sz="2800" dirty="0"/>
              <a:t>  - </a:t>
            </a:r>
            <a:r>
              <a:rPr lang="en-US" sz="2800" i="1" dirty="0" err="1"/>
              <a:t>Bọn</a:t>
            </a:r>
            <a:r>
              <a:rPr lang="en-US" sz="2800" i="1" dirty="0"/>
              <a:t> </a:t>
            </a:r>
            <a:r>
              <a:rPr lang="en-US" sz="2800" i="1" dirty="0" err="1"/>
              <a:t>lạ</a:t>
            </a:r>
            <a:r>
              <a:rPr lang="en-US" sz="2800" i="1" dirty="0"/>
              <a:t> </a:t>
            </a:r>
            <a:r>
              <a:rPr lang="en-US" sz="2800" i="1" dirty="0" err="1"/>
              <a:t>sắp</a:t>
            </a:r>
            <a:r>
              <a:rPr lang="en-US" sz="2800" i="1" dirty="0"/>
              <a:t> </a:t>
            </a:r>
            <a:r>
              <a:rPr lang="en-US" sz="2800" i="1" dirty="0" err="1"/>
              <a:t>sửa</a:t>
            </a:r>
            <a:r>
              <a:rPr lang="en-US" sz="2800" i="1" dirty="0"/>
              <a:t> </a:t>
            </a:r>
            <a:r>
              <a:rPr lang="en-US" sz="2800" i="1" dirty="0" err="1"/>
              <a:t>xông</a:t>
            </a:r>
            <a:r>
              <a:rPr lang="en-US" sz="2800" i="1" dirty="0"/>
              <a:t> </a:t>
            </a:r>
            <a:r>
              <a:rPr lang="en-US" sz="2800" i="1" dirty="0" err="1"/>
              <a:t>vào</a:t>
            </a:r>
            <a:r>
              <a:rPr lang="en-US" sz="2800" i="1" dirty="0"/>
              <a:t> </a:t>
            </a:r>
            <a:r>
              <a:rPr lang="en-US" sz="2800" i="1" dirty="0" err="1"/>
              <a:t>cướp</a:t>
            </a:r>
            <a:r>
              <a:rPr lang="en-US" sz="2800" i="1" dirty="0"/>
              <a:t> ... </a:t>
            </a:r>
            <a:r>
              <a:rPr lang="en-US" sz="2800" i="1" dirty="0" err="1"/>
              <a:t>Họ</a:t>
            </a:r>
            <a:r>
              <a:rPr lang="en-US" sz="2800" i="1" dirty="0"/>
              <a:t> </a:t>
            </a:r>
            <a:r>
              <a:rPr lang="en-US" sz="2800" i="1" dirty="0" err="1"/>
              <a:t>định</a:t>
            </a:r>
            <a:r>
              <a:rPr lang="en-US" sz="2800" i="1" dirty="0"/>
              <a:t> phá </a:t>
            </a:r>
            <a:r>
              <a:rPr lang="en-US" sz="2800" i="1" dirty="0" err="1"/>
              <a:t>sòng</a:t>
            </a:r>
            <a:r>
              <a:rPr lang="en-US" sz="2800" i="1" dirty="0"/>
              <a:t>!</a:t>
            </a:r>
            <a:r>
              <a:rPr lang="en-US" sz="2800" dirty="0"/>
              <a:t> (</a:t>
            </a:r>
            <a:r>
              <a:rPr lang="en-US" sz="2800" dirty="0" err="1"/>
              <a:t>Vũ</a:t>
            </a:r>
            <a:r>
              <a:rPr lang="en-US" sz="2800" dirty="0"/>
              <a:t> </a:t>
            </a:r>
            <a:r>
              <a:rPr lang="en-US" sz="2800" dirty="0" err="1"/>
              <a:t>Trọng</a:t>
            </a:r>
            <a:r>
              <a:rPr lang="en-US" sz="2800" dirty="0"/>
              <a:t> </a:t>
            </a:r>
            <a:r>
              <a:rPr lang="en-US" sz="2800" dirty="0" err="1"/>
              <a:t>Phụng</a:t>
            </a:r>
            <a:r>
              <a:rPr lang="en-US" sz="2800" dirty="0"/>
              <a:t>)</a:t>
            </a:r>
          </a:p>
          <a:p>
            <a:pPr hangingPunct="0"/>
            <a:r>
              <a:rPr lang="en-US" sz="2800" dirty="0"/>
              <a:t>* </a:t>
            </a:r>
            <a:r>
              <a:rPr lang="en-US" sz="2800" dirty="0" err="1"/>
              <a:t>Chú</a:t>
            </a:r>
            <a:r>
              <a:rPr lang="en-US" sz="2800" dirty="0"/>
              <a:t> ý: -  </a:t>
            </a:r>
            <a:r>
              <a:rPr lang="en-US" sz="2800" dirty="0" err="1"/>
              <a:t>Dấu</a:t>
            </a:r>
            <a:r>
              <a:rPr lang="en-US" sz="2800" dirty="0"/>
              <a:t> </a:t>
            </a:r>
            <a:r>
              <a:rPr lang="en-US" sz="2800" dirty="0" err="1"/>
              <a:t>ba</a:t>
            </a:r>
            <a:r>
              <a:rPr lang="en-US" sz="2800" dirty="0"/>
              <a:t> </a:t>
            </a:r>
            <a:r>
              <a:rPr lang="en-US" sz="2800" dirty="0" err="1"/>
              <a:t>chấm</a:t>
            </a:r>
            <a:r>
              <a:rPr lang="en-US" sz="2800" dirty="0"/>
              <a:t> </a:t>
            </a:r>
            <a:r>
              <a:rPr lang="en-US" sz="2800" dirty="0" err="1"/>
              <a:t>tương</a:t>
            </a:r>
            <a:r>
              <a:rPr lang="en-US" sz="2800" dirty="0"/>
              <a:t> </a:t>
            </a:r>
            <a:r>
              <a:rPr lang="en-US" sz="2800" dirty="0" err="1"/>
              <a:t>đương</a:t>
            </a:r>
            <a:r>
              <a:rPr lang="en-US" sz="2800" dirty="0"/>
              <a:t> </a:t>
            </a:r>
            <a:r>
              <a:rPr lang="en-US" sz="2800" dirty="0" err="1"/>
              <a:t>với</a:t>
            </a:r>
            <a:r>
              <a:rPr lang="en-US" sz="2800" dirty="0"/>
              <a:t> </a:t>
            </a:r>
            <a:r>
              <a:rPr lang="en-US" sz="2800" dirty="0" err="1"/>
              <a:t>chữ</a:t>
            </a:r>
            <a:r>
              <a:rPr lang="en-US" sz="2800" dirty="0"/>
              <a:t> </a:t>
            </a:r>
            <a:r>
              <a:rPr lang="en-US" sz="2800" dirty="0" err="1"/>
              <a:t>viết</a:t>
            </a:r>
            <a:r>
              <a:rPr lang="en-US" sz="2800" dirty="0"/>
              <a:t> </a:t>
            </a:r>
            <a:r>
              <a:rPr lang="en-US" sz="2800" dirty="0" err="1"/>
              <a:t>tắt</a:t>
            </a:r>
            <a:r>
              <a:rPr lang="en-US" sz="2800" dirty="0"/>
              <a:t> </a:t>
            </a:r>
            <a:r>
              <a:rPr lang="en-US" sz="2800" dirty="0" err="1"/>
              <a:t>vân</a:t>
            </a:r>
            <a:r>
              <a:rPr lang="en-US" sz="2800" dirty="0"/>
              <a:t> </a:t>
            </a:r>
            <a:r>
              <a:rPr lang="en-US" sz="2800" dirty="0" err="1"/>
              <a:t>vân</a:t>
            </a:r>
            <a:r>
              <a:rPr lang="en-US" sz="2800" dirty="0"/>
              <a:t> (v.v..)</a:t>
            </a:r>
          </a:p>
          <a:p>
            <a:pPr hangingPunct="0"/>
            <a:r>
              <a:rPr lang="en-US" sz="2800" dirty="0"/>
              <a:t>	- </a:t>
            </a:r>
            <a:r>
              <a:rPr lang="en-US" sz="2800" dirty="0" err="1"/>
              <a:t>Nếu</a:t>
            </a:r>
            <a:r>
              <a:rPr lang="en-US" sz="2800" dirty="0"/>
              <a:t> </a:t>
            </a:r>
            <a:r>
              <a:rPr lang="en-US" sz="2800" dirty="0" err="1"/>
              <a:t>dấu</a:t>
            </a:r>
            <a:r>
              <a:rPr lang="en-US" sz="2800" dirty="0"/>
              <a:t> </a:t>
            </a:r>
            <a:r>
              <a:rPr lang="en-US" sz="2800" dirty="0" err="1"/>
              <a:t>ba</a:t>
            </a:r>
            <a:r>
              <a:rPr lang="en-US" sz="2800" dirty="0"/>
              <a:t> </a:t>
            </a:r>
            <a:r>
              <a:rPr lang="en-US" sz="2800" dirty="0" err="1"/>
              <a:t>chấm</a:t>
            </a:r>
            <a:r>
              <a:rPr lang="en-US" sz="2800" dirty="0"/>
              <a:t> </a:t>
            </a:r>
            <a:r>
              <a:rPr lang="en-US" sz="2800" dirty="0" err="1"/>
              <a:t>chỉ</a:t>
            </a:r>
            <a:r>
              <a:rPr lang="en-US" sz="2800" dirty="0"/>
              <a:t> </a:t>
            </a:r>
            <a:r>
              <a:rPr lang="en-US" sz="2800" dirty="0" err="1"/>
              <a:t>sự</a:t>
            </a:r>
            <a:r>
              <a:rPr lang="en-US" sz="2800" dirty="0"/>
              <a:t> </a:t>
            </a:r>
            <a:r>
              <a:rPr lang="en-US" sz="2800" dirty="0" err="1"/>
              <a:t>liệt</a:t>
            </a:r>
            <a:r>
              <a:rPr lang="en-US" sz="2800" dirty="0"/>
              <a:t> </a:t>
            </a:r>
            <a:r>
              <a:rPr lang="en-US" sz="2800" dirty="0" err="1"/>
              <a:t>kê</a:t>
            </a:r>
            <a:r>
              <a:rPr lang="en-US" sz="2800" dirty="0"/>
              <a:t> </a:t>
            </a:r>
            <a:r>
              <a:rPr lang="en-US" sz="2800" dirty="0" err="1"/>
              <a:t>và</a:t>
            </a:r>
            <a:r>
              <a:rPr lang="en-US" sz="2800" dirty="0"/>
              <a:t> </a:t>
            </a:r>
            <a:r>
              <a:rPr lang="en-US" sz="2800" dirty="0" err="1"/>
              <a:t>nằm</a:t>
            </a:r>
            <a:r>
              <a:rPr lang="en-US" sz="2800" dirty="0"/>
              <a:t> ở </a:t>
            </a:r>
            <a:r>
              <a:rPr lang="en-US" sz="2800" dirty="0" err="1"/>
              <a:t>giữa</a:t>
            </a:r>
            <a:r>
              <a:rPr lang="en-US" sz="2800" dirty="0"/>
              <a:t> câu </a:t>
            </a:r>
            <a:r>
              <a:rPr lang="en-US" sz="2800" dirty="0" err="1"/>
              <a:t>thì</a:t>
            </a:r>
            <a:r>
              <a:rPr lang="en-US" sz="2800" dirty="0"/>
              <a:t> </a:t>
            </a:r>
            <a:r>
              <a:rPr lang="en-US" sz="2800" dirty="0" err="1"/>
              <a:t>sau</a:t>
            </a:r>
            <a:r>
              <a:rPr lang="en-US" sz="2800" dirty="0"/>
              <a:t> </a:t>
            </a:r>
            <a:r>
              <a:rPr lang="en-US" sz="2800" dirty="0" err="1"/>
              <a:t>dấu</a:t>
            </a:r>
            <a:r>
              <a:rPr lang="en-US" sz="2800" dirty="0"/>
              <a:t> </a:t>
            </a:r>
            <a:r>
              <a:rPr lang="en-US" sz="2800" dirty="0" err="1"/>
              <a:t>ba</a:t>
            </a:r>
            <a:r>
              <a:rPr lang="en-US" sz="2800" dirty="0"/>
              <a:t> </a:t>
            </a:r>
            <a:r>
              <a:rPr lang="en-US" sz="2800" dirty="0" err="1"/>
              <a:t>chấm</a:t>
            </a:r>
            <a:r>
              <a:rPr lang="en-US" sz="2800" dirty="0"/>
              <a:t> </a:t>
            </a:r>
            <a:r>
              <a:rPr lang="en-US" sz="2800" dirty="0" err="1"/>
              <a:t>không</a:t>
            </a:r>
            <a:r>
              <a:rPr lang="en-US" sz="2800" dirty="0"/>
              <a:t> </a:t>
            </a:r>
            <a:r>
              <a:rPr lang="en-US" sz="2800" dirty="0" err="1"/>
              <a:t>viết</a:t>
            </a:r>
            <a:r>
              <a:rPr lang="en-US" sz="2800" dirty="0"/>
              <a:t> hoa.</a:t>
            </a:r>
          </a:p>
          <a:p>
            <a:pPr hangingPunct="0"/>
            <a:r>
              <a:rPr lang="en-US" sz="2800" u="sng" dirty="0"/>
              <a:t>Ví dụ:</a:t>
            </a:r>
            <a:r>
              <a:rPr lang="en-US" sz="2800" dirty="0"/>
              <a:t> - </a:t>
            </a:r>
            <a:r>
              <a:rPr lang="en-US" sz="2800" i="1" dirty="0"/>
              <a:t>Sau </a:t>
            </a:r>
            <a:r>
              <a:rPr lang="en-US" sz="2800" i="1" dirty="0" err="1"/>
              <a:t>chuyến</a:t>
            </a:r>
            <a:r>
              <a:rPr lang="en-US" sz="2800" i="1" dirty="0"/>
              <a:t> du </a:t>
            </a:r>
            <a:r>
              <a:rPr lang="en-US" sz="2800" i="1" dirty="0" err="1"/>
              <a:t>khảo</a:t>
            </a:r>
            <a:r>
              <a:rPr lang="en-US" sz="2800" i="1" dirty="0"/>
              <a:t> ở Bom Bo, </a:t>
            </a:r>
            <a:r>
              <a:rPr lang="en-US" sz="2800" i="1" dirty="0" err="1"/>
              <a:t>Cát</a:t>
            </a:r>
            <a:r>
              <a:rPr lang="en-US" sz="2800" i="1" dirty="0"/>
              <a:t> </a:t>
            </a:r>
            <a:r>
              <a:rPr lang="en-US" sz="2800" i="1" dirty="0" err="1"/>
              <a:t>Tiên</a:t>
            </a:r>
            <a:r>
              <a:rPr lang="en-US" sz="2800" i="1" dirty="0"/>
              <a:t>, </a:t>
            </a:r>
            <a:r>
              <a:rPr lang="en-US" sz="2800" i="1" dirty="0" err="1"/>
              <a:t>Đà</a:t>
            </a:r>
            <a:r>
              <a:rPr lang="en-US" sz="2800" i="1" dirty="0"/>
              <a:t> </a:t>
            </a:r>
            <a:r>
              <a:rPr lang="en-US" sz="2800" i="1" dirty="0" err="1"/>
              <a:t>Lạt</a:t>
            </a:r>
            <a:r>
              <a:rPr lang="en-US" sz="2800" i="1" dirty="0"/>
              <a:t> ..., </a:t>
            </a:r>
            <a:r>
              <a:rPr lang="en-US" sz="2800" i="1" dirty="0" err="1"/>
              <a:t>chúng</a:t>
            </a:r>
            <a:r>
              <a:rPr lang="en-US" sz="2800" i="1" dirty="0"/>
              <a:t> </a:t>
            </a:r>
            <a:r>
              <a:rPr lang="en-US" sz="2800" i="1" dirty="0" err="1"/>
              <a:t>tôi</a:t>
            </a:r>
            <a:r>
              <a:rPr lang="en-US" sz="2800" i="1" dirty="0"/>
              <a:t> </a:t>
            </a:r>
            <a:r>
              <a:rPr lang="en-US" sz="2800" i="1" dirty="0" err="1"/>
              <a:t>thu</a:t>
            </a:r>
            <a:r>
              <a:rPr lang="en-US" sz="2800" i="1" dirty="0"/>
              <a:t> </a:t>
            </a:r>
            <a:r>
              <a:rPr lang="en-US" sz="2800" i="1" dirty="0" err="1"/>
              <a:t>lượm</a:t>
            </a:r>
            <a:r>
              <a:rPr lang="en-US" sz="2800" i="1" dirty="0"/>
              <a:t> </a:t>
            </a:r>
            <a:r>
              <a:rPr lang="en-US" sz="2800" i="1" dirty="0" err="1"/>
              <a:t>được</a:t>
            </a:r>
            <a:r>
              <a:rPr lang="en-US" sz="2800" i="1" dirty="0"/>
              <a:t> </a:t>
            </a:r>
            <a:r>
              <a:rPr lang="en-US" sz="2800" i="1" dirty="0" err="1"/>
              <a:t>nhiều</a:t>
            </a:r>
            <a:r>
              <a:rPr lang="en-US" sz="2800" i="1" dirty="0"/>
              <a:t> </a:t>
            </a:r>
            <a:r>
              <a:rPr lang="en-US" sz="2800" i="1" dirty="0" err="1"/>
              <a:t>điều</a:t>
            </a:r>
            <a:r>
              <a:rPr lang="en-US" sz="2800" i="1" dirty="0"/>
              <a:t> </a:t>
            </a:r>
            <a:r>
              <a:rPr lang="en-US" sz="2800" i="1" dirty="0" err="1"/>
              <a:t>bổ</a:t>
            </a:r>
            <a:r>
              <a:rPr lang="en-US" sz="2800" i="1" dirty="0"/>
              <a:t> </a:t>
            </a:r>
            <a:r>
              <a:rPr lang="en-US" sz="2800" i="1" dirty="0" err="1"/>
              <a:t>ích</a:t>
            </a:r>
            <a:r>
              <a:rPr lang="en-US" sz="2800" i="1" dirty="0"/>
              <a:t>.</a:t>
            </a:r>
          </a:p>
          <a:p>
            <a:pPr hangingPunct="0"/>
            <a:endParaRPr lang="en-US" sz="1200" dirty="0"/>
          </a:p>
          <a:p>
            <a:pPr lvl="0" hangingPunct="0"/>
            <a:r>
              <a:rPr lang="en-US" sz="2800" b="1" dirty="0"/>
              <a:t>+ </a:t>
            </a:r>
            <a:r>
              <a:rPr lang="en-US" sz="2800" b="1" i="1" dirty="0" err="1"/>
              <a:t>Chỉ</a:t>
            </a:r>
            <a:r>
              <a:rPr lang="en-US" sz="2800" b="1" i="1" dirty="0"/>
              <a:t> </a:t>
            </a:r>
            <a:r>
              <a:rPr lang="en-US" sz="2800" b="1" i="1" dirty="0" err="1"/>
              <a:t>sự</a:t>
            </a:r>
            <a:r>
              <a:rPr lang="en-US" sz="2800" b="1" i="1" dirty="0"/>
              <a:t> </a:t>
            </a:r>
            <a:r>
              <a:rPr lang="en-US" sz="2800" b="1" i="1" dirty="0" err="1"/>
              <a:t>kéo</a:t>
            </a:r>
            <a:r>
              <a:rPr lang="en-US" sz="2800" b="1" i="1" dirty="0"/>
              <a:t> </a:t>
            </a:r>
            <a:r>
              <a:rPr lang="en-US" sz="2800" b="1" i="1" dirty="0" err="1"/>
              <a:t>dài</a:t>
            </a:r>
            <a:r>
              <a:rPr lang="en-US" sz="2800" b="1" i="1" dirty="0"/>
              <a:t> </a:t>
            </a:r>
            <a:r>
              <a:rPr lang="en-US" sz="2800" b="1" i="1" dirty="0" err="1"/>
              <a:t>về</a:t>
            </a:r>
            <a:r>
              <a:rPr lang="en-US" sz="2800" b="1" i="1" dirty="0"/>
              <a:t> </a:t>
            </a:r>
            <a:r>
              <a:rPr lang="en-US" sz="2800" b="1" i="1" dirty="0" err="1"/>
              <a:t>mặt</a:t>
            </a:r>
            <a:r>
              <a:rPr lang="en-US" sz="2800" b="1" i="1" dirty="0"/>
              <a:t> </a:t>
            </a:r>
            <a:r>
              <a:rPr lang="en-US" sz="2800" b="1" i="1" dirty="0" err="1"/>
              <a:t>ngữ</a:t>
            </a:r>
            <a:r>
              <a:rPr lang="en-US" sz="2800" b="1" i="1" dirty="0"/>
              <a:t> </a:t>
            </a:r>
            <a:r>
              <a:rPr lang="en-US" sz="2800" b="1" i="1" dirty="0" err="1"/>
              <a:t>âm</a:t>
            </a:r>
            <a:r>
              <a:rPr lang="en-US" sz="2800" b="1" i="1" dirty="0"/>
              <a:t>. </a:t>
            </a:r>
            <a:r>
              <a:rPr lang="en-US" sz="2800" dirty="0" err="1"/>
              <a:t>Trường</a:t>
            </a:r>
            <a:r>
              <a:rPr lang="en-US" sz="2800" dirty="0"/>
              <a:t> </a:t>
            </a:r>
            <a:r>
              <a:rPr lang="en-US" sz="2800" dirty="0" err="1"/>
              <a:t>hợp</a:t>
            </a:r>
            <a:r>
              <a:rPr lang="en-US" sz="2800" dirty="0"/>
              <a:t> </a:t>
            </a:r>
            <a:r>
              <a:rPr lang="en-US" sz="2800" dirty="0" err="1"/>
              <a:t>này</a:t>
            </a:r>
            <a:r>
              <a:rPr lang="en-US" sz="2800" dirty="0"/>
              <a:t> </a:t>
            </a:r>
            <a:r>
              <a:rPr lang="en-US" sz="2800" dirty="0" err="1"/>
              <a:t>sau</a:t>
            </a:r>
            <a:r>
              <a:rPr lang="en-US" sz="2800" dirty="0"/>
              <a:t> </a:t>
            </a:r>
            <a:r>
              <a:rPr lang="en-US" sz="2800" dirty="0" err="1"/>
              <a:t>dấu</a:t>
            </a:r>
            <a:r>
              <a:rPr lang="en-US" sz="2800" dirty="0"/>
              <a:t> </a:t>
            </a:r>
            <a:r>
              <a:rPr lang="en-US" sz="2800" dirty="0" err="1"/>
              <a:t>ba</a:t>
            </a:r>
            <a:r>
              <a:rPr lang="en-US" sz="2800" dirty="0"/>
              <a:t> </a:t>
            </a:r>
            <a:r>
              <a:rPr lang="en-US" sz="2800" dirty="0" err="1"/>
              <a:t>chấm</a:t>
            </a:r>
            <a:r>
              <a:rPr lang="en-US" sz="2800" dirty="0"/>
              <a:t> </a:t>
            </a:r>
            <a:r>
              <a:rPr lang="en-US" sz="2800" dirty="0" err="1"/>
              <a:t>không</a:t>
            </a:r>
            <a:r>
              <a:rPr lang="en-US" sz="2800" dirty="0"/>
              <a:t> </a:t>
            </a:r>
            <a:r>
              <a:rPr lang="en-US" sz="2800" dirty="0" err="1"/>
              <a:t>viết</a:t>
            </a:r>
            <a:r>
              <a:rPr lang="en-US" sz="2800" dirty="0"/>
              <a:t> hoa.</a:t>
            </a:r>
          </a:p>
          <a:p>
            <a:pPr hangingPunct="0"/>
            <a:r>
              <a:rPr lang="en-US" sz="2800" u="sng" dirty="0"/>
              <a:t>Ví dụ:</a:t>
            </a:r>
            <a:r>
              <a:rPr lang="en-US" sz="2800" dirty="0"/>
              <a:t> -</a:t>
            </a:r>
            <a:r>
              <a:rPr lang="en-US" sz="2800" i="1" dirty="0"/>
              <a:t> </a:t>
            </a:r>
            <a:r>
              <a:rPr lang="en-US" sz="2800" i="1" dirty="0" err="1"/>
              <a:t>Chờ</a:t>
            </a:r>
            <a:r>
              <a:rPr lang="en-US" sz="2800" i="1" dirty="0"/>
              <a:t> ... </a:t>
            </a:r>
            <a:r>
              <a:rPr lang="en-US" sz="2800" i="1" dirty="0" err="1"/>
              <a:t>tôi</a:t>
            </a:r>
            <a:r>
              <a:rPr lang="en-US" sz="2800" i="1" dirty="0"/>
              <a:t> ... </a:t>
            </a:r>
            <a:r>
              <a:rPr lang="en-US" sz="2800" i="1" dirty="0" err="1"/>
              <a:t>với</a:t>
            </a:r>
            <a:r>
              <a:rPr lang="en-US" sz="2800" i="1" dirty="0"/>
              <a:t>!</a:t>
            </a:r>
          </a:p>
          <a:p>
            <a:pPr hangingPunct="0"/>
            <a:endParaRPr lang="en-US" sz="1200" dirty="0"/>
          </a:p>
          <a:p>
            <a:pPr lvl="0" hangingPunct="0"/>
            <a:r>
              <a:rPr lang="en-US" sz="2800" dirty="0"/>
              <a:t>+ </a:t>
            </a:r>
            <a:r>
              <a:rPr lang="en-US" sz="2800" b="1" i="1" dirty="0"/>
              <a:t>Tạo </a:t>
            </a:r>
            <a:r>
              <a:rPr lang="en-US" sz="2800" b="1" i="1" dirty="0" err="1"/>
              <a:t>sự</a:t>
            </a:r>
            <a:r>
              <a:rPr lang="en-US" sz="2800" b="1" i="1" dirty="0"/>
              <a:t> </a:t>
            </a:r>
            <a:r>
              <a:rPr lang="en-US" sz="2800" b="1" i="1" dirty="0" err="1"/>
              <a:t>chú</a:t>
            </a:r>
            <a:r>
              <a:rPr lang="en-US" sz="2800" b="1" i="1" dirty="0"/>
              <a:t> ý</a:t>
            </a:r>
            <a:r>
              <a:rPr lang="en-US" sz="2800" dirty="0"/>
              <a:t> </a:t>
            </a:r>
            <a:r>
              <a:rPr lang="en-US" sz="2800" dirty="0" err="1"/>
              <a:t>khi</a:t>
            </a:r>
            <a:r>
              <a:rPr lang="en-US" sz="2800" dirty="0"/>
              <a:t> </a:t>
            </a:r>
            <a:r>
              <a:rPr lang="en-US" sz="2800" dirty="0" err="1"/>
              <a:t>diễn</a:t>
            </a:r>
            <a:r>
              <a:rPr lang="en-US" sz="2800" dirty="0"/>
              <a:t> </a:t>
            </a:r>
            <a:r>
              <a:rPr lang="en-US" sz="2800" dirty="0" err="1"/>
              <a:t>đạt</a:t>
            </a:r>
            <a:r>
              <a:rPr lang="en-US" sz="2800" dirty="0"/>
              <a:t>. </a:t>
            </a:r>
            <a:r>
              <a:rPr lang="en-US" sz="2800" dirty="0" err="1"/>
              <a:t>Trường</a:t>
            </a:r>
            <a:r>
              <a:rPr lang="en-US" sz="2800" dirty="0"/>
              <a:t> </a:t>
            </a:r>
            <a:r>
              <a:rPr lang="en-US" sz="2800" dirty="0" err="1"/>
              <a:t>hợp</a:t>
            </a:r>
            <a:r>
              <a:rPr lang="en-US" sz="2800" dirty="0"/>
              <a:t> </a:t>
            </a:r>
            <a:r>
              <a:rPr lang="en-US" sz="2800" dirty="0" err="1"/>
              <a:t>này</a:t>
            </a:r>
            <a:r>
              <a:rPr lang="en-US" sz="2800" dirty="0"/>
              <a:t> </a:t>
            </a:r>
            <a:r>
              <a:rPr lang="en-US" sz="2800" dirty="0" err="1"/>
              <a:t>sau</a:t>
            </a:r>
            <a:r>
              <a:rPr lang="en-US" sz="2800" dirty="0"/>
              <a:t> </a:t>
            </a:r>
            <a:r>
              <a:rPr lang="en-US" sz="2800" dirty="0" err="1"/>
              <a:t>dấu</a:t>
            </a:r>
            <a:r>
              <a:rPr lang="en-US" sz="2800" dirty="0"/>
              <a:t> </a:t>
            </a:r>
            <a:r>
              <a:rPr lang="en-US" sz="2800" dirty="0" err="1"/>
              <a:t>ba</a:t>
            </a:r>
            <a:r>
              <a:rPr lang="en-US" sz="2800" dirty="0"/>
              <a:t> </a:t>
            </a:r>
            <a:r>
              <a:rPr lang="en-US" sz="2800" dirty="0" err="1"/>
              <a:t>chấm</a:t>
            </a:r>
            <a:r>
              <a:rPr lang="en-US" sz="2800" dirty="0"/>
              <a:t> </a:t>
            </a:r>
            <a:r>
              <a:rPr lang="en-US" sz="2800" dirty="0" err="1"/>
              <a:t>cũng</a:t>
            </a:r>
            <a:r>
              <a:rPr lang="en-US" sz="2800" dirty="0"/>
              <a:t> </a:t>
            </a:r>
            <a:r>
              <a:rPr lang="en-US" sz="2800" dirty="0" err="1"/>
              <a:t>không</a:t>
            </a:r>
            <a:r>
              <a:rPr lang="en-US" sz="2800" dirty="0"/>
              <a:t> </a:t>
            </a:r>
            <a:r>
              <a:rPr lang="en-US" sz="2800" dirty="0" err="1"/>
              <a:t>viết</a:t>
            </a:r>
            <a:r>
              <a:rPr lang="en-US" sz="2800" dirty="0"/>
              <a:t> hoa: </a:t>
            </a:r>
            <a:r>
              <a:rPr lang="en-US" sz="2800" i="1" dirty="0"/>
              <a:t>“</a:t>
            </a:r>
            <a:r>
              <a:rPr lang="en-US" sz="2800" i="1" dirty="0" err="1"/>
              <a:t>Cái</a:t>
            </a:r>
            <a:r>
              <a:rPr lang="en-US" sz="2800" i="1" dirty="0"/>
              <a:t> </a:t>
            </a:r>
            <a:r>
              <a:rPr lang="en-US" sz="2800" i="1" dirty="0" err="1"/>
              <a:t>xà</a:t>
            </a:r>
            <a:r>
              <a:rPr lang="en-US" sz="2800" i="1" dirty="0"/>
              <a:t> </a:t>
            </a:r>
            <a:r>
              <a:rPr lang="en-US" sz="2800" i="1" dirty="0" err="1"/>
              <a:t>lim</a:t>
            </a:r>
            <a:r>
              <a:rPr lang="en-US" sz="2800" i="1" dirty="0"/>
              <a:t> do </a:t>
            </a:r>
            <a:r>
              <a:rPr lang="en-US" sz="2800" i="1" dirty="0" err="1"/>
              <a:t>Mỹ</a:t>
            </a:r>
            <a:r>
              <a:rPr lang="en-US" sz="2800" i="1" dirty="0"/>
              <a:t> </a:t>
            </a:r>
            <a:r>
              <a:rPr lang="en-US" sz="2800" i="1" dirty="0" err="1"/>
              <a:t>bỏ</a:t>
            </a:r>
            <a:r>
              <a:rPr lang="en-US" sz="2800" i="1" dirty="0"/>
              <a:t> </a:t>
            </a:r>
            <a:r>
              <a:rPr lang="en-US" sz="2800" i="1" dirty="0" err="1"/>
              <a:t>tiền</a:t>
            </a:r>
            <a:r>
              <a:rPr lang="en-US" sz="2800" i="1" dirty="0"/>
              <a:t> </a:t>
            </a:r>
            <a:r>
              <a:rPr lang="en-US" sz="2800" i="1" dirty="0" err="1"/>
              <a:t>xây</a:t>
            </a:r>
            <a:r>
              <a:rPr lang="en-US" sz="2800" i="1" dirty="0"/>
              <a:t> </a:t>
            </a:r>
            <a:r>
              <a:rPr lang="en-US" sz="2800" i="1" dirty="0" err="1"/>
              <a:t>và</a:t>
            </a:r>
            <a:r>
              <a:rPr lang="en-US" sz="2800" i="1" dirty="0"/>
              <a:t> do </a:t>
            </a:r>
            <a:r>
              <a:rPr lang="en-US" sz="2800" i="1" dirty="0" err="1"/>
              <a:t>Mỹ</a:t>
            </a:r>
            <a:r>
              <a:rPr lang="en-US" sz="2800" i="1" dirty="0"/>
              <a:t> </a:t>
            </a:r>
            <a:r>
              <a:rPr lang="en-US" sz="2800" i="1" dirty="0" err="1"/>
              <a:t>thiết</a:t>
            </a:r>
            <a:r>
              <a:rPr lang="en-US" sz="2800" i="1" dirty="0"/>
              <a:t> </a:t>
            </a:r>
            <a:r>
              <a:rPr lang="en-US" sz="2800" i="1" dirty="0" err="1"/>
              <a:t>kế</a:t>
            </a:r>
            <a:r>
              <a:rPr lang="en-US" sz="2800" i="1" dirty="0"/>
              <a:t> </a:t>
            </a:r>
            <a:r>
              <a:rPr lang="en-US" sz="2800" i="1" dirty="0" err="1"/>
              <a:t>nên</a:t>
            </a:r>
            <a:r>
              <a:rPr lang="en-US" sz="2800" i="1" dirty="0"/>
              <a:t> </a:t>
            </a:r>
            <a:r>
              <a:rPr lang="en-US" sz="2800" i="1" dirty="0" err="1"/>
              <a:t>rất</a:t>
            </a:r>
            <a:r>
              <a:rPr lang="en-US" sz="2800" i="1" dirty="0"/>
              <a:t> ... </a:t>
            </a:r>
            <a:r>
              <a:rPr lang="en-US" sz="2800" i="1" dirty="0" err="1"/>
              <a:t>Mỹ</a:t>
            </a:r>
            <a:r>
              <a:rPr lang="en-US" sz="2800" i="1" dirty="0"/>
              <a:t>”.</a:t>
            </a:r>
            <a:r>
              <a:rPr lang="en-US" sz="2800" dirty="0"/>
              <a:t> (Nguyễn </a:t>
            </a:r>
            <a:r>
              <a:rPr lang="en-US" sz="2800" dirty="0" err="1"/>
              <a:t>Đức</a:t>
            </a:r>
            <a:r>
              <a:rPr lang="en-US" sz="2800" dirty="0"/>
              <a:t> </a:t>
            </a:r>
            <a:r>
              <a:rPr lang="en-US" sz="2800" dirty="0" err="1"/>
              <a:t>Thuận</a:t>
            </a:r>
            <a:r>
              <a:rPr lang="en-US" sz="2800" dirty="0"/>
              <a:t>)</a:t>
            </a:r>
          </a:p>
        </p:txBody>
      </p:sp>
    </p:spTree>
    <p:extLst>
      <p:ext uri="{BB962C8B-B14F-4D97-AF65-F5344CB8AC3E}">
        <p14:creationId xmlns:p14="http://schemas.microsoft.com/office/powerpoint/2010/main" val="21579433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471" y="385544"/>
            <a:ext cx="11623729" cy="6124754"/>
          </a:xfrm>
          <a:prstGeom prst="rect">
            <a:avLst/>
          </a:prstGeom>
          <a:solidFill>
            <a:schemeClr val="accent2">
              <a:lumMod val="60000"/>
              <a:lumOff val="40000"/>
            </a:schemeClr>
          </a:solidFill>
        </p:spPr>
        <p:txBody>
          <a:bodyPr wrap="square">
            <a:spAutoFit/>
          </a:bodyPr>
          <a:lstStyle/>
          <a:p>
            <a:pPr hangingPunct="0"/>
            <a:r>
              <a:rPr lang="en-US" sz="2800" b="1" i="1" dirty="0"/>
              <a:t>4.8. </a:t>
            </a:r>
            <a:r>
              <a:rPr lang="en-US" sz="2800" b="1" i="1" dirty="0" err="1"/>
              <a:t>Dấu</a:t>
            </a:r>
            <a:r>
              <a:rPr lang="en-US" sz="2800" b="1" i="1" dirty="0"/>
              <a:t> </a:t>
            </a:r>
            <a:r>
              <a:rPr lang="en-US" sz="2800" b="1" i="1" dirty="0" err="1"/>
              <a:t>ngoặc</a:t>
            </a:r>
            <a:r>
              <a:rPr lang="en-US" sz="2800" b="1" i="1" dirty="0"/>
              <a:t> </a:t>
            </a:r>
            <a:r>
              <a:rPr lang="en-US" sz="2800" b="1" i="1" dirty="0" err="1"/>
              <a:t>đơn</a:t>
            </a:r>
            <a:r>
              <a:rPr lang="en-US" sz="2800" b="1" i="1" dirty="0"/>
              <a:t>:</a:t>
            </a:r>
            <a:r>
              <a:rPr lang="en-US" sz="2800" dirty="0"/>
              <a:t> </a:t>
            </a:r>
            <a:r>
              <a:rPr lang="en-US" sz="2800" dirty="0" err="1"/>
              <a:t>Được</a:t>
            </a:r>
            <a:r>
              <a:rPr lang="en-US" sz="2800" dirty="0"/>
              <a:t> </a:t>
            </a:r>
            <a:r>
              <a:rPr lang="en-US" sz="2800" dirty="0" err="1"/>
              <a:t>dùng</a:t>
            </a:r>
            <a:r>
              <a:rPr lang="en-US" sz="2800" dirty="0"/>
              <a:t> để </a:t>
            </a:r>
            <a:r>
              <a:rPr lang="en-US" sz="2800" dirty="0" err="1"/>
              <a:t>phân</a:t>
            </a:r>
            <a:r>
              <a:rPr lang="en-US" sz="2800" dirty="0"/>
              <a:t> </a:t>
            </a:r>
            <a:r>
              <a:rPr lang="en-US" sz="2800" dirty="0" err="1"/>
              <a:t>rõ</a:t>
            </a:r>
            <a:r>
              <a:rPr lang="en-US" sz="2800" dirty="0"/>
              <a:t> thành phần </a:t>
            </a:r>
            <a:r>
              <a:rPr lang="en-US" sz="2800" dirty="0" err="1"/>
              <a:t>giải</a:t>
            </a:r>
            <a:r>
              <a:rPr lang="en-US" sz="2800" dirty="0"/>
              <a:t> </a:t>
            </a:r>
            <a:r>
              <a:rPr lang="en-US" sz="2800" dirty="0" err="1"/>
              <a:t>thích</a:t>
            </a:r>
            <a:r>
              <a:rPr lang="en-US" sz="2800" dirty="0"/>
              <a:t>, hoặc thành phần </a:t>
            </a:r>
            <a:r>
              <a:rPr lang="en-US" sz="2800" dirty="0" err="1"/>
              <a:t>bổ</a:t>
            </a:r>
            <a:r>
              <a:rPr lang="en-US" sz="2800" dirty="0"/>
              <a:t> sung </a:t>
            </a:r>
            <a:r>
              <a:rPr lang="en-US" sz="2800" dirty="0" err="1"/>
              <a:t>nghĩa</a:t>
            </a:r>
            <a:r>
              <a:rPr lang="en-US" sz="2800" dirty="0"/>
              <a:t> </a:t>
            </a:r>
            <a:r>
              <a:rPr lang="en-US" sz="2800" dirty="0" err="1"/>
              <a:t>cho</a:t>
            </a:r>
            <a:r>
              <a:rPr lang="en-US" sz="2800" dirty="0"/>
              <a:t> nòng cốt câu.</a:t>
            </a:r>
          </a:p>
          <a:p>
            <a:pPr hangingPunct="0"/>
            <a:r>
              <a:rPr lang="en-US" sz="2800" u="sng" dirty="0"/>
              <a:t>Ví dụ:</a:t>
            </a:r>
            <a:r>
              <a:rPr lang="en-US" sz="2800" dirty="0"/>
              <a:t> - </a:t>
            </a:r>
            <a:r>
              <a:rPr lang="en-US" sz="2800" i="1" dirty="0" err="1"/>
              <a:t>Nó</a:t>
            </a:r>
            <a:r>
              <a:rPr lang="en-US" sz="2800" i="1" dirty="0"/>
              <a:t> </a:t>
            </a:r>
            <a:r>
              <a:rPr lang="en-US" sz="2800" i="1" dirty="0" err="1"/>
              <a:t>nhoẻn</a:t>
            </a:r>
            <a:r>
              <a:rPr lang="en-US" sz="2800" i="1" dirty="0"/>
              <a:t> </a:t>
            </a:r>
            <a:r>
              <a:rPr lang="en-US" sz="2800" i="1" dirty="0" err="1"/>
              <a:t>miệng</a:t>
            </a:r>
            <a:r>
              <a:rPr lang="en-US" sz="2800" i="1" dirty="0"/>
              <a:t> </a:t>
            </a:r>
            <a:r>
              <a:rPr lang="en-US" sz="2800" i="1" dirty="0" err="1"/>
              <a:t>cười</a:t>
            </a:r>
            <a:r>
              <a:rPr lang="en-US" sz="2800" i="1" dirty="0"/>
              <a:t> (</a:t>
            </a:r>
            <a:r>
              <a:rPr lang="en-US" sz="2800" i="1" dirty="0" err="1"/>
              <a:t>nụ</a:t>
            </a:r>
            <a:r>
              <a:rPr lang="en-US" sz="2800" i="1" dirty="0"/>
              <a:t> </a:t>
            </a:r>
            <a:r>
              <a:rPr lang="en-US" sz="2800" i="1" dirty="0" err="1"/>
              <a:t>cười</a:t>
            </a:r>
            <a:r>
              <a:rPr lang="en-US" sz="2800" i="1" dirty="0"/>
              <a:t> </a:t>
            </a:r>
            <a:r>
              <a:rPr lang="en-US" sz="2800" i="1" dirty="0" err="1"/>
              <a:t>thật</a:t>
            </a:r>
            <a:r>
              <a:rPr lang="en-US" sz="2800" i="1" dirty="0"/>
              <a:t> </a:t>
            </a:r>
            <a:r>
              <a:rPr lang="en-US" sz="2800" i="1" dirty="0" err="1"/>
              <a:t>hồn</a:t>
            </a:r>
            <a:r>
              <a:rPr lang="en-US" sz="2800" i="1" dirty="0"/>
              <a:t> nhiên </a:t>
            </a:r>
            <a:r>
              <a:rPr lang="en-US" sz="2800" i="1" dirty="0" err="1"/>
              <a:t>và</a:t>
            </a:r>
            <a:r>
              <a:rPr lang="en-US" sz="2800" i="1" dirty="0"/>
              <a:t> </a:t>
            </a:r>
            <a:r>
              <a:rPr lang="en-US" sz="2800" i="1" dirty="0" err="1"/>
              <a:t>tươi</a:t>
            </a:r>
            <a:r>
              <a:rPr lang="en-US" sz="2800" i="1" dirty="0"/>
              <a:t> </a:t>
            </a:r>
            <a:r>
              <a:rPr lang="en-US" sz="2800" i="1" dirty="0" err="1"/>
              <a:t>tắn</a:t>
            </a:r>
            <a:r>
              <a:rPr lang="en-US" sz="2800" i="1" dirty="0"/>
              <a:t>) </a:t>
            </a:r>
            <a:r>
              <a:rPr lang="en-US" sz="2800" i="1" dirty="0" err="1"/>
              <a:t>khiến</a:t>
            </a:r>
            <a:r>
              <a:rPr lang="en-US" sz="2800" i="1" dirty="0"/>
              <a:t> </a:t>
            </a:r>
            <a:r>
              <a:rPr lang="en-US" sz="2800" i="1" dirty="0" err="1"/>
              <a:t>tôi</a:t>
            </a:r>
            <a:r>
              <a:rPr lang="en-US" sz="2800" i="1" dirty="0"/>
              <a:t> </a:t>
            </a:r>
            <a:r>
              <a:rPr lang="en-US" sz="2800" i="1" dirty="0" err="1"/>
              <a:t>cũng</a:t>
            </a:r>
            <a:r>
              <a:rPr lang="en-US" sz="2800" i="1" dirty="0"/>
              <a:t> </a:t>
            </a:r>
            <a:r>
              <a:rPr lang="en-US" sz="2800" i="1" dirty="0" err="1"/>
              <a:t>vui</a:t>
            </a:r>
            <a:r>
              <a:rPr lang="en-US" sz="2800" i="1" dirty="0"/>
              <a:t> </a:t>
            </a:r>
            <a:r>
              <a:rPr lang="en-US" sz="2800" i="1" dirty="0" err="1"/>
              <a:t>theo.</a:t>
            </a:r>
            <a:endParaRPr lang="en-US" sz="2800" i="1" dirty="0"/>
          </a:p>
          <a:p>
            <a:pPr hangingPunct="0"/>
            <a:endParaRPr lang="en-US" sz="2800" dirty="0"/>
          </a:p>
          <a:p>
            <a:pPr hangingPunct="0"/>
            <a:r>
              <a:rPr lang="en-US" sz="2800" b="1" dirty="0"/>
              <a:t>* </a:t>
            </a:r>
            <a:r>
              <a:rPr lang="en-US" sz="2800" b="1" u="sng" dirty="0" err="1"/>
              <a:t>Chú</a:t>
            </a:r>
            <a:r>
              <a:rPr lang="en-US" sz="2800" b="1" u="sng" dirty="0"/>
              <a:t> ý</a:t>
            </a:r>
            <a:r>
              <a:rPr lang="en-US" sz="2800" b="1" dirty="0"/>
              <a:t> : </a:t>
            </a:r>
            <a:endParaRPr lang="en-US" sz="2800" dirty="0"/>
          </a:p>
          <a:p>
            <a:pPr lvl="0" hangingPunct="0"/>
            <a:r>
              <a:rPr lang="en-US" sz="2800" b="1" dirty="0"/>
              <a:t>	+ </a:t>
            </a:r>
            <a:r>
              <a:rPr lang="en-US" sz="2800" b="1" dirty="0" err="1"/>
              <a:t>Dấu</a:t>
            </a:r>
            <a:r>
              <a:rPr lang="en-US" sz="2800" b="1" dirty="0"/>
              <a:t> </a:t>
            </a:r>
            <a:r>
              <a:rPr lang="en-US" sz="2800" b="1" dirty="0" err="1"/>
              <a:t>ngoặc</a:t>
            </a:r>
            <a:r>
              <a:rPr lang="en-US" sz="2800" b="1" dirty="0"/>
              <a:t> </a:t>
            </a:r>
            <a:r>
              <a:rPr lang="en-US" sz="2800" b="1" dirty="0" err="1"/>
              <a:t>đơn</a:t>
            </a:r>
            <a:r>
              <a:rPr lang="en-US" sz="2800" b="1" dirty="0"/>
              <a:t> </a:t>
            </a:r>
            <a:r>
              <a:rPr lang="en-US" sz="2800" b="1" dirty="0" err="1"/>
              <a:t>có</a:t>
            </a:r>
            <a:r>
              <a:rPr lang="en-US" sz="2800" b="1" dirty="0"/>
              <a:t> </a:t>
            </a:r>
            <a:r>
              <a:rPr lang="en-US" sz="2800" b="1" dirty="0" err="1"/>
              <a:t>thể</a:t>
            </a:r>
            <a:r>
              <a:rPr lang="en-US" sz="2800" b="1" dirty="0"/>
              <a:t> </a:t>
            </a:r>
            <a:r>
              <a:rPr lang="en-US" sz="2800" b="1" dirty="0" err="1"/>
              <a:t>được</a:t>
            </a:r>
            <a:r>
              <a:rPr lang="en-US" sz="2800" b="1" dirty="0"/>
              <a:t> </a:t>
            </a:r>
            <a:r>
              <a:rPr lang="en-US" sz="2800" b="1" dirty="0" err="1"/>
              <a:t>thay</a:t>
            </a:r>
            <a:r>
              <a:rPr lang="en-US" sz="2800" b="1" dirty="0"/>
              <a:t> </a:t>
            </a:r>
            <a:r>
              <a:rPr lang="en-US" sz="2800" b="1" dirty="0" err="1"/>
              <a:t>bởi</a:t>
            </a:r>
            <a:r>
              <a:rPr lang="en-US" sz="2800" b="1" dirty="0"/>
              <a:t> </a:t>
            </a:r>
            <a:r>
              <a:rPr lang="en-US" sz="2800" b="1" dirty="0" err="1"/>
              <a:t>dấu</a:t>
            </a:r>
            <a:r>
              <a:rPr lang="en-US" sz="2800" b="1" dirty="0"/>
              <a:t> </a:t>
            </a:r>
            <a:r>
              <a:rPr lang="en-US" sz="2800" b="1" dirty="0" err="1"/>
              <a:t>phẩy</a:t>
            </a:r>
            <a:r>
              <a:rPr lang="en-US" sz="2800" b="1" dirty="0"/>
              <a:t> hoặc </a:t>
            </a:r>
            <a:r>
              <a:rPr lang="en-US" sz="2800" b="1" dirty="0" err="1"/>
              <a:t>dấu</a:t>
            </a:r>
            <a:r>
              <a:rPr lang="en-US" sz="2800" b="1" dirty="0"/>
              <a:t> </a:t>
            </a:r>
            <a:r>
              <a:rPr lang="en-US" sz="2800" b="1" dirty="0" err="1"/>
              <a:t>gạch</a:t>
            </a:r>
            <a:r>
              <a:rPr lang="en-US" sz="2800" b="1" dirty="0"/>
              <a:t> </a:t>
            </a:r>
            <a:r>
              <a:rPr lang="en-US" sz="2800" b="1" dirty="0" err="1"/>
              <a:t>ngang</a:t>
            </a:r>
            <a:r>
              <a:rPr lang="en-US" sz="2800" b="1" dirty="0"/>
              <a:t> </a:t>
            </a:r>
            <a:r>
              <a:rPr lang="en-US" sz="2800" b="1" dirty="0" err="1"/>
              <a:t>ngắn</a:t>
            </a:r>
            <a:r>
              <a:rPr lang="en-US" sz="2800" b="1" dirty="0"/>
              <a:t>.</a:t>
            </a:r>
            <a:endParaRPr lang="en-US" sz="2800" dirty="0"/>
          </a:p>
          <a:p>
            <a:pPr lvl="0" hangingPunct="0"/>
            <a:r>
              <a:rPr lang="en-US" sz="2800" b="1" dirty="0"/>
              <a:t>	+ </a:t>
            </a:r>
            <a:r>
              <a:rPr lang="en-US" sz="2800" b="1" dirty="0" err="1"/>
              <a:t>Dấu</a:t>
            </a:r>
            <a:r>
              <a:rPr lang="en-US" sz="2800" b="1" dirty="0"/>
              <a:t> </a:t>
            </a:r>
            <a:r>
              <a:rPr lang="en-US" sz="2800" b="1" dirty="0" err="1"/>
              <a:t>ngoặc</a:t>
            </a:r>
            <a:r>
              <a:rPr lang="en-US" sz="2800" b="1" dirty="0"/>
              <a:t> </a:t>
            </a:r>
            <a:r>
              <a:rPr lang="en-US" sz="2800" b="1" dirty="0" err="1"/>
              <a:t>đơn</a:t>
            </a:r>
            <a:r>
              <a:rPr lang="en-US" sz="2800" b="1" dirty="0"/>
              <a:t> </a:t>
            </a:r>
            <a:r>
              <a:rPr lang="en-US" sz="2800" b="1" dirty="0" err="1"/>
              <a:t>trong</a:t>
            </a:r>
            <a:r>
              <a:rPr lang="en-US" sz="2800" b="1" dirty="0"/>
              <a:t> </a:t>
            </a:r>
            <a:r>
              <a:rPr lang="en-US" sz="2800" b="1" dirty="0" err="1"/>
              <a:t>có</a:t>
            </a:r>
            <a:r>
              <a:rPr lang="en-US" sz="2800" b="1" dirty="0"/>
              <a:t> </a:t>
            </a:r>
            <a:r>
              <a:rPr lang="en-US" sz="2800" b="1" dirty="0" err="1"/>
              <a:t>dấu</a:t>
            </a:r>
            <a:r>
              <a:rPr lang="en-US" sz="2800" b="1" dirty="0"/>
              <a:t> </a:t>
            </a:r>
            <a:r>
              <a:rPr lang="en-US" sz="2800" b="1" dirty="0" err="1"/>
              <a:t>ba</a:t>
            </a:r>
            <a:r>
              <a:rPr lang="en-US" sz="2800" b="1" dirty="0"/>
              <a:t> </a:t>
            </a:r>
            <a:r>
              <a:rPr lang="en-US" sz="2800" b="1" dirty="0" err="1"/>
              <a:t>chấm</a:t>
            </a:r>
            <a:r>
              <a:rPr lang="en-US" sz="2800" b="1" dirty="0"/>
              <a:t> </a:t>
            </a:r>
            <a:r>
              <a:rPr lang="en-US" sz="2800" b="1" dirty="0" err="1"/>
              <a:t>dùng</a:t>
            </a:r>
            <a:r>
              <a:rPr lang="en-US" sz="2800" b="1" dirty="0"/>
              <a:t> để </a:t>
            </a:r>
            <a:r>
              <a:rPr lang="en-US" sz="2800" b="1" dirty="0" err="1"/>
              <a:t>chỉ</a:t>
            </a:r>
            <a:r>
              <a:rPr lang="en-US" sz="2800" b="1" dirty="0"/>
              <a:t> phần bị lược </a:t>
            </a:r>
            <a:r>
              <a:rPr lang="en-US" sz="2800" b="1" dirty="0" err="1"/>
              <a:t>bỏ</a:t>
            </a:r>
            <a:r>
              <a:rPr lang="en-US" sz="2800" b="1" dirty="0"/>
              <a:t> </a:t>
            </a:r>
            <a:r>
              <a:rPr lang="en-US" sz="2800" b="1" dirty="0" err="1"/>
              <a:t>khi</a:t>
            </a:r>
            <a:r>
              <a:rPr lang="en-US" sz="2800" b="1" dirty="0"/>
              <a:t> </a:t>
            </a:r>
            <a:r>
              <a:rPr lang="en-US" sz="2800" b="1" dirty="0" err="1"/>
              <a:t>trích</a:t>
            </a:r>
            <a:r>
              <a:rPr lang="en-US" sz="2800" b="1" dirty="0"/>
              <a:t> </a:t>
            </a:r>
            <a:r>
              <a:rPr lang="en-US" sz="2800" b="1" dirty="0" err="1"/>
              <a:t>dẫn</a:t>
            </a:r>
            <a:r>
              <a:rPr lang="en-US" sz="2800" b="1" dirty="0"/>
              <a:t>.</a:t>
            </a:r>
            <a:endParaRPr lang="en-US" sz="2800" dirty="0"/>
          </a:p>
          <a:p>
            <a:pPr hangingPunct="0"/>
            <a:r>
              <a:rPr lang="en-US" sz="2800" u="sng" dirty="0"/>
              <a:t>Ví dụ:</a:t>
            </a:r>
            <a:r>
              <a:rPr lang="en-US" sz="2800" dirty="0"/>
              <a:t> </a:t>
            </a:r>
            <a:r>
              <a:rPr lang="en-US" sz="2800" i="1" dirty="0"/>
              <a:t>"</a:t>
            </a:r>
            <a:r>
              <a:rPr lang="en-US" sz="2800" i="1" dirty="0" err="1"/>
              <a:t>Việc</a:t>
            </a:r>
            <a:r>
              <a:rPr lang="en-US" sz="2800" i="1" dirty="0"/>
              <a:t> </a:t>
            </a:r>
            <a:r>
              <a:rPr lang="en-US" sz="2800" i="1" dirty="0" err="1"/>
              <a:t>giữ</a:t>
            </a:r>
            <a:r>
              <a:rPr lang="en-US" sz="2800" i="1" dirty="0"/>
              <a:t> </a:t>
            </a:r>
            <a:r>
              <a:rPr lang="en-US" sz="2800" i="1" dirty="0" err="1"/>
              <a:t>gìn</a:t>
            </a:r>
            <a:r>
              <a:rPr lang="en-US" sz="2800" i="1" dirty="0"/>
              <a:t> </a:t>
            </a:r>
            <a:r>
              <a:rPr lang="en-US" sz="2800" i="1" dirty="0" err="1"/>
              <a:t>sự</a:t>
            </a:r>
            <a:r>
              <a:rPr lang="en-US" sz="2800" i="1" dirty="0"/>
              <a:t> </a:t>
            </a:r>
            <a:r>
              <a:rPr lang="en-US" sz="2800" i="1" dirty="0" err="1"/>
              <a:t>trong</a:t>
            </a:r>
            <a:r>
              <a:rPr lang="en-US" sz="2800" i="1" dirty="0"/>
              <a:t> sáng của </a:t>
            </a:r>
            <a:r>
              <a:rPr lang="en-US" sz="2800" i="1" dirty="0" err="1"/>
              <a:t>tiếng</a:t>
            </a:r>
            <a:r>
              <a:rPr lang="en-US" sz="2800" i="1" dirty="0"/>
              <a:t> </a:t>
            </a:r>
            <a:r>
              <a:rPr lang="en-US" sz="2800" i="1" dirty="0" err="1"/>
              <a:t>Việt</a:t>
            </a:r>
            <a:r>
              <a:rPr lang="en-US" sz="2800" i="1" dirty="0"/>
              <a:t> </a:t>
            </a:r>
            <a:r>
              <a:rPr lang="en-US" sz="2800" i="1" dirty="0" err="1"/>
              <a:t>phải</a:t>
            </a:r>
            <a:r>
              <a:rPr lang="en-US" sz="2800" i="1" dirty="0"/>
              <a:t> </a:t>
            </a:r>
            <a:r>
              <a:rPr lang="en-US" sz="2800" i="1" dirty="0" err="1"/>
              <a:t>được</a:t>
            </a:r>
            <a:r>
              <a:rPr lang="en-US" sz="2800" i="1" dirty="0"/>
              <a:t> </a:t>
            </a:r>
            <a:r>
              <a:rPr lang="en-US" sz="2800" i="1" dirty="0" err="1"/>
              <a:t>coi</a:t>
            </a:r>
            <a:r>
              <a:rPr lang="en-US" sz="2800" i="1" dirty="0"/>
              <a:t> </a:t>
            </a:r>
            <a:r>
              <a:rPr lang="en-US" sz="2800" i="1" dirty="0" err="1"/>
              <a:t>trọng</a:t>
            </a:r>
            <a:r>
              <a:rPr lang="en-US" sz="2800" i="1" dirty="0"/>
              <a:t> </a:t>
            </a:r>
            <a:r>
              <a:rPr lang="en-US" sz="2800" i="1" dirty="0" err="1"/>
              <a:t>đúng</a:t>
            </a:r>
            <a:r>
              <a:rPr lang="en-US" sz="2800" i="1" dirty="0"/>
              <a:t> </a:t>
            </a:r>
            <a:r>
              <a:rPr lang="en-US" sz="2800" i="1" dirty="0" err="1"/>
              <a:t>mức</a:t>
            </a:r>
            <a:r>
              <a:rPr lang="en-US" sz="2800" i="1" dirty="0"/>
              <a:t> (...) </a:t>
            </a:r>
            <a:r>
              <a:rPr lang="en-US" sz="2800" i="1" dirty="0" err="1"/>
              <a:t>phải</a:t>
            </a:r>
            <a:r>
              <a:rPr lang="en-US" sz="2800" i="1" dirty="0"/>
              <a:t> </a:t>
            </a:r>
            <a:r>
              <a:rPr lang="en-US" sz="2800" i="1" dirty="0" err="1"/>
              <a:t>làm</a:t>
            </a:r>
            <a:r>
              <a:rPr lang="en-US" sz="2800" i="1" dirty="0"/>
              <a:t> </a:t>
            </a:r>
            <a:r>
              <a:rPr lang="en-US" sz="2800" i="1" dirty="0" err="1"/>
              <a:t>cho</a:t>
            </a:r>
            <a:r>
              <a:rPr lang="en-US" sz="2800" i="1" dirty="0"/>
              <a:t> </a:t>
            </a:r>
            <a:r>
              <a:rPr lang="en-US" sz="2800" i="1" dirty="0" err="1"/>
              <a:t>học</a:t>
            </a:r>
            <a:r>
              <a:rPr lang="en-US" sz="2800" i="1" dirty="0"/>
              <a:t> </a:t>
            </a:r>
            <a:r>
              <a:rPr lang="en-US" sz="2800" i="1" dirty="0" err="1"/>
              <a:t>sinh</a:t>
            </a:r>
            <a:r>
              <a:rPr lang="en-US" sz="2800" i="1" dirty="0"/>
              <a:t> </a:t>
            </a:r>
            <a:r>
              <a:rPr lang="en-US" sz="2800" i="1" dirty="0" err="1"/>
              <a:t>dần</a:t>
            </a:r>
            <a:r>
              <a:rPr lang="en-US" sz="2800" i="1" dirty="0"/>
              <a:t> </a:t>
            </a:r>
            <a:r>
              <a:rPr lang="en-US" sz="2800" i="1" dirty="0" err="1"/>
              <a:t>dần</a:t>
            </a:r>
            <a:r>
              <a:rPr lang="en-US" sz="2800" i="1" dirty="0"/>
              <a:t> </a:t>
            </a:r>
            <a:r>
              <a:rPr lang="en-US" sz="2800" i="1" dirty="0" err="1"/>
              <a:t>có</a:t>
            </a:r>
            <a:r>
              <a:rPr lang="en-US" sz="2800" i="1" dirty="0"/>
              <a:t> ý thức, </a:t>
            </a:r>
            <a:r>
              <a:rPr lang="en-US" sz="2800" i="1" dirty="0" err="1"/>
              <a:t>có</a:t>
            </a:r>
            <a:r>
              <a:rPr lang="en-US" sz="2800" i="1" dirty="0"/>
              <a:t> </a:t>
            </a:r>
            <a:r>
              <a:rPr lang="en-US" sz="2800" i="1" dirty="0" err="1"/>
              <a:t>trình</a:t>
            </a:r>
            <a:r>
              <a:rPr lang="en-US" sz="2800" i="1" dirty="0"/>
              <a:t> </a:t>
            </a:r>
            <a:r>
              <a:rPr lang="en-US" sz="2800" i="1" dirty="0" err="1"/>
              <a:t>độ</a:t>
            </a:r>
            <a:r>
              <a:rPr lang="en-US" sz="2800" i="1" dirty="0"/>
              <a:t> </a:t>
            </a:r>
            <a:r>
              <a:rPr lang="en-US" sz="2800" i="1" dirty="0" err="1"/>
              <a:t>rồi</a:t>
            </a:r>
            <a:r>
              <a:rPr lang="en-US" sz="2800" i="1" dirty="0"/>
              <a:t> đi </a:t>
            </a:r>
            <a:r>
              <a:rPr lang="en-US" sz="2800" i="1" dirty="0" err="1"/>
              <a:t>đến</a:t>
            </a:r>
            <a:r>
              <a:rPr lang="en-US" sz="2800" i="1" dirty="0"/>
              <a:t> </a:t>
            </a:r>
            <a:r>
              <a:rPr lang="en-US" sz="2800" i="1" dirty="0" err="1"/>
              <a:t>có</a:t>
            </a:r>
            <a:r>
              <a:rPr lang="en-US" sz="2800" i="1" dirty="0"/>
              <a:t> </a:t>
            </a:r>
            <a:r>
              <a:rPr lang="en-US" sz="2800" i="1" dirty="0" err="1"/>
              <a:t>thói</a:t>
            </a:r>
            <a:r>
              <a:rPr lang="en-US" sz="2800" i="1" dirty="0"/>
              <a:t> </a:t>
            </a:r>
            <a:r>
              <a:rPr lang="en-US" sz="2800" i="1" dirty="0" err="1"/>
              <a:t>quen</a:t>
            </a:r>
            <a:r>
              <a:rPr lang="en-US" sz="2800" i="1" dirty="0"/>
              <a:t> </a:t>
            </a:r>
            <a:r>
              <a:rPr lang="en-US" sz="2800" i="1" dirty="0" err="1"/>
              <a:t>viết</a:t>
            </a:r>
            <a:r>
              <a:rPr lang="en-US" sz="2800" i="1" dirty="0"/>
              <a:t> </a:t>
            </a:r>
            <a:r>
              <a:rPr lang="en-US" sz="2800" i="1" dirty="0" err="1"/>
              <a:t>và</a:t>
            </a:r>
            <a:r>
              <a:rPr lang="en-US" sz="2800" i="1" dirty="0"/>
              <a:t> </a:t>
            </a:r>
            <a:r>
              <a:rPr lang="en-US" sz="2800" i="1" dirty="0" err="1"/>
              <a:t>nói</a:t>
            </a:r>
            <a:r>
              <a:rPr lang="en-US" sz="2800" i="1" dirty="0"/>
              <a:t> </a:t>
            </a:r>
            <a:r>
              <a:rPr lang="en-US" sz="2800" i="1" dirty="0" err="1"/>
              <a:t>đúng</a:t>
            </a:r>
            <a:r>
              <a:rPr lang="en-US" sz="2800" i="1" dirty="0"/>
              <a:t> </a:t>
            </a:r>
            <a:r>
              <a:rPr lang="en-US" sz="2800" i="1" dirty="0" err="1"/>
              <a:t>tiếng</a:t>
            </a:r>
            <a:r>
              <a:rPr lang="en-US" sz="2800" i="1" dirty="0"/>
              <a:t> </a:t>
            </a:r>
            <a:r>
              <a:rPr lang="en-US" sz="2800" i="1" dirty="0" err="1"/>
              <a:t>Việt</a:t>
            </a:r>
            <a:r>
              <a:rPr lang="en-US" sz="2800" i="1" dirty="0"/>
              <a:t>". </a:t>
            </a:r>
            <a:r>
              <a:rPr lang="en-US" sz="2800" dirty="0"/>
              <a:t>(</a:t>
            </a:r>
            <a:r>
              <a:rPr lang="en-US" sz="2800" dirty="0" err="1"/>
              <a:t>Phạm</a:t>
            </a:r>
            <a:r>
              <a:rPr lang="en-US" sz="2800" dirty="0"/>
              <a:t> Văn </a:t>
            </a:r>
            <a:r>
              <a:rPr lang="en-US" sz="2800" dirty="0" err="1"/>
              <a:t>Đồng</a:t>
            </a:r>
            <a:r>
              <a:rPr lang="en-US" sz="2800" dirty="0"/>
              <a:t>)</a:t>
            </a:r>
          </a:p>
          <a:p>
            <a:pPr lvl="0" hangingPunct="0"/>
            <a:endParaRPr lang="en-US" sz="2800" dirty="0"/>
          </a:p>
        </p:txBody>
      </p:sp>
    </p:spTree>
    <p:extLst>
      <p:ext uri="{BB962C8B-B14F-4D97-AF65-F5344CB8AC3E}">
        <p14:creationId xmlns:p14="http://schemas.microsoft.com/office/powerpoint/2010/main" val="29612681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1146" y="1129921"/>
            <a:ext cx="11809707" cy="4832092"/>
          </a:xfrm>
          <a:prstGeom prst="rect">
            <a:avLst/>
          </a:prstGeom>
          <a:solidFill>
            <a:schemeClr val="accent2">
              <a:lumMod val="60000"/>
              <a:lumOff val="40000"/>
            </a:schemeClr>
          </a:solidFill>
        </p:spPr>
        <p:txBody>
          <a:bodyPr wrap="square">
            <a:spAutoFit/>
          </a:bodyPr>
          <a:lstStyle/>
          <a:p>
            <a:pPr hangingPunct="0"/>
            <a:endParaRPr lang="en-US" sz="2800" b="1" i="1" dirty="0"/>
          </a:p>
          <a:p>
            <a:pPr hangingPunct="0"/>
            <a:r>
              <a:rPr lang="en-US" sz="2800" b="1" i="1" dirty="0"/>
              <a:t>4.9. </a:t>
            </a:r>
            <a:r>
              <a:rPr lang="en-US" sz="2800" b="1" i="1" dirty="0" err="1"/>
              <a:t>Dấu</a:t>
            </a:r>
            <a:r>
              <a:rPr lang="en-US" sz="2800" b="1" i="1" dirty="0"/>
              <a:t> </a:t>
            </a:r>
            <a:r>
              <a:rPr lang="en-US" sz="2800" b="1" i="1" dirty="0" err="1"/>
              <a:t>ngoặc</a:t>
            </a:r>
            <a:r>
              <a:rPr lang="en-US" sz="2800" b="1" i="1" dirty="0"/>
              <a:t> </a:t>
            </a:r>
            <a:r>
              <a:rPr lang="en-US" sz="2800" b="1" i="1" dirty="0" err="1"/>
              <a:t>kép</a:t>
            </a:r>
            <a:r>
              <a:rPr lang="en-US" sz="2800" b="1" i="1" dirty="0"/>
              <a:t>:</a:t>
            </a:r>
            <a:r>
              <a:rPr lang="en-US" sz="2800" dirty="0"/>
              <a:t> </a:t>
            </a:r>
            <a:r>
              <a:rPr lang="en-US" sz="2800" dirty="0" err="1"/>
              <a:t>Được</a:t>
            </a:r>
            <a:r>
              <a:rPr lang="en-US" sz="2800" dirty="0"/>
              <a:t> </a:t>
            </a:r>
            <a:r>
              <a:rPr lang="en-US" sz="2800" dirty="0" err="1"/>
              <a:t>dùng</a:t>
            </a:r>
            <a:r>
              <a:rPr lang="en-US" sz="2800" dirty="0"/>
              <a:t> để:</a:t>
            </a:r>
          </a:p>
          <a:p>
            <a:pPr lvl="0" hangingPunct="0"/>
            <a:r>
              <a:rPr lang="en-US" sz="2800" dirty="0" err="1"/>
              <a:t>Phân</a:t>
            </a:r>
            <a:r>
              <a:rPr lang="en-US" sz="2800" dirty="0"/>
              <a:t> </a:t>
            </a:r>
            <a:r>
              <a:rPr lang="en-US" sz="2800" dirty="0" err="1"/>
              <a:t>rõ</a:t>
            </a:r>
            <a:r>
              <a:rPr lang="en-US" sz="2800" dirty="0"/>
              <a:t> thành phần </a:t>
            </a:r>
            <a:r>
              <a:rPr lang="en-US" sz="2800" dirty="0" err="1"/>
              <a:t>trích</a:t>
            </a:r>
            <a:r>
              <a:rPr lang="en-US" sz="2800" dirty="0"/>
              <a:t> </a:t>
            </a:r>
            <a:r>
              <a:rPr lang="en-US" sz="2800" dirty="0" err="1"/>
              <a:t>dẫn</a:t>
            </a:r>
            <a:r>
              <a:rPr lang="en-US" sz="2800" dirty="0"/>
              <a:t> thuộc văn </a:t>
            </a:r>
            <a:r>
              <a:rPr lang="en-US" sz="2800" dirty="0" err="1"/>
              <a:t>nói</a:t>
            </a:r>
            <a:r>
              <a:rPr lang="en-US" sz="2800" dirty="0"/>
              <a:t> hoặc văn </a:t>
            </a:r>
            <a:r>
              <a:rPr lang="en-US" sz="2800" dirty="0" err="1"/>
              <a:t>viết</a:t>
            </a:r>
            <a:r>
              <a:rPr lang="en-US" sz="2800" dirty="0"/>
              <a:t>.</a:t>
            </a:r>
          </a:p>
          <a:p>
            <a:pPr hangingPunct="0"/>
            <a:r>
              <a:rPr lang="en-US" sz="2800" dirty="0"/>
              <a:t>	- </a:t>
            </a:r>
            <a:r>
              <a:rPr lang="en-US" sz="2800" i="1" dirty="0" err="1"/>
              <a:t>Một</a:t>
            </a:r>
            <a:r>
              <a:rPr lang="en-US" sz="2800" i="1" dirty="0"/>
              <a:t> </a:t>
            </a:r>
            <a:r>
              <a:rPr lang="en-US" sz="2800" i="1" dirty="0" err="1"/>
              <a:t>nhà</a:t>
            </a:r>
            <a:r>
              <a:rPr lang="en-US" sz="2800" i="1" dirty="0"/>
              <a:t> </a:t>
            </a:r>
            <a:r>
              <a:rPr lang="en-US" sz="2800" i="1" dirty="0" err="1"/>
              <a:t>lí</a:t>
            </a:r>
            <a:r>
              <a:rPr lang="en-US" sz="2800" i="1" dirty="0"/>
              <a:t> luận văn </a:t>
            </a:r>
            <a:r>
              <a:rPr lang="en-US" sz="2800" i="1" dirty="0" err="1"/>
              <a:t>học</a:t>
            </a:r>
            <a:r>
              <a:rPr lang="en-US" sz="2800" i="1" dirty="0"/>
              <a:t> </a:t>
            </a:r>
            <a:r>
              <a:rPr lang="en-US" sz="2800" i="1" dirty="0" err="1"/>
              <a:t>và</a:t>
            </a:r>
            <a:r>
              <a:rPr lang="en-US" sz="2800" i="1" dirty="0"/>
              <a:t> </a:t>
            </a:r>
            <a:r>
              <a:rPr lang="en-US" sz="2800" i="1" dirty="0" err="1"/>
              <a:t>cũng</a:t>
            </a:r>
            <a:r>
              <a:rPr lang="en-US" sz="2800" i="1" dirty="0"/>
              <a:t> </a:t>
            </a:r>
            <a:r>
              <a:rPr lang="en-US" sz="2800" i="1" dirty="0" err="1"/>
              <a:t>là</a:t>
            </a:r>
            <a:r>
              <a:rPr lang="en-US" sz="2800" i="1" dirty="0"/>
              <a:t> </a:t>
            </a:r>
            <a:r>
              <a:rPr lang="en-US" sz="2800" i="1" dirty="0" err="1"/>
              <a:t>một</a:t>
            </a:r>
            <a:r>
              <a:rPr lang="en-US" sz="2800" i="1" dirty="0"/>
              <a:t> </a:t>
            </a:r>
            <a:r>
              <a:rPr lang="en-US" sz="2800" i="1" dirty="0" err="1"/>
              <a:t>nhà</a:t>
            </a:r>
            <a:r>
              <a:rPr lang="en-US" sz="2800" i="1" dirty="0"/>
              <a:t> </a:t>
            </a:r>
            <a:r>
              <a:rPr lang="en-US" sz="2800" i="1" dirty="0" err="1"/>
              <a:t>ngôn</a:t>
            </a:r>
            <a:r>
              <a:rPr lang="en-US" sz="2800" i="1" dirty="0"/>
              <a:t> </a:t>
            </a:r>
            <a:r>
              <a:rPr lang="en-US" sz="2800" i="1" dirty="0" err="1"/>
              <a:t>ngữ</a:t>
            </a:r>
            <a:r>
              <a:rPr lang="en-US" sz="2800" i="1" dirty="0"/>
              <a:t> </a:t>
            </a:r>
            <a:r>
              <a:rPr lang="en-US" sz="2800" i="1" dirty="0" err="1"/>
              <a:t>học</a:t>
            </a:r>
            <a:r>
              <a:rPr lang="en-US" sz="2800" i="1" dirty="0"/>
              <a:t> </a:t>
            </a:r>
            <a:r>
              <a:rPr lang="en-US" sz="2800" i="1" dirty="0" err="1"/>
              <a:t>đã</a:t>
            </a:r>
            <a:r>
              <a:rPr lang="en-US" sz="2800" i="1" dirty="0"/>
              <a:t> </a:t>
            </a:r>
            <a:r>
              <a:rPr lang="en-US" sz="2800" i="1" dirty="0" err="1"/>
              <a:t>từng</a:t>
            </a:r>
            <a:r>
              <a:rPr lang="en-US" sz="2800" i="1" dirty="0"/>
              <a:t> </a:t>
            </a:r>
            <a:r>
              <a:rPr lang="en-US" sz="2800" i="1" dirty="0" err="1"/>
              <a:t>bảo</a:t>
            </a:r>
            <a:r>
              <a:rPr lang="en-US" sz="2800" i="1" dirty="0"/>
              <a:t>: “</a:t>
            </a:r>
            <a:r>
              <a:rPr lang="en-US" sz="2800" i="1" dirty="0" err="1"/>
              <a:t>Những</a:t>
            </a:r>
            <a:r>
              <a:rPr lang="en-US" sz="2800" i="1" dirty="0"/>
              <a:t> </a:t>
            </a:r>
            <a:r>
              <a:rPr lang="en-US" sz="2800" i="1" dirty="0" err="1"/>
              <a:t>cái</a:t>
            </a:r>
            <a:r>
              <a:rPr lang="en-US" sz="2800" i="1" dirty="0"/>
              <a:t> </a:t>
            </a:r>
            <a:r>
              <a:rPr lang="en-US" sz="2800" i="1" dirty="0" err="1"/>
              <a:t>gì</a:t>
            </a:r>
            <a:r>
              <a:rPr lang="en-US" sz="2800" i="1" dirty="0"/>
              <a:t> ta </a:t>
            </a:r>
            <a:r>
              <a:rPr lang="en-US" sz="2800" i="1" dirty="0" err="1"/>
              <a:t>lĩnh</a:t>
            </a:r>
            <a:r>
              <a:rPr lang="en-US" sz="2800" i="1" dirty="0"/>
              <a:t> hội </a:t>
            </a:r>
            <a:r>
              <a:rPr lang="en-US" sz="2800" i="1" dirty="0" err="1"/>
              <a:t>được</a:t>
            </a:r>
            <a:r>
              <a:rPr lang="en-US" sz="2800" i="1" dirty="0"/>
              <a:t> </a:t>
            </a:r>
            <a:r>
              <a:rPr lang="en-US" sz="2800" i="1" dirty="0" err="1"/>
              <a:t>thấu</a:t>
            </a:r>
            <a:r>
              <a:rPr lang="en-US" sz="2800" i="1" dirty="0"/>
              <a:t> </a:t>
            </a:r>
            <a:r>
              <a:rPr lang="en-US" sz="2800" i="1" dirty="0" err="1"/>
              <a:t>đáo</a:t>
            </a:r>
            <a:r>
              <a:rPr lang="en-US" sz="2800" i="1" dirty="0"/>
              <a:t> </a:t>
            </a:r>
            <a:r>
              <a:rPr lang="en-US" sz="2800" i="1" dirty="0" err="1"/>
              <a:t>thì</a:t>
            </a:r>
            <a:r>
              <a:rPr lang="en-US" sz="2800" i="1" dirty="0"/>
              <a:t> </a:t>
            </a:r>
            <a:r>
              <a:rPr lang="en-US" sz="2800" i="1" dirty="0" err="1"/>
              <a:t>biểu</a:t>
            </a:r>
            <a:r>
              <a:rPr lang="en-US" sz="2800" i="1" dirty="0"/>
              <a:t> </a:t>
            </a:r>
            <a:r>
              <a:rPr lang="en-US" sz="2800" i="1" dirty="0" err="1"/>
              <a:t>hiện</a:t>
            </a:r>
            <a:r>
              <a:rPr lang="en-US" sz="2800" i="1" dirty="0"/>
              <a:t> </a:t>
            </a:r>
            <a:r>
              <a:rPr lang="en-US" sz="2800" i="1" dirty="0" err="1"/>
              <a:t>ra</a:t>
            </a:r>
            <a:r>
              <a:rPr lang="en-US" sz="2800" i="1" dirty="0"/>
              <a:t> </a:t>
            </a:r>
            <a:r>
              <a:rPr lang="en-US" sz="2800" i="1" dirty="0" err="1"/>
              <a:t>rất</a:t>
            </a:r>
            <a:r>
              <a:rPr lang="en-US" sz="2800" i="1" dirty="0"/>
              <a:t> </a:t>
            </a:r>
            <a:r>
              <a:rPr lang="en-US" sz="2800" i="1" dirty="0" err="1"/>
              <a:t>phân</a:t>
            </a:r>
            <a:r>
              <a:rPr lang="en-US" sz="2800" i="1" dirty="0"/>
              <a:t> minh </a:t>
            </a:r>
            <a:r>
              <a:rPr lang="en-US" sz="2800" i="1" dirty="0" err="1"/>
              <a:t>và</a:t>
            </a:r>
            <a:r>
              <a:rPr lang="en-US" sz="2800" i="1" dirty="0"/>
              <a:t> </a:t>
            </a:r>
            <a:r>
              <a:rPr lang="en-US" sz="2800" i="1" dirty="0" err="1"/>
              <a:t>những</a:t>
            </a:r>
            <a:r>
              <a:rPr lang="en-US" sz="2800" i="1" dirty="0"/>
              <a:t> từ </a:t>
            </a:r>
            <a:r>
              <a:rPr lang="en-US" sz="2800" i="1" dirty="0" err="1"/>
              <a:t>dùng</a:t>
            </a:r>
            <a:r>
              <a:rPr lang="en-US" sz="2800" i="1" dirty="0"/>
              <a:t> để </a:t>
            </a:r>
            <a:r>
              <a:rPr lang="en-US" sz="2800" i="1" dirty="0" err="1"/>
              <a:t>phô</a:t>
            </a:r>
            <a:r>
              <a:rPr lang="en-US" sz="2800" i="1" dirty="0"/>
              <a:t> </a:t>
            </a:r>
            <a:r>
              <a:rPr lang="en-US" sz="2800" i="1" dirty="0" err="1"/>
              <a:t>diễn</a:t>
            </a:r>
            <a:r>
              <a:rPr lang="en-US" sz="2800" i="1" dirty="0"/>
              <a:t> ý </a:t>
            </a:r>
            <a:r>
              <a:rPr lang="en-US" sz="2800" i="1" dirty="0" err="1"/>
              <a:t>tưởng</a:t>
            </a:r>
            <a:r>
              <a:rPr lang="en-US" sz="2800" i="1" dirty="0"/>
              <a:t> </a:t>
            </a:r>
            <a:r>
              <a:rPr lang="en-US" sz="2800" i="1" dirty="0" err="1"/>
              <a:t>đó</a:t>
            </a:r>
            <a:r>
              <a:rPr lang="en-US" sz="2800" i="1" dirty="0"/>
              <a:t> </a:t>
            </a:r>
            <a:r>
              <a:rPr lang="en-US" sz="2800" i="1" dirty="0" err="1"/>
              <a:t>cũng</a:t>
            </a:r>
            <a:r>
              <a:rPr lang="en-US" sz="2800" i="1" dirty="0"/>
              <a:t> </a:t>
            </a:r>
            <a:r>
              <a:rPr lang="en-US" sz="2800" i="1" dirty="0" err="1"/>
              <a:t>đến</a:t>
            </a:r>
            <a:r>
              <a:rPr lang="en-US" sz="2800" i="1" dirty="0"/>
              <a:t> </a:t>
            </a:r>
            <a:r>
              <a:rPr lang="en-US" sz="2800" i="1" dirty="0" err="1"/>
              <a:t>một</a:t>
            </a:r>
            <a:r>
              <a:rPr lang="en-US" sz="2800" i="1" dirty="0"/>
              <a:t> </a:t>
            </a:r>
            <a:r>
              <a:rPr lang="en-US" sz="2800" i="1" dirty="0" err="1"/>
              <a:t>cách</a:t>
            </a:r>
            <a:r>
              <a:rPr lang="en-US" sz="2800" i="1" dirty="0"/>
              <a:t> </a:t>
            </a:r>
            <a:r>
              <a:rPr lang="en-US" sz="2800" i="1" dirty="0" err="1"/>
              <a:t>dễ</a:t>
            </a:r>
            <a:r>
              <a:rPr lang="en-US" sz="2800" i="1" dirty="0"/>
              <a:t> </a:t>
            </a:r>
            <a:r>
              <a:rPr lang="en-US" sz="2800" i="1" dirty="0" err="1"/>
              <a:t>dàng</a:t>
            </a:r>
            <a:r>
              <a:rPr lang="en-US" sz="2800" i="1" dirty="0"/>
              <a:t>.”</a:t>
            </a:r>
            <a:r>
              <a:rPr lang="en-US" sz="2800" dirty="0"/>
              <a:t> (</a:t>
            </a:r>
            <a:r>
              <a:rPr lang="en-US" sz="2800" dirty="0" err="1"/>
              <a:t>Boileau</a:t>
            </a:r>
            <a:r>
              <a:rPr lang="en-US" sz="2800" dirty="0"/>
              <a:t>)</a:t>
            </a:r>
          </a:p>
          <a:p>
            <a:pPr lvl="0" hangingPunct="0"/>
            <a:r>
              <a:rPr lang="en-US" sz="2800" dirty="0" err="1"/>
              <a:t>Đóng</a:t>
            </a:r>
            <a:r>
              <a:rPr lang="en-US" sz="2800" dirty="0"/>
              <a:t> </a:t>
            </a:r>
            <a:r>
              <a:rPr lang="en-US" sz="2800" dirty="0" err="1"/>
              <a:t>khung</a:t>
            </a:r>
            <a:r>
              <a:rPr lang="en-US" sz="2800" dirty="0"/>
              <a:t> từ </a:t>
            </a:r>
            <a:r>
              <a:rPr lang="en-US" sz="2800" dirty="0" err="1"/>
              <a:t>ngữ</a:t>
            </a:r>
            <a:r>
              <a:rPr lang="en-US" sz="2800" dirty="0"/>
              <a:t> </a:t>
            </a:r>
            <a:r>
              <a:rPr lang="en-US" sz="2800" dirty="0" err="1"/>
              <a:t>với</a:t>
            </a:r>
            <a:r>
              <a:rPr lang="en-US" sz="2800" dirty="0"/>
              <a:t> </a:t>
            </a:r>
            <a:r>
              <a:rPr lang="en-US" sz="2800" dirty="0" err="1"/>
              <a:t>dụng</a:t>
            </a:r>
            <a:r>
              <a:rPr lang="en-US" sz="2800" dirty="0"/>
              <a:t> ý </a:t>
            </a:r>
            <a:r>
              <a:rPr lang="en-US" sz="2800" dirty="0" err="1"/>
              <a:t>riêng</a:t>
            </a:r>
            <a:r>
              <a:rPr lang="en-US" sz="2800" dirty="0"/>
              <a:t>.</a:t>
            </a:r>
          </a:p>
          <a:p>
            <a:pPr hangingPunct="0"/>
            <a:r>
              <a:rPr lang="en-US" sz="2800" i="1" dirty="0"/>
              <a:t>	- </a:t>
            </a:r>
            <a:r>
              <a:rPr lang="en-US" sz="2800" i="1" dirty="0" err="1"/>
              <a:t>Tục</a:t>
            </a:r>
            <a:r>
              <a:rPr lang="en-US" sz="2800" i="1" dirty="0"/>
              <a:t> </a:t>
            </a:r>
            <a:r>
              <a:rPr lang="en-US" sz="2800" i="1" dirty="0" err="1"/>
              <a:t>ngữ</a:t>
            </a:r>
            <a:r>
              <a:rPr lang="en-US" sz="2800" i="1" dirty="0"/>
              <a:t> </a:t>
            </a:r>
            <a:r>
              <a:rPr lang="en-US" sz="2800" i="1" dirty="0" err="1"/>
              <a:t>nói</a:t>
            </a:r>
            <a:r>
              <a:rPr lang="en-US" sz="2800" i="1" dirty="0"/>
              <a:t>: “</a:t>
            </a:r>
            <a:r>
              <a:rPr lang="en-US" sz="2800" i="1" dirty="0" err="1"/>
              <a:t>Gãy</a:t>
            </a:r>
            <a:r>
              <a:rPr lang="en-US" sz="2800" i="1" dirty="0"/>
              <a:t> </a:t>
            </a:r>
            <a:r>
              <a:rPr lang="en-US" sz="2800" i="1" dirty="0" err="1"/>
              <a:t>đàn</a:t>
            </a:r>
            <a:r>
              <a:rPr lang="en-US" sz="2800" i="1" dirty="0"/>
              <a:t> tai </a:t>
            </a:r>
            <a:r>
              <a:rPr lang="en-US" sz="2800" i="1" dirty="0" err="1"/>
              <a:t>trâu</a:t>
            </a:r>
            <a:r>
              <a:rPr lang="en-US" sz="2800" i="1" dirty="0"/>
              <a:t>” </a:t>
            </a:r>
            <a:r>
              <a:rPr lang="en-US" sz="2800" i="1" dirty="0" err="1"/>
              <a:t>là</a:t>
            </a:r>
            <a:r>
              <a:rPr lang="en-US" sz="2800" i="1" dirty="0"/>
              <a:t> </a:t>
            </a:r>
            <a:r>
              <a:rPr lang="en-US" sz="2800" i="1" dirty="0" err="1"/>
              <a:t>có</a:t>
            </a:r>
            <a:r>
              <a:rPr lang="en-US" sz="2800" i="1" dirty="0"/>
              <a:t> ý </a:t>
            </a:r>
            <a:r>
              <a:rPr lang="en-US" sz="2800" i="1" dirty="0" err="1"/>
              <a:t>chê</a:t>
            </a:r>
            <a:r>
              <a:rPr lang="en-US" sz="2800" i="1" dirty="0"/>
              <a:t> người </a:t>
            </a:r>
            <a:r>
              <a:rPr lang="en-US" sz="2800" i="1" dirty="0" err="1"/>
              <a:t>nghe</a:t>
            </a:r>
            <a:r>
              <a:rPr lang="en-US" sz="2800" i="1" dirty="0"/>
              <a:t> </a:t>
            </a:r>
            <a:r>
              <a:rPr lang="en-US" sz="2800" i="1" dirty="0" err="1"/>
              <a:t>không</a:t>
            </a:r>
            <a:r>
              <a:rPr lang="en-US" sz="2800" i="1" dirty="0"/>
              <a:t> </a:t>
            </a:r>
            <a:r>
              <a:rPr lang="en-US" sz="2800" i="1" dirty="0" err="1"/>
              <a:t>hiểu</a:t>
            </a:r>
            <a:r>
              <a:rPr lang="en-US" sz="2800" i="1" dirty="0"/>
              <a:t>. Song </a:t>
            </a:r>
            <a:r>
              <a:rPr lang="en-US" sz="2800" i="1" dirty="0" err="1"/>
              <a:t>những</a:t>
            </a:r>
            <a:r>
              <a:rPr lang="en-US" sz="2800" i="1" dirty="0"/>
              <a:t> người </a:t>
            </a:r>
            <a:r>
              <a:rPr lang="en-US" sz="2800" i="1" dirty="0" err="1"/>
              <a:t>tuyên</a:t>
            </a:r>
            <a:r>
              <a:rPr lang="en-US" sz="2800" i="1" dirty="0"/>
              <a:t> </a:t>
            </a:r>
            <a:r>
              <a:rPr lang="en-US" sz="2800" i="1" dirty="0" err="1"/>
              <a:t>truyền</a:t>
            </a:r>
            <a:r>
              <a:rPr lang="en-US" sz="2800" i="1" dirty="0"/>
              <a:t> </a:t>
            </a:r>
            <a:r>
              <a:rPr lang="en-US" sz="2800" i="1" dirty="0" err="1"/>
              <a:t>viết</a:t>
            </a:r>
            <a:r>
              <a:rPr lang="en-US" sz="2800" i="1" dirty="0"/>
              <a:t> </a:t>
            </a:r>
            <a:r>
              <a:rPr lang="en-US" sz="2800" i="1" dirty="0" err="1"/>
              <a:t>và</a:t>
            </a:r>
            <a:r>
              <a:rPr lang="en-US" sz="2800" i="1" dirty="0"/>
              <a:t> </a:t>
            </a:r>
            <a:r>
              <a:rPr lang="en-US" sz="2800" i="1" dirty="0" err="1"/>
              <a:t>nói</a:t>
            </a:r>
            <a:r>
              <a:rPr lang="en-US" sz="2800" i="1" dirty="0"/>
              <a:t> </a:t>
            </a:r>
            <a:r>
              <a:rPr lang="en-US" sz="2800" i="1" dirty="0" err="1"/>
              <a:t>khó</a:t>
            </a:r>
            <a:r>
              <a:rPr lang="en-US" sz="2800" i="1" dirty="0"/>
              <a:t> </a:t>
            </a:r>
            <a:r>
              <a:rPr lang="en-US" sz="2800" i="1" dirty="0" err="1"/>
              <a:t>hiểu</a:t>
            </a:r>
            <a:r>
              <a:rPr lang="en-US" sz="2800" i="1" dirty="0"/>
              <a:t> </a:t>
            </a:r>
            <a:r>
              <a:rPr lang="en-US" sz="2800" i="1" dirty="0" err="1"/>
              <a:t>thì</a:t>
            </a:r>
            <a:r>
              <a:rPr lang="en-US" sz="2800" i="1" dirty="0"/>
              <a:t> người </a:t>
            </a:r>
            <a:r>
              <a:rPr lang="en-US" sz="2800" i="1" dirty="0" err="1"/>
              <a:t>đó</a:t>
            </a:r>
            <a:r>
              <a:rPr lang="en-US" sz="2800" i="1" dirty="0"/>
              <a:t> </a:t>
            </a:r>
            <a:r>
              <a:rPr lang="en-US" sz="2800" i="1" dirty="0" err="1"/>
              <a:t>chính</a:t>
            </a:r>
            <a:r>
              <a:rPr lang="en-US" sz="2800" i="1" dirty="0"/>
              <a:t> </a:t>
            </a:r>
            <a:r>
              <a:rPr lang="en-US" sz="2800" i="1" dirty="0" err="1"/>
              <a:t>là</a:t>
            </a:r>
            <a:r>
              <a:rPr lang="en-US" sz="2800" i="1" dirty="0"/>
              <a:t> “</a:t>
            </a:r>
            <a:r>
              <a:rPr lang="en-US" sz="2800" i="1" dirty="0" err="1"/>
              <a:t>trâu</a:t>
            </a:r>
            <a:r>
              <a:rPr lang="en-US" sz="2800" i="1" dirty="0"/>
              <a:t>” ...</a:t>
            </a:r>
            <a:r>
              <a:rPr lang="en-US" sz="2800" dirty="0"/>
              <a:t> (Hồ </a:t>
            </a:r>
            <a:r>
              <a:rPr lang="en-US" sz="2800" dirty="0" err="1"/>
              <a:t>Chí</a:t>
            </a:r>
            <a:r>
              <a:rPr lang="en-US" sz="2800" dirty="0"/>
              <a:t> Minh)</a:t>
            </a:r>
            <a:endParaRPr lang="en-US" sz="2800" i="1" dirty="0"/>
          </a:p>
          <a:p>
            <a:pPr hangingPunct="0"/>
            <a:endParaRPr lang="en-US" sz="2800" dirty="0"/>
          </a:p>
        </p:txBody>
      </p:sp>
    </p:spTree>
    <p:extLst>
      <p:ext uri="{BB962C8B-B14F-4D97-AF65-F5344CB8AC3E}">
        <p14:creationId xmlns:p14="http://schemas.microsoft.com/office/powerpoint/2010/main" val="381746354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788" y="401501"/>
            <a:ext cx="11322423" cy="5693866"/>
          </a:xfrm>
          <a:prstGeom prst="rect">
            <a:avLst/>
          </a:prstGeom>
          <a:solidFill>
            <a:schemeClr val="accent2">
              <a:lumMod val="60000"/>
              <a:lumOff val="40000"/>
            </a:schemeClr>
          </a:solidFill>
        </p:spPr>
        <p:txBody>
          <a:bodyPr wrap="square">
            <a:spAutoFit/>
          </a:bodyPr>
          <a:lstStyle/>
          <a:p>
            <a:pPr hangingPunct="0"/>
            <a:endParaRPr lang="en-US" sz="2800" b="1" i="1" dirty="0"/>
          </a:p>
          <a:p>
            <a:pPr hangingPunct="0"/>
            <a:r>
              <a:rPr lang="en-US" sz="2800" b="1" i="1" dirty="0"/>
              <a:t>4.10. </a:t>
            </a:r>
            <a:r>
              <a:rPr lang="en-US" sz="2800" b="1" i="1" dirty="0" err="1"/>
              <a:t>Dấu</a:t>
            </a:r>
            <a:r>
              <a:rPr lang="en-US" sz="2800" b="1" i="1" dirty="0"/>
              <a:t> </a:t>
            </a:r>
            <a:r>
              <a:rPr lang="en-US" sz="2800" b="1" i="1" dirty="0" err="1"/>
              <a:t>gạch</a:t>
            </a:r>
            <a:r>
              <a:rPr lang="en-US" sz="2800" b="1" i="1" dirty="0"/>
              <a:t> </a:t>
            </a:r>
            <a:r>
              <a:rPr lang="en-US" sz="2800" b="1" i="1" dirty="0" err="1"/>
              <a:t>ngang</a:t>
            </a:r>
            <a:r>
              <a:rPr lang="en-US" sz="2800" b="1" i="1" dirty="0"/>
              <a:t>:</a:t>
            </a:r>
            <a:r>
              <a:rPr lang="en-US" sz="2800" b="1" dirty="0"/>
              <a:t> </a:t>
            </a:r>
            <a:r>
              <a:rPr lang="en-US" sz="2800" dirty="0" err="1"/>
              <a:t>Được</a:t>
            </a:r>
            <a:r>
              <a:rPr lang="en-US" sz="2800" dirty="0"/>
              <a:t> </a:t>
            </a:r>
            <a:r>
              <a:rPr lang="en-US" sz="2800" dirty="0" err="1"/>
              <a:t>dùng</a:t>
            </a:r>
            <a:r>
              <a:rPr lang="en-US" sz="2800" dirty="0"/>
              <a:t> để:</a:t>
            </a:r>
          </a:p>
          <a:p>
            <a:pPr lvl="0" hangingPunct="0"/>
            <a:r>
              <a:rPr lang="en-US" sz="2800" dirty="0"/>
              <a:t>+ </a:t>
            </a:r>
            <a:r>
              <a:rPr lang="en-US" sz="2800" dirty="0" err="1"/>
              <a:t>Đặt</a:t>
            </a:r>
            <a:r>
              <a:rPr lang="en-US" sz="2800" dirty="0"/>
              <a:t> </a:t>
            </a:r>
            <a:r>
              <a:rPr lang="en-US" sz="2800" dirty="0" err="1"/>
              <a:t>trước</a:t>
            </a:r>
            <a:r>
              <a:rPr lang="en-US" sz="2800" dirty="0"/>
              <a:t> </a:t>
            </a:r>
            <a:r>
              <a:rPr lang="en-US" sz="2800" dirty="0" err="1"/>
              <a:t>lời</a:t>
            </a:r>
            <a:r>
              <a:rPr lang="en-US" sz="2800" dirty="0"/>
              <a:t> hội </a:t>
            </a:r>
            <a:r>
              <a:rPr lang="en-US" sz="2800" dirty="0" err="1"/>
              <a:t>thoại</a:t>
            </a:r>
            <a:r>
              <a:rPr lang="en-US" sz="2800" dirty="0"/>
              <a:t>, </a:t>
            </a:r>
            <a:r>
              <a:rPr lang="en-US" sz="2800" dirty="0" err="1"/>
              <a:t>chỉ</a:t>
            </a:r>
            <a:r>
              <a:rPr lang="en-US" sz="2800" dirty="0"/>
              <a:t> </a:t>
            </a:r>
            <a:r>
              <a:rPr lang="en-US" sz="2800" dirty="0" err="1"/>
              <a:t>sự</a:t>
            </a:r>
            <a:r>
              <a:rPr lang="en-US" sz="2800" dirty="0"/>
              <a:t> </a:t>
            </a:r>
            <a:r>
              <a:rPr lang="en-US" sz="2800" dirty="0" err="1"/>
              <a:t>luân</a:t>
            </a:r>
            <a:r>
              <a:rPr lang="en-US" sz="2800" dirty="0"/>
              <a:t> </a:t>
            </a:r>
            <a:r>
              <a:rPr lang="en-US" sz="2800" dirty="0" err="1"/>
              <a:t>phiên</a:t>
            </a:r>
            <a:r>
              <a:rPr lang="en-US" sz="2800" dirty="0"/>
              <a:t> </a:t>
            </a:r>
            <a:r>
              <a:rPr lang="en-US" sz="2800" dirty="0" err="1"/>
              <a:t>trong</a:t>
            </a:r>
            <a:r>
              <a:rPr lang="en-US" sz="2800" dirty="0"/>
              <a:t> hội </a:t>
            </a:r>
            <a:r>
              <a:rPr lang="en-US" sz="2800" dirty="0" err="1"/>
              <a:t>thoại</a:t>
            </a:r>
            <a:r>
              <a:rPr lang="en-US" sz="2800" dirty="0"/>
              <a:t>.	</a:t>
            </a:r>
          </a:p>
          <a:p>
            <a:pPr lvl="0" hangingPunct="0"/>
            <a:r>
              <a:rPr lang="en-US" sz="2800" dirty="0"/>
              <a:t>	Ví dụ:  	</a:t>
            </a:r>
            <a:r>
              <a:rPr lang="en-US" sz="2800" i="1" dirty="0"/>
              <a:t>- </a:t>
            </a:r>
            <a:r>
              <a:rPr lang="en-US" sz="2800" i="1" dirty="0" err="1"/>
              <a:t>Anh</a:t>
            </a:r>
            <a:r>
              <a:rPr lang="en-US" sz="2800" i="1" dirty="0"/>
              <a:t> </a:t>
            </a:r>
            <a:r>
              <a:rPr lang="en-US" sz="2800" i="1" dirty="0" err="1"/>
              <a:t>sắp</a:t>
            </a:r>
            <a:r>
              <a:rPr lang="en-US" sz="2800" i="1" dirty="0"/>
              <a:t> đi à ?</a:t>
            </a:r>
            <a:endParaRPr lang="en-US" sz="2800" dirty="0"/>
          </a:p>
          <a:p>
            <a:pPr lvl="0" hangingPunct="0"/>
            <a:r>
              <a:rPr lang="en-US" sz="2800" i="1" dirty="0"/>
              <a:t>	</a:t>
            </a:r>
            <a:r>
              <a:rPr lang="en-US" sz="2800" i="1"/>
              <a:t>		- </a:t>
            </a:r>
            <a:r>
              <a:rPr lang="en-US" sz="2800" i="1" dirty="0" err="1"/>
              <a:t>Vâng</a:t>
            </a:r>
            <a:r>
              <a:rPr lang="en-US" sz="2800" i="1" dirty="0"/>
              <a:t>!</a:t>
            </a:r>
            <a:endParaRPr lang="en-US" sz="2800" dirty="0"/>
          </a:p>
          <a:p>
            <a:pPr lvl="0" hangingPunct="0"/>
            <a:r>
              <a:rPr lang="en-US" sz="2800" dirty="0"/>
              <a:t>+ </a:t>
            </a:r>
            <a:r>
              <a:rPr lang="en-US" sz="2800" dirty="0" err="1"/>
              <a:t>Đặt</a:t>
            </a:r>
            <a:r>
              <a:rPr lang="en-US" sz="2800" dirty="0"/>
              <a:t> </a:t>
            </a:r>
            <a:r>
              <a:rPr lang="en-US" sz="2800" dirty="0" err="1"/>
              <a:t>trước</a:t>
            </a:r>
            <a:r>
              <a:rPr lang="en-US" sz="2800" dirty="0"/>
              <a:t> </a:t>
            </a:r>
            <a:r>
              <a:rPr lang="en-US" sz="2800" dirty="0" err="1"/>
              <a:t>những</a:t>
            </a:r>
            <a:r>
              <a:rPr lang="en-US" sz="2800" dirty="0"/>
              <a:t> thành phần </a:t>
            </a:r>
            <a:r>
              <a:rPr lang="en-US" sz="2800" dirty="0" err="1"/>
              <a:t>liệt</a:t>
            </a:r>
            <a:r>
              <a:rPr lang="en-US" sz="2800" dirty="0"/>
              <a:t> </a:t>
            </a:r>
            <a:r>
              <a:rPr lang="en-US" sz="2800" dirty="0" err="1"/>
              <a:t>kê</a:t>
            </a:r>
            <a:r>
              <a:rPr lang="en-US" sz="2800" dirty="0"/>
              <a:t> </a:t>
            </a:r>
            <a:r>
              <a:rPr lang="en-US" sz="2800" dirty="0" err="1"/>
              <a:t>khi</a:t>
            </a:r>
            <a:r>
              <a:rPr lang="en-US" sz="2800" dirty="0"/>
              <a:t> </a:t>
            </a:r>
            <a:r>
              <a:rPr lang="en-US" sz="2800" dirty="0" err="1"/>
              <a:t>triển</a:t>
            </a:r>
            <a:r>
              <a:rPr lang="en-US" sz="2800" dirty="0"/>
              <a:t> </a:t>
            </a:r>
            <a:r>
              <a:rPr lang="en-US" sz="2800" dirty="0" err="1"/>
              <a:t>khai</a:t>
            </a:r>
            <a:r>
              <a:rPr lang="en-US" sz="2800" dirty="0"/>
              <a:t> ý </a:t>
            </a:r>
            <a:r>
              <a:rPr lang="en-US" sz="2800" dirty="0" err="1"/>
              <a:t>theo</a:t>
            </a:r>
            <a:r>
              <a:rPr lang="en-US" sz="2800" dirty="0"/>
              <a:t> </a:t>
            </a:r>
            <a:r>
              <a:rPr lang="en-US" sz="2800" dirty="0" err="1"/>
              <a:t>hàng</a:t>
            </a:r>
            <a:r>
              <a:rPr lang="en-US" sz="2800" dirty="0"/>
              <a:t> </a:t>
            </a:r>
            <a:r>
              <a:rPr lang="en-US" sz="2800" dirty="0" err="1"/>
              <a:t>dọc</a:t>
            </a:r>
            <a:r>
              <a:rPr lang="en-US" sz="2800" dirty="0"/>
              <a:t>.</a:t>
            </a:r>
          </a:p>
          <a:p>
            <a:pPr hangingPunct="0"/>
            <a:r>
              <a:rPr lang="en-US" sz="2800" dirty="0"/>
              <a:t>	Ví dụ</a:t>
            </a:r>
            <a:r>
              <a:rPr lang="en-US" sz="2800" u="sng" dirty="0"/>
              <a:t>:</a:t>
            </a:r>
            <a:r>
              <a:rPr lang="en-US" sz="2800" dirty="0"/>
              <a:t>     </a:t>
            </a:r>
            <a:r>
              <a:rPr lang="en-US" sz="2800" dirty="0" err="1"/>
              <a:t>Em</a:t>
            </a:r>
            <a:r>
              <a:rPr lang="en-US" sz="2800" dirty="0"/>
              <a:t> </a:t>
            </a:r>
            <a:r>
              <a:rPr lang="en-US" sz="2800" dirty="0" err="1"/>
              <a:t>hãy</a:t>
            </a:r>
            <a:r>
              <a:rPr lang="en-US" sz="2800" dirty="0"/>
              <a:t> </a:t>
            </a:r>
            <a:r>
              <a:rPr lang="en-US" sz="2800" dirty="0" err="1"/>
              <a:t>phân</a:t>
            </a:r>
            <a:r>
              <a:rPr lang="en-US" sz="2800" dirty="0"/>
              <a:t> </a:t>
            </a:r>
            <a:r>
              <a:rPr lang="en-US" sz="2800" dirty="0" err="1"/>
              <a:t>tích</a:t>
            </a:r>
            <a:r>
              <a:rPr lang="en-US" sz="2800" dirty="0"/>
              <a:t> </a:t>
            </a:r>
            <a:r>
              <a:rPr lang="en-US" sz="2800" dirty="0" err="1"/>
              <a:t>vẻ</a:t>
            </a:r>
            <a:r>
              <a:rPr lang="en-US" sz="2800" dirty="0"/>
              <a:t> </a:t>
            </a:r>
            <a:r>
              <a:rPr lang="en-US" sz="2800" dirty="0" err="1"/>
              <a:t>đẹp</a:t>
            </a:r>
            <a:r>
              <a:rPr lang="en-US" sz="2800" dirty="0"/>
              <a:t> của </a:t>
            </a:r>
            <a:r>
              <a:rPr lang="en-US" sz="2800" dirty="0" err="1"/>
              <a:t>những</a:t>
            </a:r>
            <a:r>
              <a:rPr lang="en-US" sz="2800" dirty="0"/>
              <a:t> câu </a:t>
            </a:r>
            <a:r>
              <a:rPr lang="en-US" sz="2800" dirty="0" err="1"/>
              <a:t>thơ</a:t>
            </a:r>
            <a:r>
              <a:rPr lang="en-US" sz="2800" dirty="0"/>
              <a:t> </a:t>
            </a:r>
            <a:r>
              <a:rPr lang="en-US" sz="2800" dirty="0" err="1"/>
              <a:t>sau</a:t>
            </a:r>
            <a:r>
              <a:rPr lang="en-US" sz="2800" dirty="0"/>
              <a:t>:</a:t>
            </a:r>
          </a:p>
          <a:p>
            <a:pPr hangingPunct="0"/>
            <a:r>
              <a:rPr lang="en-US" sz="2800" i="1" dirty="0"/>
              <a:t>	- </a:t>
            </a:r>
            <a:r>
              <a:rPr lang="en-US" sz="2800" i="1" dirty="0" err="1"/>
              <a:t>Ngoài</a:t>
            </a:r>
            <a:r>
              <a:rPr lang="en-US" sz="2800" i="1" dirty="0"/>
              <a:t> </a:t>
            </a:r>
            <a:r>
              <a:rPr lang="en-US" sz="2800" i="1" dirty="0" err="1"/>
              <a:t>thềm</a:t>
            </a:r>
            <a:r>
              <a:rPr lang="en-US" sz="2800" i="1" dirty="0"/>
              <a:t> </a:t>
            </a:r>
            <a:r>
              <a:rPr lang="en-US" sz="2800" i="1" dirty="0" err="1"/>
              <a:t>rơi</a:t>
            </a:r>
            <a:r>
              <a:rPr lang="en-US" sz="2800" i="1" dirty="0"/>
              <a:t> </a:t>
            </a:r>
            <a:r>
              <a:rPr lang="en-US" sz="2800" i="1" dirty="0" err="1"/>
              <a:t>cái</a:t>
            </a:r>
            <a:r>
              <a:rPr lang="en-US" sz="2800" i="1" dirty="0"/>
              <a:t> lá </a:t>
            </a:r>
            <a:r>
              <a:rPr lang="en-US" sz="2800" i="1" dirty="0" err="1"/>
              <a:t>đa</a:t>
            </a:r>
            <a:endParaRPr lang="en-US" sz="2800" dirty="0"/>
          </a:p>
          <a:p>
            <a:pPr hangingPunct="0"/>
            <a:r>
              <a:rPr lang="en-US" sz="2800" i="1" dirty="0"/>
              <a:t>	</a:t>
            </a:r>
            <a:r>
              <a:rPr lang="en-US" sz="2800" i="1" dirty="0" err="1"/>
              <a:t>Tiếng</a:t>
            </a:r>
            <a:r>
              <a:rPr lang="en-US" sz="2800" i="1" dirty="0"/>
              <a:t> </a:t>
            </a:r>
            <a:r>
              <a:rPr lang="en-US" sz="2800" i="1" dirty="0" err="1"/>
              <a:t>rơi</a:t>
            </a:r>
            <a:r>
              <a:rPr lang="en-US" sz="2800" i="1" dirty="0"/>
              <a:t> </a:t>
            </a:r>
            <a:r>
              <a:rPr lang="en-US" sz="2800" i="1" dirty="0" err="1"/>
              <a:t>rất</a:t>
            </a:r>
            <a:r>
              <a:rPr lang="en-US" sz="2800" i="1" dirty="0"/>
              <a:t> </a:t>
            </a:r>
            <a:r>
              <a:rPr lang="en-US" sz="2800" i="1" dirty="0" err="1"/>
              <a:t>mỏng</a:t>
            </a:r>
            <a:r>
              <a:rPr lang="en-US" sz="2800" i="1" dirty="0"/>
              <a:t> </a:t>
            </a:r>
            <a:r>
              <a:rPr lang="en-US" sz="2800" i="1" dirty="0" err="1"/>
              <a:t>như</a:t>
            </a:r>
            <a:r>
              <a:rPr lang="en-US" sz="2800" i="1" dirty="0"/>
              <a:t> </a:t>
            </a:r>
            <a:r>
              <a:rPr lang="en-US" sz="2800" i="1" dirty="0" err="1"/>
              <a:t>là</a:t>
            </a:r>
            <a:r>
              <a:rPr lang="en-US" sz="2800" i="1" dirty="0"/>
              <a:t> </a:t>
            </a:r>
            <a:r>
              <a:rPr lang="en-US" sz="2800" i="1" dirty="0" err="1"/>
              <a:t>rơi</a:t>
            </a:r>
            <a:r>
              <a:rPr lang="en-US" sz="2800" i="1" dirty="0"/>
              <a:t> </a:t>
            </a:r>
            <a:r>
              <a:rPr lang="en-US" sz="2800" i="1" dirty="0" err="1"/>
              <a:t>nghiêng</a:t>
            </a:r>
            <a:r>
              <a:rPr lang="en-US" sz="2800" i="1" dirty="0"/>
              <a:t>.</a:t>
            </a:r>
            <a:endParaRPr lang="en-US" sz="2800" dirty="0"/>
          </a:p>
          <a:p>
            <a:pPr hangingPunct="0"/>
            <a:r>
              <a:rPr lang="en-US" sz="2800" dirty="0"/>
              <a:t>					(</a:t>
            </a:r>
            <a:r>
              <a:rPr lang="en-US" sz="2800" dirty="0" err="1"/>
              <a:t>Trần</a:t>
            </a:r>
            <a:r>
              <a:rPr lang="en-US" sz="2800" dirty="0"/>
              <a:t> Đăng </a:t>
            </a:r>
            <a:r>
              <a:rPr lang="en-US" sz="2800" dirty="0" err="1"/>
              <a:t>Khoa</a:t>
            </a:r>
            <a:r>
              <a:rPr lang="en-US" sz="2800" dirty="0"/>
              <a:t>).</a:t>
            </a:r>
          </a:p>
          <a:p>
            <a:pPr hangingPunct="0"/>
            <a:r>
              <a:rPr lang="en-US" sz="2800" i="1" dirty="0"/>
              <a:t>	- Long </a:t>
            </a:r>
            <a:r>
              <a:rPr lang="en-US" sz="2800" i="1" dirty="0" err="1"/>
              <a:t>lanh</a:t>
            </a:r>
            <a:r>
              <a:rPr lang="en-US" sz="2800" i="1" dirty="0"/>
              <a:t> </a:t>
            </a:r>
            <a:r>
              <a:rPr lang="en-US" sz="2800" i="1" dirty="0" err="1"/>
              <a:t>đáy</a:t>
            </a:r>
            <a:r>
              <a:rPr lang="en-US" sz="2800" i="1" dirty="0"/>
              <a:t> </a:t>
            </a:r>
            <a:r>
              <a:rPr lang="en-US" sz="2800" i="1" dirty="0" err="1"/>
              <a:t>nước</a:t>
            </a:r>
            <a:r>
              <a:rPr lang="en-US" sz="2800" i="1" dirty="0"/>
              <a:t> in </a:t>
            </a:r>
            <a:r>
              <a:rPr lang="en-US" sz="2800" i="1" dirty="0" err="1"/>
              <a:t>trời</a:t>
            </a:r>
            <a:endParaRPr lang="en-US" sz="2800" dirty="0"/>
          </a:p>
          <a:p>
            <a:pPr hangingPunct="0"/>
            <a:r>
              <a:rPr lang="en-US" sz="2800" i="1" dirty="0"/>
              <a:t>	Thành </a:t>
            </a:r>
            <a:r>
              <a:rPr lang="en-US" sz="2800" i="1" dirty="0" err="1"/>
              <a:t>xây</a:t>
            </a:r>
            <a:r>
              <a:rPr lang="en-US" sz="2800" i="1" dirty="0"/>
              <a:t> </a:t>
            </a:r>
            <a:r>
              <a:rPr lang="en-US" sz="2800" i="1" dirty="0" err="1"/>
              <a:t>khói</a:t>
            </a:r>
            <a:r>
              <a:rPr lang="en-US" sz="2800" i="1" dirty="0"/>
              <a:t> </a:t>
            </a:r>
            <a:r>
              <a:rPr lang="en-US" sz="2800" i="1" dirty="0" err="1"/>
              <a:t>biếc</a:t>
            </a:r>
            <a:r>
              <a:rPr lang="en-US" sz="2800" i="1" dirty="0"/>
              <a:t>, non </a:t>
            </a:r>
            <a:r>
              <a:rPr lang="en-US" sz="2800" i="1" dirty="0" err="1"/>
              <a:t>phơi</a:t>
            </a:r>
            <a:r>
              <a:rPr lang="en-US" sz="2800" i="1" dirty="0"/>
              <a:t> </a:t>
            </a:r>
            <a:r>
              <a:rPr lang="en-US" sz="2800" i="1" dirty="0" err="1"/>
              <a:t>bóng</a:t>
            </a:r>
            <a:r>
              <a:rPr lang="en-US" sz="2800" i="1" dirty="0"/>
              <a:t> vàng.</a:t>
            </a:r>
            <a:endParaRPr lang="en-US" sz="2800" dirty="0"/>
          </a:p>
          <a:p>
            <a:pPr hangingPunct="0"/>
            <a:r>
              <a:rPr lang="en-US" sz="2800" dirty="0"/>
              <a:t>					(</a:t>
            </a:r>
            <a:r>
              <a:rPr lang="en-US" sz="2800" dirty="0" err="1"/>
              <a:t>Truyện</a:t>
            </a:r>
            <a:r>
              <a:rPr lang="en-US" sz="2800" dirty="0"/>
              <a:t> </a:t>
            </a:r>
            <a:r>
              <a:rPr lang="en-US" sz="2800" dirty="0" err="1"/>
              <a:t>Kiều</a:t>
            </a:r>
            <a:r>
              <a:rPr lang="en-US" sz="2800" dirty="0"/>
              <a:t>)</a:t>
            </a:r>
          </a:p>
        </p:txBody>
      </p:sp>
    </p:spTree>
    <p:extLst>
      <p:ext uri="{BB962C8B-B14F-4D97-AF65-F5344CB8AC3E}">
        <p14:creationId xmlns:p14="http://schemas.microsoft.com/office/powerpoint/2010/main" val="379039473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471" y="855355"/>
            <a:ext cx="11623729" cy="3662541"/>
          </a:xfrm>
          <a:prstGeom prst="rect">
            <a:avLst/>
          </a:prstGeom>
          <a:solidFill>
            <a:schemeClr val="accent2">
              <a:lumMod val="60000"/>
              <a:lumOff val="40000"/>
            </a:schemeClr>
          </a:solidFill>
        </p:spPr>
        <p:txBody>
          <a:bodyPr wrap="square">
            <a:spAutoFit/>
          </a:bodyPr>
          <a:lstStyle/>
          <a:p>
            <a:pPr hangingPunct="0"/>
            <a:r>
              <a:rPr lang="en-US" sz="2000" b="1" i="1" dirty="0"/>
              <a:t> </a:t>
            </a:r>
            <a:endParaRPr lang="en-US" sz="1600" b="1" i="1" dirty="0"/>
          </a:p>
          <a:p>
            <a:pPr hangingPunct="0"/>
            <a:r>
              <a:rPr lang="en-US" sz="2800" b="1" i="1" dirty="0"/>
              <a:t>4.11. </a:t>
            </a:r>
            <a:r>
              <a:rPr lang="en-US" sz="2800" b="1" i="1" dirty="0" err="1"/>
              <a:t>Dấu</a:t>
            </a:r>
            <a:r>
              <a:rPr lang="en-US" sz="2800" b="1" i="1" dirty="0"/>
              <a:t> nối:</a:t>
            </a:r>
            <a:r>
              <a:rPr lang="en-US" sz="2800" dirty="0"/>
              <a:t> </a:t>
            </a:r>
            <a:r>
              <a:rPr lang="en-US" sz="2800" dirty="0" err="1"/>
              <a:t>Được</a:t>
            </a:r>
            <a:r>
              <a:rPr lang="en-US" sz="2800" dirty="0"/>
              <a:t> </a:t>
            </a:r>
            <a:r>
              <a:rPr lang="en-US" sz="2800" dirty="0" err="1"/>
              <a:t>dùng</a:t>
            </a:r>
            <a:r>
              <a:rPr lang="en-US" sz="2800" dirty="0"/>
              <a:t> để </a:t>
            </a:r>
            <a:r>
              <a:rPr lang="en-US" sz="2800" dirty="0" err="1"/>
              <a:t>liên</a:t>
            </a:r>
            <a:r>
              <a:rPr lang="en-US" sz="2800" dirty="0"/>
              <a:t> kết các thành tố </a:t>
            </a:r>
            <a:r>
              <a:rPr lang="en-US" sz="2800" dirty="0" err="1"/>
              <a:t>có</a:t>
            </a:r>
            <a:r>
              <a:rPr lang="en-US" sz="2800" dirty="0"/>
              <a:t> </a:t>
            </a:r>
            <a:r>
              <a:rPr lang="en-US" sz="2800" dirty="0" err="1"/>
              <a:t>quan</a:t>
            </a:r>
            <a:r>
              <a:rPr lang="en-US" sz="2800" dirty="0"/>
              <a:t> </a:t>
            </a:r>
            <a:r>
              <a:rPr lang="en-US" sz="2800" dirty="0" err="1"/>
              <a:t>hệ</a:t>
            </a:r>
            <a:r>
              <a:rPr lang="en-US" sz="2800" dirty="0"/>
              <a:t>:</a:t>
            </a:r>
          </a:p>
          <a:p>
            <a:pPr lvl="0" hangingPunct="0"/>
            <a:r>
              <a:rPr lang="en-US" sz="2800" dirty="0"/>
              <a:t>	+ </a:t>
            </a:r>
            <a:r>
              <a:rPr lang="en-US" sz="2800" dirty="0" err="1"/>
              <a:t>Không</a:t>
            </a:r>
            <a:r>
              <a:rPr lang="en-US" sz="2800" dirty="0"/>
              <a:t> </a:t>
            </a:r>
            <a:r>
              <a:rPr lang="en-US" sz="2800" dirty="0" err="1"/>
              <a:t>gian</a:t>
            </a:r>
            <a:r>
              <a:rPr lang="en-US" sz="2800" dirty="0"/>
              <a:t>: </a:t>
            </a:r>
            <a:r>
              <a:rPr lang="en-US" sz="2800" i="1" dirty="0" err="1"/>
              <a:t>Huế</a:t>
            </a:r>
            <a:r>
              <a:rPr lang="en-US" sz="2800" i="1" dirty="0"/>
              <a:t> - </a:t>
            </a:r>
            <a:r>
              <a:rPr lang="en-US" sz="2800" i="1" dirty="0" err="1"/>
              <a:t>Hà</a:t>
            </a:r>
            <a:r>
              <a:rPr lang="en-US" sz="2800" i="1" dirty="0"/>
              <a:t> </a:t>
            </a:r>
            <a:r>
              <a:rPr lang="en-US" sz="2800" i="1" dirty="0" err="1"/>
              <a:t>Nội</a:t>
            </a:r>
            <a:r>
              <a:rPr lang="en-US" sz="2800" i="1" dirty="0"/>
              <a:t>, </a:t>
            </a:r>
            <a:r>
              <a:rPr lang="en-US" sz="2800" i="1" dirty="0" err="1"/>
              <a:t>Nha</a:t>
            </a:r>
            <a:r>
              <a:rPr lang="en-US" sz="2800" i="1" dirty="0"/>
              <a:t> </a:t>
            </a:r>
            <a:r>
              <a:rPr lang="en-US" sz="2800" i="1" dirty="0" err="1"/>
              <a:t>Trang</a:t>
            </a:r>
            <a:r>
              <a:rPr lang="en-US" sz="2800" i="1" dirty="0"/>
              <a:t> - </a:t>
            </a:r>
            <a:r>
              <a:rPr lang="en-US" sz="2800" i="1" dirty="0" err="1"/>
              <a:t>Sài</a:t>
            </a:r>
            <a:r>
              <a:rPr lang="en-US" sz="2800" i="1" dirty="0"/>
              <a:t> </a:t>
            </a:r>
            <a:r>
              <a:rPr lang="en-US" sz="2800" i="1" dirty="0" err="1"/>
              <a:t>Gòn</a:t>
            </a:r>
            <a:r>
              <a:rPr lang="en-US" sz="2800" i="1" dirty="0"/>
              <a:t>.</a:t>
            </a:r>
            <a:endParaRPr lang="en-US" sz="2800" dirty="0"/>
          </a:p>
          <a:p>
            <a:pPr lvl="0" hangingPunct="0"/>
            <a:r>
              <a:rPr lang="en-US" sz="2800" dirty="0"/>
              <a:t>	+ </a:t>
            </a:r>
            <a:r>
              <a:rPr lang="en-US" sz="2800" dirty="0" err="1"/>
              <a:t>Thời</a:t>
            </a:r>
            <a:r>
              <a:rPr lang="en-US" sz="2800" dirty="0"/>
              <a:t> </a:t>
            </a:r>
            <a:r>
              <a:rPr lang="en-US" sz="2800" dirty="0" err="1"/>
              <a:t>gian</a:t>
            </a:r>
            <a:r>
              <a:rPr lang="en-US" sz="2800" dirty="0"/>
              <a:t>: </a:t>
            </a:r>
            <a:r>
              <a:rPr lang="en-US" sz="2800" i="1" dirty="0"/>
              <a:t>1930 - 1945</a:t>
            </a:r>
            <a:endParaRPr lang="en-US" sz="2800" dirty="0"/>
          </a:p>
          <a:p>
            <a:pPr lvl="0" hangingPunct="0"/>
            <a:r>
              <a:rPr lang="en-US" sz="2800" dirty="0"/>
              <a:t>	+ </a:t>
            </a:r>
            <a:r>
              <a:rPr lang="en-US" sz="2800" dirty="0" err="1"/>
              <a:t>Hợp</a:t>
            </a:r>
            <a:r>
              <a:rPr lang="en-US" sz="2800" dirty="0"/>
              <a:t> </a:t>
            </a:r>
            <a:r>
              <a:rPr lang="en-US" sz="2800" dirty="0" err="1"/>
              <a:t>tác</a:t>
            </a:r>
            <a:r>
              <a:rPr lang="en-US" sz="2800" dirty="0"/>
              <a:t> </a:t>
            </a:r>
            <a:r>
              <a:rPr lang="en-US" sz="2800" dirty="0" err="1"/>
              <a:t>bình</a:t>
            </a:r>
            <a:r>
              <a:rPr lang="en-US" sz="2800" dirty="0"/>
              <a:t> </a:t>
            </a:r>
            <a:r>
              <a:rPr lang="en-US" sz="2800" dirty="0" err="1"/>
              <a:t>đẳng</a:t>
            </a:r>
            <a:r>
              <a:rPr lang="en-US" sz="2800" dirty="0"/>
              <a:t>: </a:t>
            </a:r>
            <a:r>
              <a:rPr lang="en-US" sz="2800" i="1" dirty="0" err="1"/>
              <a:t>Việt</a:t>
            </a:r>
            <a:r>
              <a:rPr lang="en-US" sz="2800" i="1" dirty="0"/>
              <a:t> - </a:t>
            </a:r>
            <a:r>
              <a:rPr lang="en-US" sz="2800" i="1" dirty="0" err="1"/>
              <a:t>Xô</a:t>
            </a:r>
            <a:r>
              <a:rPr lang="en-US" sz="2800" i="1" dirty="0"/>
              <a:t>, </a:t>
            </a:r>
            <a:r>
              <a:rPr lang="en-US" sz="2800" i="1" dirty="0" err="1"/>
              <a:t>Toán</a:t>
            </a:r>
            <a:r>
              <a:rPr lang="en-US" sz="2800" i="1" dirty="0"/>
              <a:t> - Tin </a:t>
            </a:r>
            <a:r>
              <a:rPr lang="en-US" sz="2800" i="1" dirty="0" err="1"/>
              <a:t>học</a:t>
            </a:r>
            <a:r>
              <a:rPr lang="en-US" sz="2800" i="1" dirty="0"/>
              <a:t>.</a:t>
            </a:r>
            <a:endParaRPr lang="en-US" sz="2800" dirty="0"/>
          </a:p>
          <a:p>
            <a:pPr lvl="0" hangingPunct="0"/>
            <a:r>
              <a:rPr lang="en-US" sz="2800" dirty="0"/>
              <a:t>	+ Kết nối các thành tố từ </a:t>
            </a:r>
            <a:r>
              <a:rPr lang="en-US" sz="2800" dirty="0" err="1"/>
              <a:t>phiên</a:t>
            </a:r>
            <a:r>
              <a:rPr lang="en-US" sz="2800" dirty="0"/>
              <a:t> </a:t>
            </a:r>
            <a:r>
              <a:rPr lang="en-US" sz="2800" dirty="0" err="1"/>
              <a:t>âm</a:t>
            </a:r>
            <a:r>
              <a:rPr lang="en-US" sz="2800" dirty="0"/>
              <a:t>: </a:t>
            </a:r>
            <a:r>
              <a:rPr lang="en-US" sz="2800" i="1" dirty="0" err="1"/>
              <a:t>Lê-nin</a:t>
            </a:r>
            <a:r>
              <a:rPr lang="en-US" sz="2800" i="1" dirty="0"/>
              <a:t>, </a:t>
            </a:r>
            <a:r>
              <a:rPr lang="en-US" sz="2800" i="1" dirty="0" err="1"/>
              <a:t>Pê</a:t>
            </a:r>
            <a:r>
              <a:rPr lang="en-US" sz="2800" i="1" dirty="0"/>
              <a:t>-</a:t>
            </a:r>
            <a:r>
              <a:rPr lang="en-US" sz="2800" i="1" dirty="0" err="1"/>
              <a:t>nê</a:t>
            </a:r>
            <a:r>
              <a:rPr lang="en-US" sz="2800" i="1" dirty="0"/>
              <a:t>-xi-</a:t>
            </a:r>
            <a:r>
              <a:rPr lang="en-US" sz="2800" i="1" dirty="0" err="1"/>
              <a:t>lin</a:t>
            </a:r>
            <a:endParaRPr lang="en-US" sz="2800" i="1" dirty="0"/>
          </a:p>
          <a:p>
            <a:pPr lvl="0" hangingPunct="0"/>
            <a:endParaRPr lang="en-US" sz="2800" dirty="0"/>
          </a:p>
          <a:p>
            <a:pPr hangingPunct="0"/>
            <a:r>
              <a:rPr lang="en-US" sz="2800" i="1" dirty="0"/>
              <a:t> </a:t>
            </a:r>
            <a:r>
              <a:rPr lang="en-US" sz="2800" b="1" i="1" dirty="0"/>
              <a:t>4.12. </a:t>
            </a:r>
            <a:r>
              <a:rPr lang="en-US" sz="2800" b="1" i="1" dirty="0" err="1"/>
              <a:t>Dấu</a:t>
            </a:r>
            <a:r>
              <a:rPr lang="en-US" sz="2800" b="1" i="1" dirty="0"/>
              <a:t> </a:t>
            </a:r>
            <a:r>
              <a:rPr lang="en-US" sz="2800" b="1" i="1" dirty="0" err="1"/>
              <a:t>chấm</a:t>
            </a:r>
            <a:r>
              <a:rPr lang="en-US" sz="2800" b="1" i="1" dirty="0"/>
              <a:t> </a:t>
            </a:r>
            <a:r>
              <a:rPr lang="en-US" sz="2800" b="1" i="1" dirty="0" err="1"/>
              <a:t>hết</a:t>
            </a:r>
            <a:r>
              <a:rPr lang="en-US" sz="2800" b="1" i="1" dirty="0"/>
              <a:t>:</a:t>
            </a:r>
            <a:r>
              <a:rPr lang="en-US" sz="2800" dirty="0"/>
              <a:t> </a:t>
            </a:r>
            <a:r>
              <a:rPr lang="en-US" sz="2800" dirty="0" err="1"/>
              <a:t>Được</a:t>
            </a:r>
            <a:r>
              <a:rPr lang="en-US" sz="2800" dirty="0"/>
              <a:t> </a:t>
            </a:r>
            <a:r>
              <a:rPr lang="en-US" sz="2800" dirty="0" err="1"/>
              <a:t>dùng</a:t>
            </a:r>
            <a:r>
              <a:rPr lang="en-US" sz="2800" dirty="0"/>
              <a:t> để </a:t>
            </a:r>
            <a:r>
              <a:rPr lang="en-US" sz="2800" dirty="0" err="1"/>
              <a:t>thông</a:t>
            </a:r>
            <a:r>
              <a:rPr lang="en-US" sz="2800" dirty="0"/>
              <a:t> </a:t>
            </a:r>
            <a:r>
              <a:rPr lang="en-US" sz="2800" dirty="0" err="1"/>
              <a:t>báo</a:t>
            </a:r>
            <a:r>
              <a:rPr lang="en-US" sz="2800" dirty="0"/>
              <a:t> </a:t>
            </a:r>
            <a:r>
              <a:rPr lang="en-US" sz="2800" dirty="0" err="1"/>
              <a:t>sự</a:t>
            </a:r>
            <a:r>
              <a:rPr lang="en-US" sz="2800" dirty="0"/>
              <a:t> kết </a:t>
            </a:r>
            <a:r>
              <a:rPr lang="en-US" sz="2800" dirty="0" err="1"/>
              <a:t>thúc</a:t>
            </a:r>
            <a:r>
              <a:rPr lang="en-US" sz="2800" dirty="0"/>
              <a:t> văn bản.</a:t>
            </a:r>
          </a:p>
          <a:p>
            <a:pPr hangingPunct="0"/>
            <a:endParaRPr lang="en-US" sz="1600" dirty="0"/>
          </a:p>
        </p:txBody>
      </p:sp>
    </p:spTree>
    <p:extLst>
      <p:ext uri="{BB962C8B-B14F-4D97-AF65-F5344CB8AC3E}">
        <p14:creationId xmlns:p14="http://schemas.microsoft.com/office/powerpoint/2010/main" val="40680913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235424"/>
            <a:ext cx="11322423" cy="5693866"/>
          </a:xfrm>
          <a:prstGeom prst="rect">
            <a:avLst/>
          </a:prstGeom>
          <a:solidFill>
            <a:schemeClr val="accent2">
              <a:lumMod val="60000"/>
              <a:lumOff val="40000"/>
            </a:schemeClr>
          </a:solidFill>
        </p:spPr>
        <p:txBody>
          <a:bodyPr wrap="square">
            <a:spAutoFit/>
          </a:bodyPr>
          <a:lstStyle/>
          <a:p>
            <a:pPr hangingPunct="0"/>
            <a:r>
              <a:rPr lang="en-US" sz="2800" b="1" i="1" dirty="0"/>
              <a:t> </a:t>
            </a:r>
          </a:p>
          <a:p>
            <a:pPr hangingPunct="0"/>
            <a:endParaRPr lang="en-US" sz="2800" dirty="0"/>
          </a:p>
          <a:p>
            <a:pPr algn="ctr" hangingPunct="0"/>
            <a:r>
              <a:rPr lang="en-US" sz="3000" b="1" i="1" dirty="0" err="1"/>
              <a:t>Ngoài</a:t>
            </a:r>
            <a:r>
              <a:rPr lang="en-US" sz="3000" b="1" i="1" dirty="0"/>
              <a:t> ra </a:t>
            </a:r>
            <a:r>
              <a:rPr lang="en-US" sz="3000" b="1" i="1" dirty="0" err="1"/>
              <a:t>còn</a:t>
            </a:r>
            <a:r>
              <a:rPr lang="en-US" sz="3000" b="1" i="1" dirty="0"/>
              <a:t> </a:t>
            </a:r>
            <a:r>
              <a:rPr lang="en-US" sz="3000" b="1" i="1" dirty="0" err="1"/>
              <a:t>có</a:t>
            </a:r>
            <a:r>
              <a:rPr lang="en-US" sz="3000" b="1" i="1" dirty="0"/>
              <a:t> </a:t>
            </a:r>
            <a:r>
              <a:rPr lang="en-US" sz="3000" b="1" i="1" dirty="0" err="1"/>
              <a:t>một</a:t>
            </a:r>
            <a:r>
              <a:rPr lang="en-US" sz="3000" b="1" i="1" dirty="0"/>
              <a:t> </a:t>
            </a:r>
            <a:r>
              <a:rPr lang="en-US" sz="3000" b="1" i="1" dirty="0" err="1"/>
              <a:t>số</a:t>
            </a:r>
            <a:r>
              <a:rPr lang="en-US" sz="3000" b="1" i="1" dirty="0"/>
              <a:t> </a:t>
            </a:r>
            <a:r>
              <a:rPr lang="en-US" sz="3000" b="1" i="1" dirty="0" err="1"/>
              <a:t>dấu</a:t>
            </a:r>
            <a:r>
              <a:rPr lang="en-US" sz="3000" b="1" i="1" dirty="0"/>
              <a:t> khác </a:t>
            </a:r>
            <a:r>
              <a:rPr lang="en-US" sz="3000" b="1" i="1" dirty="0" err="1"/>
              <a:t>được</a:t>
            </a:r>
            <a:r>
              <a:rPr lang="en-US" sz="3000" b="1" i="1" dirty="0"/>
              <a:t> </a:t>
            </a:r>
            <a:r>
              <a:rPr lang="en-US" sz="3000" b="1" i="1" dirty="0" err="1"/>
              <a:t>sử</a:t>
            </a:r>
            <a:r>
              <a:rPr lang="en-US" sz="3000" b="1" i="1" dirty="0"/>
              <a:t> </a:t>
            </a:r>
            <a:r>
              <a:rPr lang="en-US" sz="3000" b="1" i="1" dirty="0" err="1"/>
              <a:t>dụng</a:t>
            </a:r>
            <a:r>
              <a:rPr lang="en-US" sz="3000" b="1" i="1" dirty="0"/>
              <a:t> </a:t>
            </a:r>
            <a:r>
              <a:rPr lang="en-US" sz="3000" b="1" i="1" dirty="0" err="1"/>
              <a:t>trong</a:t>
            </a:r>
            <a:r>
              <a:rPr lang="en-US" sz="3000" b="1" i="1" dirty="0"/>
              <a:t> </a:t>
            </a:r>
            <a:r>
              <a:rPr lang="en-US" sz="3000" b="1" i="1" dirty="0" err="1"/>
              <a:t>tiếng</a:t>
            </a:r>
            <a:r>
              <a:rPr lang="en-US" sz="3000" b="1" i="1" dirty="0"/>
              <a:t> </a:t>
            </a:r>
            <a:r>
              <a:rPr lang="en-US" sz="3000" b="1" i="1" dirty="0" err="1"/>
              <a:t>Việt</a:t>
            </a:r>
            <a:r>
              <a:rPr lang="en-US" sz="3000" b="1" i="1" dirty="0"/>
              <a:t> </a:t>
            </a:r>
            <a:r>
              <a:rPr lang="en-US" sz="3000" b="1" i="1" dirty="0" err="1"/>
              <a:t>như</a:t>
            </a:r>
            <a:r>
              <a:rPr lang="en-US" sz="3000" b="1" i="1" dirty="0"/>
              <a:t>:</a:t>
            </a:r>
          </a:p>
          <a:p>
            <a:pPr algn="ctr" hangingPunct="0"/>
            <a:endParaRPr lang="en-US" sz="2800" b="1" dirty="0"/>
          </a:p>
          <a:p>
            <a:pPr hangingPunct="0"/>
            <a:r>
              <a:rPr lang="en-US" sz="2800" i="1" dirty="0"/>
              <a:t> </a:t>
            </a:r>
            <a:r>
              <a:rPr lang="en-US" sz="2800" b="1" i="1" dirty="0"/>
              <a:t>4.13. </a:t>
            </a:r>
            <a:r>
              <a:rPr lang="en-US" sz="2800" b="1" i="1" dirty="0" err="1"/>
              <a:t>Dấu</a:t>
            </a:r>
            <a:r>
              <a:rPr lang="en-US" sz="2800" b="1" i="1" dirty="0"/>
              <a:t> </a:t>
            </a:r>
            <a:r>
              <a:rPr lang="en-US" sz="2800" b="1" i="1" dirty="0" err="1"/>
              <a:t>sổ</a:t>
            </a:r>
            <a:r>
              <a:rPr lang="en-US" sz="2800" b="1" i="1" dirty="0"/>
              <a:t> </a:t>
            </a:r>
            <a:r>
              <a:rPr lang="en-US" sz="2800" b="1" i="1" dirty="0" err="1"/>
              <a:t>xiên</a:t>
            </a:r>
            <a:r>
              <a:rPr lang="en-US" sz="2800" b="1" i="1" dirty="0"/>
              <a:t>:</a:t>
            </a:r>
            <a:r>
              <a:rPr lang="en-US" sz="2800" dirty="0"/>
              <a:t> </a:t>
            </a:r>
            <a:r>
              <a:rPr lang="en-US" sz="2800" dirty="0" err="1"/>
              <a:t>Được</a:t>
            </a:r>
            <a:r>
              <a:rPr lang="en-US" sz="2800" dirty="0"/>
              <a:t> </a:t>
            </a:r>
            <a:r>
              <a:rPr lang="en-US" sz="2800" dirty="0" err="1"/>
              <a:t>dùng</a:t>
            </a:r>
            <a:r>
              <a:rPr lang="en-US" sz="2800" dirty="0"/>
              <a:t> để:</a:t>
            </a:r>
          </a:p>
          <a:p>
            <a:pPr lvl="0" hangingPunct="0"/>
            <a:r>
              <a:rPr lang="en-US" sz="2800" dirty="0"/>
              <a:t>Viết </a:t>
            </a:r>
            <a:r>
              <a:rPr lang="en-US" sz="2800" dirty="0" err="1"/>
              <a:t>tắt</a:t>
            </a:r>
            <a:r>
              <a:rPr lang="en-US" sz="2800" dirty="0"/>
              <a:t> từ </a:t>
            </a:r>
            <a:r>
              <a:rPr lang="en-US" sz="2800" dirty="0" err="1"/>
              <a:t>có</a:t>
            </a:r>
            <a:r>
              <a:rPr lang="en-US" sz="2800" dirty="0"/>
              <a:t> </a:t>
            </a:r>
            <a:r>
              <a:rPr lang="en-US" sz="2800" dirty="0" err="1"/>
              <a:t>hai</a:t>
            </a:r>
            <a:r>
              <a:rPr lang="en-US" sz="2800" dirty="0"/>
              <a:t> </a:t>
            </a:r>
            <a:r>
              <a:rPr lang="en-US" sz="2800" dirty="0" err="1"/>
              <a:t>âm</a:t>
            </a:r>
            <a:r>
              <a:rPr lang="en-US" sz="2800" dirty="0"/>
              <a:t> tiết:</a:t>
            </a:r>
          </a:p>
          <a:p>
            <a:pPr hangingPunct="0"/>
            <a:r>
              <a:rPr lang="en-US" sz="2800" u="sng" dirty="0"/>
              <a:t>Ví dụ:</a:t>
            </a:r>
            <a:r>
              <a:rPr lang="en-US" sz="2800" i="1" dirty="0"/>
              <a:t>  - </a:t>
            </a:r>
            <a:r>
              <a:rPr lang="en-US" sz="2800" i="1" dirty="0" err="1"/>
              <a:t>Về</a:t>
            </a:r>
            <a:r>
              <a:rPr lang="en-US" sz="2800" i="1" dirty="0"/>
              <a:t> </a:t>
            </a:r>
            <a:r>
              <a:rPr lang="en-US" sz="2800" i="1" dirty="0" err="1"/>
              <a:t>việc</a:t>
            </a:r>
            <a:r>
              <a:rPr lang="en-US" sz="2800" i="1" dirty="0"/>
              <a:t> --&gt; V/v</a:t>
            </a:r>
            <a:endParaRPr lang="en-US" sz="2800" dirty="0"/>
          </a:p>
          <a:p>
            <a:pPr hangingPunct="0"/>
            <a:r>
              <a:rPr lang="en-US" sz="2800" i="1" dirty="0"/>
              <a:t>	- </a:t>
            </a:r>
            <a:r>
              <a:rPr lang="en-US" sz="2800" i="1" dirty="0" err="1"/>
              <a:t>Đồng</a:t>
            </a:r>
            <a:r>
              <a:rPr lang="en-US" sz="2800" i="1" dirty="0"/>
              <a:t> </a:t>
            </a:r>
            <a:r>
              <a:rPr lang="en-US" sz="2800" i="1" dirty="0" err="1"/>
              <a:t>chí</a:t>
            </a:r>
            <a:r>
              <a:rPr lang="en-US" sz="2800" i="1" dirty="0"/>
              <a:t> --&gt; Đ/c</a:t>
            </a:r>
            <a:endParaRPr lang="en-US" sz="2800" dirty="0"/>
          </a:p>
          <a:p>
            <a:pPr lvl="0" hangingPunct="0"/>
            <a:r>
              <a:rPr lang="en-US" sz="2800" dirty="0" err="1"/>
              <a:t>Chỉ</a:t>
            </a:r>
            <a:r>
              <a:rPr lang="en-US" sz="2800" dirty="0"/>
              <a:t> </a:t>
            </a:r>
            <a:r>
              <a:rPr lang="en-US" sz="2800" dirty="0" err="1"/>
              <a:t>ra</a:t>
            </a:r>
            <a:r>
              <a:rPr lang="en-US" sz="2800" dirty="0"/>
              <a:t> </a:t>
            </a:r>
            <a:r>
              <a:rPr lang="en-US" sz="2800" dirty="0" err="1"/>
              <a:t>cấp</a:t>
            </a:r>
            <a:r>
              <a:rPr lang="en-US" sz="2800" dirty="0"/>
              <a:t>, </a:t>
            </a:r>
            <a:r>
              <a:rPr lang="en-US" sz="2800" dirty="0" err="1"/>
              <a:t>bậc</a:t>
            </a:r>
            <a:r>
              <a:rPr lang="en-US" sz="2800" dirty="0"/>
              <a:t>, </a:t>
            </a:r>
            <a:r>
              <a:rPr lang="en-US" sz="2800" dirty="0" err="1"/>
              <a:t>số</a:t>
            </a:r>
            <a:r>
              <a:rPr lang="en-US" sz="2800" dirty="0"/>
              <a:t> </a:t>
            </a:r>
            <a:r>
              <a:rPr lang="en-US" sz="2800" dirty="0" err="1"/>
              <a:t>trực</a:t>
            </a:r>
            <a:r>
              <a:rPr lang="en-US" sz="2800" dirty="0"/>
              <a:t> thuộc:</a:t>
            </a:r>
          </a:p>
          <a:p>
            <a:pPr hangingPunct="0"/>
            <a:r>
              <a:rPr lang="en-US" sz="2800" u="sng" dirty="0"/>
              <a:t>Ví dụ:</a:t>
            </a:r>
            <a:r>
              <a:rPr lang="en-US" sz="2800" i="1" dirty="0"/>
              <a:t>  - </a:t>
            </a:r>
            <a:r>
              <a:rPr lang="en-US" sz="2800" i="1" dirty="0" err="1"/>
              <a:t>Số</a:t>
            </a:r>
            <a:r>
              <a:rPr lang="en-US" sz="2800" i="1" dirty="0"/>
              <a:t> 159 của văn </a:t>
            </a:r>
            <a:r>
              <a:rPr lang="en-US" sz="2800" i="1" dirty="0" err="1"/>
              <a:t>phòng</a:t>
            </a:r>
            <a:r>
              <a:rPr lang="en-US" sz="2800" i="1" dirty="0"/>
              <a:t> --&gt; </a:t>
            </a:r>
            <a:r>
              <a:rPr lang="en-US" sz="2800" i="1" dirty="0" err="1"/>
              <a:t>Số</a:t>
            </a:r>
            <a:r>
              <a:rPr lang="en-US" sz="2800" i="1" dirty="0"/>
              <a:t> 159/VP</a:t>
            </a:r>
            <a:endParaRPr lang="en-US" sz="2800" dirty="0"/>
          </a:p>
          <a:p>
            <a:pPr hangingPunct="0"/>
            <a:r>
              <a:rPr lang="en-US" sz="2800" i="1" dirty="0"/>
              <a:t> </a:t>
            </a:r>
            <a:r>
              <a:rPr lang="en-US" sz="2800" b="1" i="1" dirty="0"/>
              <a:t>4.14. </a:t>
            </a:r>
            <a:r>
              <a:rPr lang="en-US" sz="2800" b="1" i="1" dirty="0" err="1"/>
              <a:t>Dấu</a:t>
            </a:r>
            <a:r>
              <a:rPr lang="en-US" sz="2800" b="1" i="1" dirty="0"/>
              <a:t> hoa </a:t>
            </a:r>
            <a:r>
              <a:rPr lang="en-US" sz="2800" b="1" i="1" dirty="0" err="1"/>
              <a:t>thị</a:t>
            </a:r>
            <a:r>
              <a:rPr lang="en-US" sz="2800" b="1" i="1" dirty="0"/>
              <a:t>:</a:t>
            </a:r>
            <a:r>
              <a:rPr lang="en-US" sz="2800" dirty="0"/>
              <a:t>  </a:t>
            </a:r>
            <a:r>
              <a:rPr lang="en-US" sz="2800" dirty="0" err="1"/>
              <a:t>Dùng</a:t>
            </a:r>
            <a:r>
              <a:rPr lang="en-US" sz="2800" dirty="0"/>
              <a:t> để </a:t>
            </a:r>
            <a:r>
              <a:rPr lang="en-US" sz="2800" dirty="0" err="1"/>
              <a:t>ghi</a:t>
            </a:r>
            <a:r>
              <a:rPr lang="en-US" sz="2800" dirty="0"/>
              <a:t> </a:t>
            </a:r>
            <a:r>
              <a:rPr lang="en-US" sz="2800" dirty="0" err="1"/>
              <a:t>chú</a:t>
            </a:r>
            <a:r>
              <a:rPr lang="en-US" sz="2800" dirty="0"/>
              <a:t> </a:t>
            </a:r>
            <a:r>
              <a:rPr lang="en-US" sz="2800" dirty="0" err="1"/>
              <a:t>những</a:t>
            </a:r>
            <a:r>
              <a:rPr lang="en-US" sz="2800" dirty="0"/>
              <a:t> </a:t>
            </a:r>
            <a:r>
              <a:rPr lang="en-US" sz="2800" dirty="0" err="1"/>
              <a:t>trường</a:t>
            </a:r>
            <a:r>
              <a:rPr lang="en-US" sz="2800" dirty="0"/>
              <a:t> </a:t>
            </a:r>
            <a:r>
              <a:rPr lang="en-US" sz="2800" dirty="0" err="1"/>
              <a:t>hợp</a:t>
            </a:r>
            <a:r>
              <a:rPr lang="en-US" sz="2800" dirty="0"/>
              <a:t> </a:t>
            </a:r>
            <a:r>
              <a:rPr lang="en-US" sz="2800" dirty="0" err="1"/>
              <a:t>riêng</a:t>
            </a:r>
            <a:r>
              <a:rPr lang="en-US" sz="2800" dirty="0"/>
              <a:t> </a:t>
            </a:r>
            <a:r>
              <a:rPr lang="en-US" sz="2800" dirty="0" err="1"/>
              <a:t>lẻ</a:t>
            </a:r>
            <a:r>
              <a:rPr lang="en-US" sz="2800" dirty="0"/>
              <a:t>.</a:t>
            </a:r>
          </a:p>
          <a:p>
            <a:pPr hangingPunct="0"/>
            <a:r>
              <a:rPr lang="en-US" sz="2800" b="1" i="1" dirty="0"/>
              <a:t>4.15. </a:t>
            </a:r>
            <a:r>
              <a:rPr lang="en-US" sz="2800" b="1" i="1" dirty="0" err="1"/>
              <a:t>Chữ</a:t>
            </a:r>
            <a:r>
              <a:rPr lang="en-US" sz="2800" b="1" i="1" dirty="0"/>
              <a:t> </a:t>
            </a:r>
            <a:r>
              <a:rPr lang="en-US" sz="2800" b="1" i="1" dirty="0" err="1"/>
              <a:t>viết</a:t>
            </a:r>
            <a:r>
              <a:rPr lang="en-US" sz="2800" b="1" i="1" dirty="0"/>
              <a:t> </a:t>
            </a:r>
            <a:r>
              <a:rPr lang="en-US" sz="2800" b="1" i="1" dirty="0" err="1"/>
              <a:t>tắt</a:t>
            </a:r>
            <a:r>
              <a:rPr lang="en-US" sz="2800" b="1" i="1" dirty="0"/>
              <a:t> của từ </a:t>
            </a:r>
            <a:r>
              <a:rPr lang="en-US" sz="2800" b="1" i="1" dirty="0" err="1"/>
              <a:t>vân</a:t>
            </a:r>
            <a:r>
              <a:rPr lang="en-US" sz="2800" b="1" i="1" dirty="0"/>
              <a:t> </a:t>
            </a:r>
            <a:r>
              <a:rPr lang="en-US" sz="2800" b="1" i="1" dirty="0" err="1"/>
              <a:t>vân</a:t>
            </a:r>
            <a:r>
              <a:rPr lang="en-US" sz="2800" b="1" i="1" dirty="0"/>
              <a:t> (v.v..)</a:t>
            </a:r>
            <a:r>
              <a:rPr lang="en-US" sz="2800" i="1" dirty="0"/>
              <a:t>:</a:t>
            </a:r>
            <a:r>
              <a:rPr lang="en-US" sz="2800" dirty="0"/>
              <a:t> </a:t>
            </a:r>
            <a:r>
              <a:rPr lang="en-US" sz="2800" dirty="0" err="1"/>
              <a:t>Dùng</a:t>
            </a:r>
            <a:r>
              <a:rPr lang="en-US" sz="2800" dirty="0"/>
              <a:t> </a:t>
            </a:r>
            <a:r>
              <a:rPr lang="en-US" sz="2800" dirty="0" err="1"/>
              <a:t>tương</a:t>
            </a:r>
            <a:r>
              <a:rPr lang="en-US" sz="2800" dirty="0"/>
              <a:t> </a:t>
            </a:r>
            <a:r>
              <a:rPr lang="en-US" sz="2800" dirty="0" err="1"/>
              <a:t>đương</a:t>
            </a:r>
            <a:r>
              <a:rPr lang="en-US" sz="2800" dirty="0"/>
              <a:t> </a:t>
            </a:r>
            <a:r>
              <a:rPr lang="en-US" sz="2800" dirty="0" err="1"/>
              <a:t>dấu</a:t>
            </a:r>
            <a:r>
              <a:rPr lang="en-US" sz="2800" dirty="0"/>
              <a:t> </a:t>
            </a:r>
            <a:r>
              <a:rPr lang="en-US" sz="2800" dirty="0" err="1"/>
              <a:t>chấm</a:t>
            </a:r>
            <a:r>
              <a:rPr lang="en-US" sz="2800" dirty="0"/>
              <a:t> </a:t>
            </a:r>
            <a:r>
              <a:rPr lang="en-US" sz="2800" dirty="0" err="1"/>
              <a:t>lửng</a:t>
            </a:r>
            <a:r>
              <a:rPr lang="en-US" sz="2800" dirty="0"/>
              <a:t>.</a:t>
            </a:r>
          </a:p>
          <a:p>
            <a:pPr hangingPunct="0"/>
            <a:r>
              <a:rPr lang="en-US" sz="2800" dirty="0"/>
              <a:t> </a:t>
            </a:r>
          </a:p>
        </p:txBody>
      </p:sp>
    </p:spTree>
    <p:extLst>
      <p:ext uri="{BB962C8B-B14F-4D97-AF65-F5344CB8AC3E}">
        <p14:creationId xmlns:p14="http://schemas.microsoft.com/office/powerpoint/2010/main" val="79934908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430" y="151179"/>
            <a:ext cx="11747262" cy="6247864"/>
          </a:xfrm>
          <a:prstGeom prst="rect">
            <a:avLst/>
          </a:prstGeom>
          <a:solidFill>
            <a:schemeClr val="accent4">
              <a:lumMod val="60000"/>
              <a:lumOff val="40000"/>
            </a:schemeClr>
          </a:solidFill>
        </p:spPr>
        <p:txBody>
          <a:bodyPr wrap="square">
            <a:spAutoFit/>
          </a:bodyPr>
          <a:lstStyle/>
          <a:p>
            <a:pPr hangingPunct="0"/>
            <a:r>
              <a:rPr lang="x-none" sz="3200" b="1" dirty="0"/>
              <a:t>I. LÍ LUẬN VỀ VĂN BẢN</a:t>
            </a:r>
            <a:r>
              <a:rPr lang="en-US" sz="3200" b="1" dirty="0"/>
              <a:t> TIẾNG VIỆT</a:t>
            </a:r>
          </a:p>
          <a:p>
            <a:pPr hangingPunct="0"/>
            <a:r>
              <a:rPr lang="en-US" sz="2800" dirty="0" err="1"/>
              <a:t>Đơn</a:t>
            </a:r>
            <a:r>
              <a:rPr lang="en-US" sz="2800" dirty="0"/>
              <a:t> </a:t>
            </a:r>
            <a:r>
              <a:rPr lang="en-US" sz="2800" dirty="0" err="1"/>
              <a:t>vị</a:t>
            </a:r>
            <a:r>
              <a:rPr lang="en-US" sz="2800" dirty="0"/>
              <a:t> văn bản </a:t>
            </a:r>
            <a:r>
              <a:rPr lang="en-US" sz="2800" dirty="0" err="1"/>
              <a:t>được</a:t>
            </a:r>
            <a:r>
              <a:rPr lang="en-US" sz="2800" dirty="0"/>
              <a:t> </a:t>
            </a:r>
            <a:r>
              <a:rPr lang="en-US" sz="2800" dirty="0" err="1"/>
              <a:t>xem</a:t>
            </a:r>
            <a:r>
              <a:rPr lang="en-US" sz="2800" dirty="0"/>
              <a:t> </a:t>
            </a:r>
            <a:r>
              <a:rPr lang="en-US" sz="2800" dirty="0" err="1"/>
              <a:t>xét</a:t>
            </a:r>
            <a:r>
              <a:rPr lang="en-US" sz="2800" dirty="0"/>
              <a:t> </a:t>
            </a:r>
            <a:r>
              <a:rPr lang="en-US" sz="2800" dirty="0" err="1"/>
              <a:t>trong</a:t>
            </a:r>
            <a:r>
              <a:rPr lang="en-US" sz="2800" dirty="0"/>
              <a:t> </a:t>
            </a:r>
            <a:r>
              <a:rPr lang="en-US" sz="2800" dirty="0" err="1"/>
              <a:t>mối</a:t>
            </a:r>
            <a:r>
              <a:rPr lang="en-US" sz="2800" dirty="0"/>
              <a:t> </a:t>
            </a:r>
            <a:r>
              <a:rPr lang="en-US" sz="2800" dirty="0" err="1"/>
              <a:t>quan</a:t>
            </a:r>
            <a:r>
              <a:rPr lang="en-US" sz="2800" dirty="0"/>
              <a:t> </a:t>
            </a:r>
            <a:r>
              <a:rPr lang="en-US" sz="2800" dirty="0" err="1"/>
              <a:t>hệ</a:t>
            </a:r>
            <a:r>
              <a:rPr lang="en-US" sz="2800" dirty="0"/>
              <a:t> </a:t>
            </a:r>
            <a:r>
              <a:rPr lang="en-US" sz="2800" dirty="0" err="1"/>
              <a:t>với</a:t>
            </a:r>
            <a:r>
              <a:rPr lang="en-US" sz="2800" dirty="0"/>
              <a:t> </a:t>
            </a:r>
            <a:r>
              <a:rPr lang="en-US" sz="2800" dirty="0" err="1"/>
              <a:t>đơn</a:t>
            </a:r>
            <a:r>
              <a:rPr lang="en-US" sz="2800" dirty="0"/>
              <a:t> </a:t>
            </a:r>
            <a:r>
              <a:rPr lang="en-US" sz="2800" dirty="0" err="1"/>
              <a:t>vị</a:t>
            </a:r>
            <a:r>
              <a:rPr lang="en-US" sz="2800" dirty="0"/>
              <a:t> </a:t>
            </a:r>
            <a:r>
              <a:rPr lang="en-US" sz="2800" dirty="0" err="1"/>
              <a:t>đoạn</a:t>
            </a:r>
            <a:r>
              <a:rPr lang="en-US" sz="2800" dirty="0"/>
              <a:t>.</a:t>
            </a:r>
          </a:p>
          <a:p>
            <a:pPr hangingPunct="0"/>
            <a:r>
              <a:rPr lang="en-US" sz="3000" b="1" dirty="0"/>
              <a:t>1. </a:t>
            </a:r>
            <a:r>
              <a:rPr lang="en-US" sz="3000" b="1" dirty="0" err="1"/>
              <a:t>Đơn</a:t>
            </a:r>
            <a:r>
              <a:rPr lang="en-US" sz="3000" b="1" dirty="0"/>
              <a:t> </a:t>
            </a:r>
            <a:r>
              <a:rPr lang="en-US" sz="3000" b="1" dirty="0" err="1"/>
              <a:t>vị</a:t>
            </a:r>
            <a:r>
              <a:rPr lang="en-US" sz="3000" b="1" dirty="0"/>
              <a:t> </a:t>
            </a:r>
            <a:r>
              <a:rPr lang="en-US" sz="3000" b="1" dirty="0" err="1"/>
              <a:t>đoạn</a:t>
            </a:r>
            <a:r>
              <a:rPr lang="en-US" sz="3000" b="1" dirty="0"/>
              <a:t> </a:t>
            </a:r>
            <a:r>
              <a:rPr lang="en-US" sz="3000" b="1" dirty="0" err="1"/>
              <a:t>và</a:t>
            </a:r>
            <a:r>
              <a:rPr lang="en-US" sz="3000" b="1" dirty="0"/>
              <a:t> văn bản</a:t>
            </a:r>
          </a:p>
          <a:p>
            <a:pPr hangingPunct="0"/>
            <a:r>
              <a:rPr lang="en-US" sz="3000" b="1" dirty="0"/>
              <a:t>1.1. </a:t>
            </a:r>
            <a:r>
              <a:rPr lang="en-US" sz="3000" b="1" dirty="0" err="1"/>
              <a:t>Cấu</a:t>
            </a:r>
            <a:r>
              <a:rPr lang="en-US" sz="3000" b="1" dirty="0"/>
              <a:t> tạo của </a:t>
            </a:r>
            <a:r>
              <a:rPr lang="en-US" sz="3000" b="1" dirty="0" err="1"/>
              <a:t>đoạn</a:t>
            </a:r>
            <a:r>
              <a:rPr lang="en-US" sz="3000" b="1" dirty="0"/>
              <a:t> </a:t>
            </a:r>
          </a:p>
          <a:p>
            <a:pPr hangingPunct="0"/>
            <a:r>
              <a:rPr lang="en-US" sz="2800" b="1" dirty="0"/>
              <a:t>	- </a:t>
            </a:r>
            <a:r>
              <a:rPr lang="en-US" sz="2800" dirty="0" err="1"/>
              <a:t>Đoạn</a:t>
            </a:r>
            <a:r>
              <a:rPr lang="en-US" sz="2800" dirty="0"/>
              <a:t> </a:t>
            </a:r>
            <a:r>
              <a:rPr lang="en-US" sz="2800" dirty="0" err="1"/>
              <a:t>là</a:t>
            </a:r>
            <a:r>
              <a:rPr lang="en-US" sz="2800" dirty="0"/>
              <a:t> </a:t>
            </a:r>
            <a:r>
              <a:rPr lang="en-US" sz="2800" dirty="0" err="1"/>
              <a:t>đơn</a:t>
            </a:r>
            <a:r>
              <a:rPr lang="en-US" sz="2800" dirty="0"/>
              <a:t> </a:t>
            </a:r>
            <a:r>
              <a:rPr lang="en-US" sz="2800" dirty="0" err="1"/>
              <a:t>vị</a:t>
            </a:r>
            <a:r>
              <a:rPr lang="en-US" sz="2800" dirty="0"/>
              <a:t> </a:t>
            </a:r>
            <a:r>
              <a:rPr lang="en-US" sz="2800" dirty="0" err="1"/>
              <a:t>trên</a:t>
            </a:r>
            <a:r>
              <a:rPr lang="en-US" sz="2800" dirty="0"/>
              <a:t> câu</a:t>
            </a:r>
            <a:r>
              <a:rPr lang="en-US" sz="2800" b="1" dirty="0"/>
              <a:t>. </a:t>
            </a:r>
            <a:endParaRPr lang="en-US" sz="2800" dirty="0"/>
          </a:p>
          <a:p>
            <a:pPr hangingPunct="0"/>
            <a:r>
              <a:rPr lang="en-US" sz="2800" b="1" dirty="0"/>
              <a:t>	- </a:t>
            </a:r>
            <a:r>
              <a:rPr lang="en-US" sz="2800" dirty="0" err="1"/>
              <a:t>Đoạn</a:t>
            </a:r>
            <a:r>
              <a:rPr lang="en-US" sz="2800" dirty="0"/>
              <a:t> </a:t>
            </a:r>
            <a:r>
              <a:rPr lang="en-US" sz="2800" dirty="0" err="1"/>
              <a:t>được</a:t>
            </a:r>
            <a:r>
              <a:rPr lang="en-US" sz="2800" dirty="0"/>
              <a:t> </a:t>
            </a:r>
            <a:r>
              <a:rPr lang="en-US" sz="2800" dirty="0" err="1"/>
              <a:t>cấu</a:t>
            </a:r>
            <a:r>
              <a:rPr lang="en-US" sz="2800" dirty="0"/>
              <a:t> tạo do </a:t>
            </a:r>
            <a:r>
              <a:rPr lang="en-US" sz="2800" dirty="0" err="1"/>
              <a:t>sự</a:t>
            </a:r>
            <a:r>
              <a:rPr lang="en-US" sz="2800" dirty="0"/>
              <a:t> kết </a:t>
            </a:r>
            <a:r>
              <a:rPr lang="en-US" sz="2800" dirty="0" err="1"/>
              <a:t>hợp</a:t>
            </a:r>
            <a:r>
              <a:rPr lang="en-US" sz="2800" dirty="0"/>
              <a:t> </a:t>
            </a:r>
            <a:r>
              <a:rPr lang="en-US" sz="2800" dirty="0" err="1"/>
              <a:t>nhiều</a:t>
            </a:r>
            <a:r>
              <a:rPr lang="en-US" sz="2800" dirty="0"/>
              <a:t> câu. </a:t>
            </a:r>
            <a:r>
              <a:rPr lang="en-US" sz="2800" dirty="0" err="1"/>
              <a:t>Rất</a:t>
            </a:r>
            <a:r>
              <a:rPr lang="en-US" sz="2800" dirty="0"/>
              <a:t> </a:t>
            </a:r>
            <a:r>
              <a:rPr lang="en-US" sz="2800" dirty="0" err="1"/>
              <a:t>hiếm</a:t>
            </a:r>
            <a:r>
              <a:rPr lang="en-US" sz="2800" dirty="0"/>
              <a:t> </a:t>
            </a:r>
            <a:r>
              <a:rPr lang="en-US" sz="2800" dirty="0" err="1"/>
              <a:t>khi</a:t>
            </a:r>
            <a:r>
              <a:rPr lang="en-US" sz="2800" dirty="0"/>
              <a:t> </a:t>
            </a:r>
            <a:r>
              <a:rPr lang="en-US" sz="2800" dirty="0" err="1"/>
              <a:t>có</a:t>
            </a:r>
            <a:r>
              <a:rPr lang="en-US" sz="2800" dirty="0"/>
              <a:t> </a:t>
            </a:r>
            <a:r>
              <a:rPr lang="en-US" sz="2800" dirty="0" err="1"/>
              <a:t>đoạn</a:t>
            </a:r>
            <a:r>
              <a:rPr lang="en-US" sz="2800" dirty="0"/>
              <a:t> </a:t>
            </a:r>
            <a:r>
              <a:rPr lang="en-US" sz="2800" dirty="0" err="1"/>
              <a:t>chỉ</a:t>
            </a:r>
            <a:r>
              <a:rPr lang="en-US" sz="2800" dirty="0"/>
              <a:t> </a:t>
            </a:r>
            <a:r>
              <a:rPr lang="en-US" sz="2800" dirty="0" err="1"/>
              <a:t>có</a:t>
            </a:r>
            <a:r>
              <a:rPr lang="en-US" sz="2800" dirty="0"/>
              <a:t> 	1 câu.</a:t>
            </a:r>
          </a:p>
          <a:p>
            <a:pPr hangingPunct="0"/>
            <a:r>
              <a:rPr lang="en-US" sz="2800" dirty="0"/>
              <a:t>	- </a:t>
            </a:r>
            <a:r>
              <a:rPr lang="en-US" sz="2800" dirty="0" err="1"/>
              <a:t>Đoạn</a:t>
            </a:r>
            <a:r>
              <a:rPr lang="en-US" sz="2800" dirty="0"/>
              <a:t> </a:t>
            </a:r>
            <a:r>
              <a:rPr lang="en-US" sz="2800" dirty="0" err="1"/>
              <a:t>có</a:t>
            </a:r>
            <a:r>
              <a:rPr lang="en-US" sz="2800" dirty="0"/>
              <a:t> </a:t>
            </a:r>
            <a:r>
              <a:rPr lang="en-US" sz="2800" dirty="0" err="1"/>
              <a:t>đặc</a:t>
            </a:r>
            <a:r>
              <a:rPr lang="en-US" sz="2800" dirty="0"/>
              <a:t> </a:t>
            </a:r>
            <a:r>
              <a:rPr lang="en-US" sz="2800" dirty="0" err="1"/>
              <a:t>điểm</a:t>
            </a:r>
            <a:r>
              <a:rPr lang="en-US" sz="2800" dirty="0"/>
              <a:t> </a:t>
            </a:r>
            <a:r>
              <a:rPr lang="en-US" sz="2800" dirty="0" err="1"/>
              <a:t>là</a:t>
            </a:r>
            <a:r>
              <a:rPr lang="en-US" sz="2800" dirty="0"/>
              <a:t> </a:t>
            </a:r>
            <a:r>
              <a:rPr lang="en-US" sz="2800" dirty="0" err="1"/>
              <a:t>bắt</a:t>
            </a:r>
            <a:r>
              <a:rPr lang="en-US" sz="2800" dirty="0"/>
              <a:t> đầu từ </a:t>
            </a:r>
            <a:r>
              <a:rPr lang="en-US" sz="2800" dirty="0" err="1"/>
              <a:t>chỗ</a:t>
            </a:r>
            <a:r>
              <a:rPr lang="en-US" sz="2800" dirty="0"/>
              <a:t> </a:t>
            </a:r>
            <a:r>
              <a:rPr lang="en-US" sz="2800" dirty="0" err="1"/>
              <a:t>xuống</a:t>
            </a:r>
            <a:r>
              <a:rPr lang="en-US" sz="2800" dirty="0"/>
              <a:t> </a:t>
            </a:r>
            <a:r>
              <a:rPr lang="en-US" sz="2800" dirty="0" err="1"/>
              <a:t>dòng</a:t>
            </a:r>
            <a:r>
              <a:rPr lang="en-US" sz="2800" dirty="0"/>
              <a:t>, </a:t>
            </a:r>
            <a:r>
              <a:rPr lang="en-US" sz="2800" dirty="0" err="1"/>
              <a:t>có</a:t>
            </a:r>
            <a:r>
              <a:rPr lang="en-US" sz="2800" dirty="0"/>
              <a:t> </a:t>
            </a:r>
            <a:r>
              <a:rPr lang="en-US" sz="2800" dirty="0" err="1"/>
              <a:t>khoảng</a:t>
            </a:r>
            <a:r>
              <a:rPr lang="en-US" sz="2800" dirty="0"/>
              <a:t> </a:t>
            </a:r>
            <a:r>
              <a:rPr lang="en-US" sz="2800" dirty="0" err="1"/>
              <a:t>thụt</a:t>
            </a:r>
            <a:r>
              <a:rPr lang="en-US" sz="2800" dirty="0"/>
              <a:t> </a:t>
            </a:r>
            <a:r>
              <a:rPr lang="en-US" sz="2800" dirty="0" err="1"/>
              <a:t>vào</a:t>
            </a:r>
            <a:r>
              <a:rPr lang="en-US" sz="2800" dirty="0"/>
              <a:t> 	</a:t>
            </a:r>
            <a:r>
              <a:rPr lang="en-US" sz="2800" dirty="0" err="1"/>
              <a:t>đầu</a:t>
            </a:r>
            <a:r>
              <a:rPr lang="en-US" sz="2800" dirty="0"/>
              <a:t> </a:t>
            </a:r>
            <a:r>
              <a:rPr lang="en-US" sz="2800" dirty="0" err="1"/>
              <a:t>dòng</a:t>
            </a:r>
            <a:r>
              <a:rPr lang="en-US" sz="2800" dirty="0"/>
              <a:t>.</a:t>
            </a:r>
          </a:p>
          <a:p>
            <a:pPr hangingPunct="0"/>
            <a:r>
              <a:rPr lang="en-US" sz="2800" dirty="0"/>
              <a:t>	- </a:t>
            </a:r>
            <a:r>
              <a:rPr lang="en-US" sz="2800" dirty="0" err="1"/>
              <a:t>Đoạn</a:t>
            </a:r>
            <a:r>
              <a:rPr lang="en-US" sz="2800" dirty="0"/>
              <a:t> </a:t>
            </a:r>
            <a:r>
              <a:rPr lang="en-US" sz="2800" dirty="0" err="1"/>
              <a:t>không</a:t>
            </a:r>
            <a:r>
              <a:rPr lang="en-US" sz="2800" dirty="0"/>
              <a:t> </a:t>
            </a:r>
            <a:r>
              <a:rPr lang="en-US" sz="2800" dirty="0" err="1"/>
              <a:t>có</a:t>
            </a:r>
            <a:r>
              <a:rPr lang="en-US" sz="2800" dirty="0"/>
              <a:t> câu </a:t>
            </a:r>
            <a:r>
              <a:rPr lang="en-US" sz="2800" dirty="0" err="1"/>
              <a:t>đặt</a:t>
            </a:r>
            <a:r>
              <a:rPr lang="en-US" sz="2800" dirty="0"/>
              <a:t> </a:t>
            </a:r>
            <a:r>
              <a:rPr lang="en-US" sz="2800" dirty="0" err="1"/>
              <a:t>tên</a:t>
            </a:r>
            <a:r>
              <a:rPr lang="en-US" sz="2800" dirty="0"/>
              <a:t> đầu </a:t>
            </a:r>
            <a:r>
              <a:rPr lang="en-US" sz="2800" dirty="0" err="1"/>
              <a:t>đề</a:t>
            </a:r>
            <a:r>
              <a:rPr lang="en-US" sz="2800" dirty="0"/>
              <a:t> </a:t>
            </a:r>
            <a:r>
              <a:rPr lang="en-US" sz="2800" dirty="0" err="1"/>
              <a:t>đoạn</a:t>
            </a:r>
            <a:r>
              <a:rPr lang="en-US" sz="2800" dirty="0"/>
              <a:t>.</a:t>
            </a:r>
          </a:p>
          <a:p>
            <a:pPr hangingPunct="0"/>
            <a:r>
              <a:rPr lang="en-US" sz="2800" dirty="0"/>
              <a:t>	- </a:t>
            </a:r>
            <a:r>
              <a:rPr lang="en-US" sz="2800" dirty="0" err="1"/>
              <a:t>Đoạn</a:t>
            </a:r>
            <a:r>
              <a:rPr lang="en-US" sz="2800" dirty="0"/>
              <a:t> </a:t>
            </a:r>
            <a:r>
              <a:rPr lang="en-US" sz="2800" dirty="0" err="1"/>
              <a:t>có</a:t>
            </a:r>
            <a:r>
              <a:rPr lang="en-US" sz="2800" dirty="0"/>
              <a:t> 3 </a:t>
            </a:r>
            <a:r>
              <a:rPr lang="en-US" sz="2800" dirty="0" err="1"/>
              <a:t>loại</a:t>
            </a:r>
            <a:r>
              <a:rPr lang="en-US" sz="2800" dirty="0"/>
              <a:t> câu </a:t>
            </a:r>
            <a:r>
              <a:rPr lang="en-US" sz="2800" dirty="0" err="1"/>
              <a:t>chính</a:t>
            </a:r>
            <a:r>
              <a:rPr lang="en-US" sz="2800" dirty="0"/>
              <a:t>: câu </a:t>
            </a:r>
            <a:r>
              <a:rPr lang="en-US" sz="2800" dirty="0" err="1"/>
              <a:t>mở</a:t>
            </a:r>
            <a:r>
              <a:rPr lang="en-US" sz="2800" dirty="0"/>
              <a:t> đầu </a:t>
            </a:r>
            <a:r>
              <a:rPr lang="en-US" sz="2800" dirty="0" err="1"/>
              <a:t>đoạn</a:t>
            </a:r>
            <a:r>
              <a:rPr lang="en-US" sz="2800" dirty="0"/>
              <a:t>, câu </a:t>
            </a:r>
            <a:r>
              <a:rPr lang="en-US" sz="2800" dirty="0" err="1"/>
              <a:t>tiếp</a:t>
            </a:r>
            <a:r>
              <a:rPr lang="en-US" sz="2800" dirty="0"/>
              <a:t> </a:t>
            </a:r>
            <a:r>
              <a:rPr lang="en-US" sz="2800" dirty="0" err="1"/>
              <a:t>theo</a:t>
            </a:r>
            <a:r>
              <a:rPr lang="en-US" sz="2800" dirty="0"/>
              <a:t> (câu </a:t>
            </a:r>
            <a:r>
              <a:rPr lang="en-US" sz="2800" dirty="0" err="1"/>
              <a:t>phát</a:t>
            </a:r>
            <a:r>
              <a:rPr lang="en-US" sz="2800" dirty="0"/>
              <a:t> 	</a:t>
            </a:r>
            <a:r>
              <a:rPr lang="en-US" sz="2800" dirty="0" err="1"/>
              <a:t>triển</a:t>
            </a:r>
            <a:r>
              <a:rPr lang="en-US" sz="2800" dirty="0"/>
              <a:t> </a:t>
            </a:r>
            <a:r>
              <a:rPr lang="en-US" sz="2800" dirty="0" err="1"/>
              <a:t>đoạn</a:t>
            </a:r>
            <a:r>
              <a:rPr lang="en-US" sz="2800" dirty="0"/>
              <a:t>), câu kết </a:t>
            </a:r>
            <a:r>
              <a:rPr lang="en-US" sz="2800" dirty="0" err="1"/>
              <a:t>thúc</a:t>
            </a:r>
            <a:r>
              <a:rPr lang="en-US" sz="2800" dirty="0"/>
              <a:t> </a:t>
            </a:r>
            <a:r>
              <a:rPr lang="en-US" sz="2800" dirty="0" err="1"/>
              <a:t>đoạn</a:t>
            </a:r>
            <a:r>
              <a:rPr lang="en-US" sz="2800" dirty="0"/>
              <a:t>.</a:t>
            </a:r>
          </a:p>
          <a:p>
            <a:pPr hangingPunct="0"/>
            <a:endParaRPr lang="en-US" sz="2800" b="1" dirty="0"/>
          </a:p>
          <a:p>
            <a:pPr hangingPunct="0"/>
            <a:endParaRPr lang="en-US" sz="2800" b="1" dirty="0"/>
          </a:p>
        </p:txBody>
      </p:sp>
    </p:spTree>
    <p:extLst>
      <p:ext uri="{BB962C8B-B14F-4D97-AF65-F5344CB8AC3E}">
        <p14:creationId xmlns:p14="http://schemas.microsoft.com/office/powerpoint/2010/main" val="1183332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73807" y="496158"/>
            <a:ext cx="10844010" cy="5673348"/>
          </a:xfrm>
          <a:prstGeom prst="rect">
            <a:avLst/>
          </a:prstGeom>
          <a:solidFill>
            <a:schemeClr val="accent6">
              <a:lumMod val="60000"/>
              <a:lumOff val="40000"/>
            </a:schemeClr>
          </a:solidFill>
        </p:spPr>
        <p:txBody>
          <a:bodyPr wrap="square">
            <a:spAutoFit/>
          </a:bodyPr>
          <a:lstStyle/>
          <a:p>
            <a:pPr marL="457200" indent="-457200" hangingPunct="0">
              <a:spcBef>
                <a:spcPts val="400"/>
              </a:spcBef>
              <a:buFont typeface="Arial" panose="020B0604020202020204" pitchFamily="34" charset="0"/>
              <a:buChar char="•"/>
            </a:pPr>
            <a:endParaRPr lang="en-US" sz="2800" b="1" kern="0" dirty="0">
              <a:effectLst/>
              <a:latin typeface="Times New Roman" panose="02020603050405020304" pitchFamily="18" charset="0"/>
            </a:endParaRPr>
          </a:p>
          <a:p>
            <a:pPr marL="457200" indent="-457200" hangingPunct="0">
              <a:spcBef>
                <a:spcPts val="400"/>
              </a:spcBef>
              <a:buFont typeface="Arial" panose="020B0604020202020204" pitchFamily="34" charset="0"/>
              <a:buChar char="•"/>
            </a:pPr>
            <a:r>
              <a:rPr lang="en-US" sz="2800" b="1" kern="0" dirty="0" err="1">
                <a:effectLst/>
                <a:latin typeface="Times New Roman" panose="02020603050405020304" pitchFamily="18" charset="0"/>
              </a:rPr>
              <a:t>Một</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số</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vấn</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đề</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về</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chuẩn</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chính</a:t>
            </a:r>
            <a:r>
              <a:rPr lang="en-US" sz="2800" b="1" kern="0" dirty="0">
                <a:effectLst/>
                <a:latin typeface="Times New Roman" panose="02020603050405020304" pitchFamily="18" charset="0"/>
              </a:rPr>
              <a:t> </a:t>
            </a:r>
            <a:r>
              <a:rPr lang="en-US" sz="2800" b="1" kern="0" dirty="0" err="1">
                <a:effectLst/>
                <a:latin typeface="Times New Roman" panose="02020603050405020304" pitchFamily="18" charset="0"/>
              </a:rPr>
              <a:t>tả</a:t>
            </a:r>
            <a:r>
              <a:rPr lang="en-US" sz="2800" b="1" kern="0" dirty="0">
                <a:effectLst/>
                <a:latin typeface="Times New Roman" panose="02020603050405020304" pitchFamily="18" charset="0"/>
              </a:rPr>
              <a:t>:</a:t>
            </a:r>
          </a:p>
          <a:p>
            <a:pPr hangingPunct="0">
              <a:spcBef>
                <a:spcPts val="400"/>
              </a:spcBef>
            </a:pPr>
            <a:endParaRPr lang="en-US" sz="2800" b="1" kern="0" dirty="0">
              <a:effectLst/>
              <a:latin typeface="VNI-Dom"/>
            </a:endParaRPr>
          </a:p>
          <a:p>
            <a:pPr indent="450215" algn="just" hangingPunct="0">
              <a:spcBef>
                <a:spcPts val="400"/>
              </a:spcBef>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nay, các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thuật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viên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sử</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bàn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phím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để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soạn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thảo</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văn bản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hoá</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Nguyên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tắc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chuẩn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hoá</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3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khoa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thẩm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000"/>
              <a:buFont typeface="Wingdings" panose="05000000000000000000" pitchFamily="2" charset="2"/>
              <a:buChar char=""/>
              <a:tabLst>
                <a:tab pos="904875" algn="l"/>
              </a:tabLs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Khoa</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là</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của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tiết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nhận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000"/>
              <a:buFont typeface="Wingdings" panose="05000000000000000000" pitchFamily="2" charset="2"/>
              <a:buChar char=""/>
              <a:tabLst>
                <a:tab pos="904875" algn="l"/>
              </a:tabLs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Tiện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dụng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thanh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điệu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đặt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hoặc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dưới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b="1"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000"/>
              <a:buFont typeface="Wingdings" panose="05000000000000000000" pitchFamily="2" charset="2"/>
              <a:buChar char=""/>
              <a:tabLst>
                <a:tab pos="904875" algn="l"/>
              </a:tabLs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Thẩm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mĩ</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Giữ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vẻ</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cân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của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từ</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a:t>
            </a:r>
          </a:p>
          <a:p>
            <a:pPr marL="342900" lvl="0" indent="-342900" algn="just" hangingPunct="0">
              <a:spcBef>
                <a:spcPts val="400"/>
              </a:spcBef>
              <a:spcAft>
                <a:spcPts val="0"/>
              </a:spcAft>
              <a:buSzPts val="1000"/>
              <a:buFont typeface="Wingdings" panose="05000000000000000000" pitchFamily="2" charset="2"/>
              <a:buChar char=""/>
              <a:tabLst>
                <a:tab pos="904875" algn="l"/>
              </a:tabLst>
            </a:pPr>
            <a:endParaRPr lang="en-US" sz="2800" b="1"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546772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788" y="247221"/>
            <a:ext cx="11322423" cy="6001643"/>
          </a:xfrm>
          <a:prstGeom prst="rect">
            <a:avLst/>
          </a:prstGeom>
          <a:solidFill>
            <a:schemeClr val="accent4">
              <a:lumMod val="60000"/>
              <a:lumOff val="40000"/>
            </a:schemeClr>
          </a:solidFill>
        </p:spPr>
        <p:txBody>
          <a:bodyPr wrap="square">
            <a:spAutoFit/>
          </a:bodyPr>
          <a:lstStyle/>
          <a:p>
            <a:pPr hangingPunct="0"/>
            <a:endParaRPr lang="en-US" sz="2800" b="1" dirty="0"/>
          </a:p>
          <a:p>
            <a:pPr hangingPunct="0"/>
            <a:r>
              <a:rPr lang="en-US" sz="2800" b="1" dirty="0" err="1"/>
              <a:t>Mô</a:t>
            </a:r>
            <a:r>
              <a:rPr lang="en-US" sz="2800" b="1" dirty="0"/>
              <a:t> </a:t>
            </a:r>
            <a:r>
              <a:rPr lang="en-US" sz="2800" b="1" dirty="0" err="1"/>
              <a:t>hình</a:t>
            </a:r>
            <a:r>
              <a:rPr lang="en-US" sz="2800" b="1" dirty="0"/>
              <a:t> </a:t>
            </a:r>
            <a:r>
              <a:rPr lang="en-US" sz="2800" b="1" dirty="0" err="1"/>
              <a:t>của</a:t>
            </a:r>
            <a:r>
              <a:rPr lang="en-US" sz="2800" b="1" dirty="0"/>
              <a:t> </a:t>
            </a:r>
            <a:r>
              <a:rPr lang="en-US" sz="2800" b="1" dirty="0" err="1"/>
              <a:t>đoạn</a:t>
            </a:r>
            <a:endParaRPr lang="en-US" sz="2800" b="1" dirty="0"/>
          </a:p>
          <a:p>
            <a:pPr algn="ctr" hangingPunct="0"/>
            <a:endParaRPr lang="en-US" sz="28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a:p>
            <a:pPr algn="ctr" hangingPunct="0"/>
            <a:endParaRPr lang="en-US" sz="2000" b="1" dirty="0"/>
          </a:p>
        </p:txBody>
      </p:sp>
      <p:pic>
        <p:nvPicPr>
          <p:cNvPr id="4" name="Picture 3">
            <a:extLst>
              <a:ext uri="{FF2B5EF4-FFF2-40B4-BE49-F238E27FC236}">
                <a16:creationId xmlns:a16="http://schemas.microsoft.com/office/drawing/2014/main" id="{1EE839F6-91C6-43FE-AE42-628AAA711A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9206" y="1978812"/>
            <a:ext cx="9329735" cy="2357437"/>
          </a:xfrm>
          <a:prstGeom prst="rect">
            <a:avLst/>
          </a:prstGeom>
        </p:spPr>
      </p:pic>
    </p:spTree>
    <p:extLst>
      <p:ext uri="{BB962C8B-B14F-4D97-AF65-F5344CB8AC3E}">
        <p14:creationId xmlns:p14="http://schemas.microsoft.com/office/powerpoint/2010/main" val="290839904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9891" y="797510"/>
            <a:ext cx="11732217" cy="5816977"/>
          </a:xfrm>
          <a:prstGeom prst="rect">
            <a:avLst/>
          </a:prstGeom>
          <a:solidFill>
            <a:schemeClr val="accent4">
              <a:lumMod val="60000"/>
              <a:lumOff val="40000"/>
            </a:schemeClr>
          </a:solidFill>
        </p:spPr>
        <p:txBody>
          <a:bodyPr wrap="square">
            <a:spAutoFit/>
          </a:bodyPr>
          <a:lstStyle/>
          <a:p>
            <a:pPr hangingPunct="0"/>
            <a:r>
              <a:rPr lang="en-US" sz="3200" b="1" dirty="0"/>
              <a:t>1.2. </a:t>
            </a:r>
            <a:r>
              <a:rPr lang="en-US" sz="3200" b="1" dirty="0" err="1"/>
              <a:t>Cấu</a:t>
            </a:r>
            <a:r>
              <a:rPr lang="en-US" sz="3200" b="1" dirty="0"/>
              <a:t> tạo của </a:t>
            </a:r>
            <a:r>
              <a:rPr lang="en-US" sz="3200" b="1" dirty="0" err="1"/>
              <a:t>văn</a:t>
            </a:r>
            <a:r>
              <a:rPr lang="en-US" sz="3200" b="1" dirty="0"/>
              <a:t> </a:t>
            </a:r>
            <a:r>
              <a:rPr lang="en-US" sz="3200" b="1" dirty="0" err="1"/>
              <a:t>bản</a:t>
            </a:r>
            <a:endParaRPr lang="en-US" sz="3200" b="1" dirty="0"/>
          </a:p>
          <a:p>
            <a:pPr hangingPunct="0"/>
            <a:endParaRPr lang="en-US" sz="3200" b="1" dirty="0"/>
          </a:p>
          <a:p>
            <a:pPr hangingPunct="0"/>
            <a:r>
              <a:rPr lang="en-US" sz="2800" dirty="0"/>
              <a:t>- </a:t>
            </a:r>
            <a:r>
              <a:rPr lang="en-US" sz="2800" dirty="0" err="1"/>
              <a:t>Văn</a:t>
            </a:r>
            <a:r>
              <a:rPr lang="en-US" sz="2800" dirty="0"/>
              <a:t> bản </a:t>
            </a:r>
            <a:r>
              <a:rPr lang="en-US" sz="2800" dirty="0" err="1"/>
              <a:t>là</a:t>
            </a:r>
            <a:r>
              <a:rPr lang="en-US" sz="2800" dirty="0"/>
              <a:t> </a:t>
            </a:r>
            <a:r>
              <a:rPr lang="en-US" sz="2800" dirty="0" err="1"/>
              <a:t>đơn</a:t>
            </a:r>
            <a:r>
              <a:rPr lang="en-US" sz="2800" dirty="0"/>
              <a:t> </a:t>
            </a:r>
            <a:r>
              <a:rPr lang="en-US" sz="2800" dirty="0" err="1"/>
              <a:t>vị</a:t>
            </a:r>
            <a:r>
              <a:rPr lang="en-US" sz="2800" dirty="0"/>
              <a:t> </a:t>
            </a:r>
            <a:r>
              <a:rPr lang="en-US" sz="2800" dirty="0" err="1"/>
              <a:t>trên</a:t>
            </a:r>
            <a:r>
              <a:rPr lang="en-US" sz="2800" dirty="0"/>
              <a:t> </a:t>
            </a:r>
            <a:r>
              <a:rPr lang="en-US" sz="2800" dirty="0" err="1"/>
              <a:t>đoạn</a:t>
            </a:r>
            <a:r>
              <a:rPr lang="en-US" sz="2800" dirty="0"/>
              <a:t>, </a:t>
            </a:r>
            <a:r>
              <a:rPr lang="en-US" sz="2800" dirty="0" err="1"/>
              <a:t>là</a:t>
            </a:r>
            <a:r>
              <a:rPr lang="en-US" sz="2800" dirty="0"/>
              <a:t> </a:t>
            </a:r>
            <a:r>
              <a:rPr lang="en-US" sz="2800" dirty="0" err="1"/>
              <a:t>đơn</a:t>
            </a:r>
            <a:r>
              <a:rPr lang="en-US" sz="2800" dirty="0"/>
              <a:t> </a:t>
            </a:r>
            <a:r>
              <a:rPr lang="en-US" sz="2800" dirty="0" err="1"/>
              <a:t>vị</a:t>
            </a:r>
            <a:r>
              <a:rPr lang="en-US" sz="2800" dirty="0"/>
              <a:t> </a:t>
            </a:r>
            <a:r>
              <a:rPr lang="en-US" sz="2800" dirty="0" err="1"/>
              <a:t>lớn</a:t>
            </a:r>
            <a:r>
              <a:rPr lang="en-US" sz="2800" dirty="0"/>
              <a:t> </a:t>
            </a:r>
            <a:r>
              <a:rPr lang="en-US" sz="2800" dirty="0" err="1"/>
              <a:t>nhất</a:t>
            </a:r>
            <a:r>
              <a:rPr lang="en-US" sz="2800" dirty="0"/>
              <a:t> </a:t>
            </a:r>
            <a:r>
              <a:rPr lang="en-US" sz="2800" dirty="0" err="1"/>
              <a:t>trong</a:t>
            </a:r>
            <a:r>
              <a:rPr lang="en-US" sz="2800" dirty="0"/>
              <a:t> giao </a:t>
            </a:r>
            <a:r>
              <a:rPr lang="en-US" sz="2800" dirty="0" err="1"/>
              <a:t>tiếp</a:t>
            </a:r>
            <a:r>
              <a:rPr lang="en-US" sz="2800" dirty="0"/>
              <a:t> </a:t>
            </a:r>
            <a:r>
              <a:rPr lang="en-US" sz="2800" dirty="0" err="1"/>
              <a:t>bằng</a:t>
            </a:r>
            <a:r>
              <a:rPr lang="en-US" sz="2800" dirty="0"/>
              <a:t> </a:t>
            </a:r>
            <a:r>
              <a:rPr lang="en-US" sz="2800" dirty="0" err="1"/>
              <a:t>ngôn</a:t>
            </a:r>
            <a:r>
              <a:rPr lang="en-US" sz="2800" dirty="0"/>
              <a:t> </a:t>
            </a:r>
            <a:r>
              <a:rPr lang="en-US" sz="2800" dirty="0" err="1"/>
              <a:t>ngữ</a:t>
            </a:r>
            <a:r>
              <a:rPr lang="en-US" sz="2800" b="1" dirty="0"/>
              <a:t>. </a:t>
            </a:r>
            <a:endParaRPr lang="en-US" sz="2800" dirty="0"/>
          </a:p>
          <a:p>
            <a:pPr hangingPunct="0"/>
            <a:r>
              <a:rPr lang="en-US" sz="2800" dirty="0"/>
              <a:t>- </a:t>
            </a:r>
            <a:r>
              <a:rPr lang="en-US" sz="2800" dirty="0" err="1"/>
              <a:t>Văn</a:t>
            </a:r>
            <a:r>
              <a:rPr lang="en-US" sz="2800" dirty="0"/>
              <a:t> </a:t>
            </a:r>
            <a:r>
              <a:rPr lang="en-US" sz="2800" dirty="0" err="1"/>
              <a:t>bản</a:t>
            </a:r>
            <a:r>
              <a:rPr lang="en-US" sz="2800" dirty="0"/>
              <a:t> </a:t>
            </a:r>
            <a:r>
              <a:rPr lang="en-US" sz="2800" dirty="0" err="1"/>
              <a:t>luôn</a:t>
            </a:r>
            <a:r>
              <a:rPr lang="en-US" sz="2800" dirty="0"/>
              <a:t> </a:t>
            </a:r>
            <a:r>
              <a:rPr lang="en-US" sz="2800" dirty="0" err="1"/>
              <a:t>có</a:t>
            </a:r>
            <a:r>
              <a:rPr lang="en-US" sz="2800" dirty="0"/>
              <a:t> câu </a:t>
            </a:r>
            <a:r>
              <a:rPr lang="en-US" sz="2800" dirty="0" err="1"/>
              <a:t>đặt</a:t>
            </a:r>
            <a:r>
              <a:rPr lang="en-US" sz="2800" dirty="0"/>
              <a:t> </a:t>
            </a:r>
            <a:r>
              <a:rPr lang="en-US" sz="2800" dirty="0" err="1"/>
              <a:t>tên</a:t>
            </a:r>
            <a:r>
              <a:rPr lang="en-US" sz="2800" dirty="0"/>
              <a:t> văn bản.</a:t>
            </a:r>
          </a:p>
          <a:p>
            <a:pPr hangingPunct="0"/>
            <a:r>
              <a:rPr lang="en-US" sz="2800" dirty="0"/>
              <a:t>- </a:t>
            </a:r>
            <a:r>
              <a:rPr lang="en-US" sz="2800" dirty="0" err="1"/>
              <a:t>Văn</a:t>
            </a:r>
            <a:r>
              <a:rPr lang="en-US" sz="2800" dirty="0"/>
              <a:t> bản </a:t>
            </a:r>
            <a:r>
              <a:rPr lang="en-US" sz="2800" dirty="0" err="1"/>
              <a:t>được</a:t>
            </a:r>
            <a:r>
              <a:rPr lang="en-US" sz="2800" dirty="0"/>
              <a:t> </a:t>
            </a:r>
            <a:r>
              <a:rPr lang="en-US" sz="2800" dirty="0" err="1"/>
              <a:t>cấu</a:t>
            </a:r>
            <a:r>
              <a:rPr lang="en-US" sz="2800" dirty="0"/>
              <a:t> tạo </a:t>
            </a:r>
            <a:r>
              <a:rPr lang="en-US" sz="2800" dirty="0" err="1"/>
              <a:t>trực</a:t>
            </a:r>
            <a:r>
              <a:rPr lang="en-US" sz="2800" dirty="0"/>
              <a:t> </a:t>
            </a:r>
            <a:r>
              <a:rPr lang="en-US" sz="2800" dirty="0" err="1"/>
              <a:t>tiếp</a:t>
            </a:r>
            <a:r>
              <a:rPr lang="en-US" sz="2800" dirty="0"/>
              <a:t> từ </a:t>
            </a:r>
            <a:r>
              <a:rPr lang="en-US" sz="2800" dirty="0" err="1"/>
              <a:t>một</a:t>
            </a:r>
            <a:r>
              <a:rPr lang="en-US" sz="2800" dirty="0"/>
              <a:t> hoặc </a:t>
            </a:r>
            <a:r>
              <a:rPr lang="en-US" sz="2800" dirty="0" err="1"/>
              <a:t>nhiều</a:t>
            </a:r>
            <a:r>
              <a:rPr lang="en-US" sz="2800" dirty="0"/>
              <a:t> </a:t>
            </a:r>
            <a:r>
              <a:rPr lang="en-US" sz="2800" dirty="0" err="1"/>
              <a:t>đoạn</a:t>
            </a:r>
            <a:r>
              <a:rPr lang="en-US" sz="2800" dirty="0"/>
              <a:t>. </a:t>
            </a:r>
            <a:r>
              <a:rPr lang="en-US" sz="2800" dirty="0" err="1"/>
              <a:t>Vì</a:t>
            </a:r>
            <a:r>
              <a:rPr lang="en-US" sz="2800" dirty="0"/>
              <a:t> </a:t>
            </a:r>
            <a:r>
              <a:rPr lang="en-US" sz="2800" dirty="0" err="1"/>
              <a:t>vậy</a:t>
            </a:r>
            <a:r>
              <a:rPr lang="en-US" sz="2800" dirty="0"/>
              <a:t>, </a:t>
            </a:r>
            <a:r>
              <a:rPr lang="en-US" sz="2800" dirty="0" err="1"/>
              <a:t>có</a:t>
            </a:r>
            <a:r>
              <a:rPr lang="en-US" sz="2800" dirty="0"/>
              <a:t> </a:t>
            </a:r>
            <a:r>
              <a:rPr lang="en-US" sz="2800" dirty="0" err="1"/>
              <a:t>trường</a:t>
            </a:r>
            <a:r>
              <a:rPr lang="en-US" sz="2800" dirty="0"/>
              <a:t> </a:t>
            </a:r>
            <a:r>
              <a:rPr lang="en-US" sz="2800" dirty="0" err="1"/>
              <a:t>hợp</a:t>
            </a:r>
            <a:r>
              <a:rPr lang="en-US" sz="2800" dirty="0"/>
              <a:t> văn bản </a:t>
            </a:r>
            <a:r>
              <a:rPr lang="en-US" sz="2800" dirty="0" err="1"/>
              <a:t>chỉ</a:t>
            </a:r>
            <a:r>
              <a:rPr lang="en-US" sz="2800" dirty="0"/>
              <a:t> </a:t>
            </a:r>
            <a:r>
              <a:rPr lang="en-US" sz="2800" dirty="0" err="1"/>
              <a:t>có</a:t>
            </a:r>
            <a:r>
              <a:rPr lang="en-US" sz="2800" dirty="0"/>
              <a:t> 1 </a:t>
            </a:r>
            <a:r>
              <a:rPr lang="en-US" sz="2800" dirty="0" err="1"/>
              <a:t>đoạn</a:t>
            </a:r>
            <a:r>
              <a:rPr lang="en-US" sz="2800" dirty="0"/>
              <a:t>.</a:t>
            </a:r>
          </a:p>
          <a:p>
            <a:pPr hangingPunct="0"/>
            <a:r>
              <a:rPr lang="en-US" sz="2800" dirty="0"/>
              <a:t>- </a:t>
            </a:r>
            <a:r>
              <a:rPr lang="en-US" sz="2800" dirty="0" err="1"/>
              <a:t>Văn</a:t>
            </a:r>
            <a:r>
              <a:rPr lang="en-US" sz="2800" dirty="0"/>
              <a:t> bản </a:t>
            </a:r>
            <a:r>
              <a:rPr lang="en-US" sz="2800" dirty="0" err="1"/>
              <a:t>có</a:t>
            </a:r>
            <a:r>
              <a:rPr lang="en-US" sz="2800" dirty="0"/>
              <a:t> 3 </a:t>
            </a:r>
            <a:r>
              <a:rPr lang="en-US" sz="2800" dirty="0" err="1"/>
              <a:t>loại</a:t>
            </a:r>
            <a:r>
              <a:rPr lang="en-US" sz="2800" dirty="0"/>
              <a:t> câu </a:t>
            </a:r>
            <a:r>
              <a:rPr lang="en-US" sz="2800" dirty="0" err="1"/>
              <a:t>chính</a:t>
            </a:r>
            <a:r>
              <a:rPr lang="en-US" sz="2800" dirty="0"/>
              <a:t>: câu </a:t>
            </a:r>
            <a:r>
              <a:rPr lang="en-US" sz="2800" dirty="0" err="1"/>
              <a:t>mở</a:t>
            </a:r>
            <a:r>
              <a:rPr lang="en-US" sz="2800" dirty="0"/>
              <a:t> đầu văn bản, câu </a:t>
            </a:r>
            <a:r>
              <a:rPr lang="en-US" sz="2800" dirty="0" err="1"/>
              <a:t>tiếp</a:t>
            </a:r>
            <a:r>
              <a:rPr lang="en-US" sz="2800" dirty="0"/>
              <a:t> </a:t>
            </a:r>
            <a:r>
              <a:rPr lang="en-US" sz="2800" dirty="0" err="1"/>
              <a:t>theo</a:t>
            </a:r>
            <a:r>
              <a:rPr lang="en-US" sz="2800" dirty="0"/>
              <a:t> (câu </a:t>
            </a:r>
            <a:r>
              <a:rPr lang="en-US" sz="2800" dirty="0" err="1"/>
              <a:t>phát</a:t>
            </a:r>
            <a:r>
              <a:rPr lang="en-US" sz="2800" dirty="0"/>
              <a:t> </a:t>
            </a:r>
            <a:r>
              <a:rPr lang="en-US" sz="2800" dirty="0" err="1"/>
              <a:t>triển</a:t>
            </a:r>
            <a:r>
              <a:rPr lang="en-US" sz="2800" dirty="0"/>
              <a:t> văn bản), câu kết </a:t>
            </a:r>
            <a:r>
              <a:rPr lang="en-US" sz="2800" dirty="0" err="1"/>
              <a:t>thúc</a:t>
            </a:r>
            <a:r>
              <a:rPr lang="en-US" sz="2800" dirty="0"/>
              <a:t> văn bản.</a:t>
            </a:r>
          </a:p>
          <a:p>
            <a:pPr hangingPunct="0"/>
            <a:r>
              <a:rPr lang="en-US" sz="2800" dirty="0"/>
              <a:t>- </a:t>
            </a:r>
            <a:r>
              <a:rPr lang="en-US" sz="2800" dirty="0" err="1"/>
              <a:t>Cuối</a:t>
            </a:r>
            <a:r>
              <a:rPr lang="en-US" sz="2800" dirty="0"/>
              <a:t> </a:t>
            </a:r>
            <a:r>
              <a:rPr lang="en-US" sz="2800" dirty="0" err="1"/>
              <a:t>một</a:t>
            </a:r>
            <a:r>
              <a:rPr lang="en-US" sz="2800" dirty="0"/>
              <a:t> văn bản </a:t>
            </a:r>
            <a:r>
              <a:rPr lang="en-US" sz="2800" dirty="0" err="1"/>
              <a:t>có</a:t>
            </a:r>
            <a:r>
              <a:rPr lang="en-US" sz="2800" dirty="0"/>
              <a:t> </a:t>
            </a:r>
            <a:r>
              <a:rPr lang="en-US" sz="2800" dirty="0" err="1"/>
              <a:t>dấu</a:t>
            </a:r>
            <a:r>
              <a:rPr lang="en-US" sz="2800" dirty="0"/>
              <a:t> </a:t>
            </a:r>
            <a:r>
              <a:rPr lang="en-US" sz="2800" dirty="0" err="1"/>
              <a:t>chấm</a:t>
            </a:r>
            <a:r>
              <a:rPr lang="en-US" sz="2800" dirty="0"/>
              <a:t> </a:t>
            </a:r>
            <a:r>
              <a:rPr lang="en-US" sz="2800" dirty="0" err="1"/>
              <a:t>hết</a:t>
            </a:r>
            <a:r>
              <a:rPr lang="en-US" sz="2800" dirty="0"/>
              <a:t> (</a:t>
            </a:r>
            <a:r>
              <a:rPr lang="en-US" sz="2800" b="1" dirty="0"/>
              <a:t>./.</a:t>
            </a:r>
            <a:r>
              <a:rPr lang="en-US" sz="2800" dirty="0"/>
              <a:t>)</a:t>
            </a:r>
          </a:p>
          <a:p>
            <a:pPr hangingPunct="0"/>
            <a:r>
              <a:rPr lang="en-US" sz="2800" dirty="0"/>
              <a:t> </a:t>
            </a:r>
          </a:p>
          <a:p>
            <a:pPr hangingPunct="0"/>
            <a:r>
              <a:rPr lang="en-US" sz="2800" dirty="0" err="1"/>
              <a:t>Mô</a:t>
            </a:r>
            <a:r>
              <a:rPr lang="en-US" sz="2800" dirty="0"/>
              <a:t> </a:t>
            </a:r>
            <a:r>
              <a:rPr lang="en-US" sz="2800" dirty="0" err="1"/>
              <a:t>hình</a:t>
            </a:r>
            <a:r>
              <a:rPr lang="en-US" sz="2800" dirty="0"/>
              <a:t> của văn bản</a:t>
            </a:r>
          </a:p>
          <a:p>
            <a:pPr hangingPunct="0"/>
            <a:endParaRPr lang="en-US" sz="2800" dirty="0"/>
          </a:p>
          <a:p>
            <a:pPr hangingPunct="0"/>
            <a:endParaRPr lang="en-US" sz="2800" dirty="0"/>
          </a:p>
        </p:txBody>
      </p:sp>
    </p:spTree>
    <p:extLst>
      <p:ext uri="{BB962C8B-B14F-4D97-AF65-F5344CB8AC3E}">
        <p14:creationId xmlns:p14="http://schemas.microsoft.com/office/powerpoint/2010/main" val="18455393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7279" y="367750"/>
            <a:ext cx="11041038" cy="6124754"/>
          </a:xfrm>
          <a:prstGeom prst="rect">
            <a:avLst/>
          </a:prstGeom>
          <a:solidFill>
            <a:schemeClr val="accent4">
              <a:lumMod val="60000"/>
              <a:lumOff val="40000"/>
            </a:schemeClr>
          </a:solidFill>
        </p:spPr>
        <p:txBody>
          <a:bodyPr wrap="square">
            <a:spAutoFit/>
          </a:bodyPr>
          <a:lstStyle/>
          <a:p>
            <a:pPr hangingPunct="0"/>
            <a:r>
              <a:rPr lang="en-US" sz="2800" b="1" dirty="0" err="1"/>
              <a:t>Mô</a:t>
            </a:r>
            <a:r>
              <a:rPr lang="en-US" sz="2800" b="1" dirty="0"/>
              <a:t> </a:t>
            </a:r>
            <a:r>
              <a:rPr lang="en-US" sz="2800" b="1" dirty="0" err="1"/>
              <a:t>hình</a:t>
            </a:r>
            <a:r>
              <a:rPr lang="en-US" sz="2800" b="1" dirty="0"/>
              <a:t> của </a:t>
            </a:r>
            <a:r>
              <a:rPr lang="en-US" sz="2800" b="1" dirty="0" err="1"/>
              <a:t>văn</a:t>
            </a:r>
            <a:r>
              <a:rPr lang="en-US" sz="2800" b="1" dirty="0"/>
              <a:t> </a:t>
            </a:r>
            <a:r>
              <a:rPr lang="en-US" sz="2800" b="1" dirty="0" err="1"/>
              <a:t>bản</a:t>
            </a:r>
            <a:endParaRPr lang="en-US" sz="2800" b="1" dirty="0"/>
          </a:p>
          <a:p>
            <a:pPr hangingPunct="0"/>
            <a:endParaRPr lang="en-US" sz="2800" b="1"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p:txBody>
      </p:sp>
      <p:pic>
        <p:nvPicPr>
          <p:cNvPr id="5" name="Picture 4">
            <a:extLst>
              <a:ext uri="{FF2B5EF4-FFF2-40B4-BE49-F238E27FC236}">
                <a16:creationId xmlns:a16="http://schemas.microsoft.com/office/drawing/2014/main" id="{1C90C990-C6F7-4844-A738-E2FB7B948D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8107" y="928688"/>
            <a:ext cx="7590724" cy="5143500"/>
          </a:xfrm>
          <a:prstGeom prst="rect">
            <a:avLst/>
          </a:prstGeom>
        </p:spPr>
      </p:pic>
    </p:spTree>
    <p:extLst>
      <p:ext uri="{BB962C8B-B14F-4D97-AF65-F5344CB8AC3E}">
        <p14:creationId xmlns:p14="http://schemas.microsoft.com/office/powerpoint/2010/main" val="139735688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788" y="11628"/>
            <a:ext cx="11322423" cy="8771632"/>
          </a:xfrm>
          <a:prstGeom prst="rect">
            <a:avLst/>
          </a:prstGeom>
          <a:solidFill>
            <a:schemeClr val="accent4">
              <a:lumMod val="60000"/>
              <a:lumOff val="40000"/>
            </a:schemeClr>
          </a:solidFill>
        </p:spPr>
        <p:txBody>
          <a:bodyPr wrap="square">
            <a:spAutoFit/>
          </a:bodyPr>
          <a:lstStyle/>
          <a:p>
            <a:pPr hangingPunct="0"/>
            <a:endParaRPr lang="en-US" sz="3200" b="1" dirty="0"/>
          </a:p>
          <a:p>
            <a:pPr hangingPunct="0"/>
            <a:r>
              <a:rPr lang="en-US" sz="3200" b="1" dirty="0"/>
              <a:t>So </a:t>
            </a:r>
          </a:p>
          <a:p>
            <a:pPr hangingPunct="0"/>
            <a:r>
              <a:rPr lang="en-US" sz="3200" b="1" dirty="0" err="1"/>
              <a:t>sánh</a:t>
            </a:r>
            <a:r>
              <a:rPr lang="en-US" sz="3200" b="1" dirty="0"/>
              <a:t> </a:t>
            </a:r>
          </a:p>
          <a:p>
            <a:pPr hangingPunct="0"/>
            <a:r>
              <a:rPr lang="en-US" sz="3200" b="1" dirty="0" err="1"/>
              <a:t>đoạn</a:t>
            </a:r>
            <a:endParaRPr lang="en-US" sz="3200" b="1" dirty="0"/>
          </a:p>
          <a:p>
            <a:pPr hangingPunct="0"/>
            <a:r>
              <a:rPr lang="en-US" sz="3200" b="1" dirty="0"/>
              <a:t> &amp;</a:t>
            </a:r>
          </a:p>
          <a:p>
            <a:pPr hangingPunct="0"/>
            <a:r>
              <a:rPr lang="en-US" sz="3200" b="1" dirty="0" err="1"/>
              <a:t>văn</a:t>
            </a:r>
            <a:r>
              <a:rPr lang="en-US" sz="3200" b="1" dirty="0"/>
              <a:t> </a:t>
            </a:r>
          </a:p>
          <a:p>
            <a:pPr hangingPunct="0"/>
            <a:r>
              <a:rPr lang="en-US" sz="3200" b="1" dirty="0" err="1"/>
              <a:t>bản</a:t>
            </a:r>
            <a:r>
              <a:rPr lang="en-US" sz="3200" b="1" dirty="0"/>
              <a:t>	</a:t>
            </a:r>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a:p>
            <a:pPr hangingPunct="0"/>
            <a:endParaRPr lang="en-US" sz="2000" dirty="0"/>
          </a:p>
        </p:txBody>
      </p:sp>
      <p:sp>
        <p:nvSpPr>
          <p:cNvPr id="3"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300" b="0" i="0" u="none" strike="noStrike" cap="none" normalizeH="0" baseline="0">
                <a:ln>
                  <a:noFill/>
                </a:ln>
                <a:solidFill>
                  <a:schemeClr val="tx1"/>
                </a:solidFill>
                <a:effectLst/>
                <a:latin typeface="Times New Roman" pitchFamily="18" charset="0"/>
                <a:ea typeface="Times New Roman" pitchFamily="18" charset="0"/>
                <a:cs typeface="Times New Roman" pitchFamily="18"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2049" name="Picture 1" descr="bàng van bả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11606" y="262330"/>
            <a:ext cx="5825441" cy="67554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71321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8955"/>
            <a:ext cx="12192000" cy="6186309"/>
          </a:xfrm>
          <a:prstGeom prst="rect">
            <a:avLst/>
          </a:prstGeom>
          <a:solidFill>
            <a:schemeClr val="accent4">
              <a:lumMod val="60000"/>
              <a:lumOff val="40000"/>
            </a:schemeClr>
          </a:solidFill>
        </p:spPr>
        <p:txBody>
          <a:bodyPr wrap="square">
            <a:spAutoFit/>
          </a:bodyPr>
          <a:lstStyle/>
          <a:p>
            <a:pPr hangingPunct="0"/>
            <a:r>
              <a:rPr lang="en-US" sz="2800" b="1" dirty="0"/>
              <a:t>1.3. </a:t>
            </a:r>
            <a:r>
              <a:rPr lang="en-US" sz="2800" b="1" dirty="0" err="1"/>
              <a:t>Cấu</a:t>
            </a:r>
            <a:r>
              <a:rPr lang="en-US" sz="2800" b="1" dirty="0"/>
              <a:t> </a:t>
            </a:r>
            <a:r>
              <a:rPr lang="en-US" sz="2800" b="1" dirty="0" err="1"/>
              <a:t>trúc</a:t>
            </a:r>
            <a:r>
              <a:rPr lang="en-US" sz="2800" b="1" dirty="0"/>
              <a:t> </a:t>
            </a:r>
            <a:r>
              <a:rPr lang="en-US" sz="2800" b="1" dirty="0" err="1"/>
              <a:t>sâu</a:t>
            </a:r>
            <a:r>
              <a:rPr lang="en-US" sz="2800" b="1" dirty="0"/>
              <a:t> của </a:t>
            </a:r>
            <a:r>
              <a:rPr lang="en-US" sz="2800" b="1" dirty="0" err="1"/>
              <a:t>đoạn</a:t>
            </a:r>
            <a:r>
              <a:rPr lang="en-US" sz="2800" b="1" dirty="0"/>
              <a:t> </a:t>
            </a:r>
            <a:r>
              <a:rPr lang="en-US" sz="2800" b="1" dirty="0" err="1"/>
              <a:t>và</a:t>
            </a:r>
            <a:r>
              <a:rPr lang="en-US" sz="2800" b="1" dirty="0"/>
              <a:t> văn bản</a:t>
            </a:r>
            <a:endParaRPr lang="en-US" sz="2800" dirty="0"/>
          </a:p>
          <a:p>
            <a:pPr hangingPunct="0"/>
            <a:r>
              <a:rPr lang="en-US" sz="2800" dirty="0"/>
              <a:t>	</a:t>
            </a:r>
            <a:r>
              <a:rPr lang="en-US" sz="3200" b="1" dirty="0"/>
              <a:t>3</a:t>
            </a:r>
            <a:r>
              <a:rPr lang="en-US" sz="2800" dirty="0"/>
              <a:t> </a:t>
            </a:r>
            <a:r>
              <a:rPr lang="en-US" sz="2800" dirty="0" err="1"/>
              <a:t>yếu</a:t>
            </a:r>
            <a:r>
              <a:rPr lang="en-US" sz="2800" dirty="0"/>
              <a:t> tố </a:t>
            </a:r>
            <a:r>
              <a:rPr lang="en-US" sz="2800" dirty="0" err="1"/>
              <a:t>quan</a:t>
            </a:r>
            <a:r>
              <a:rPr lang="en-US" sz="2800" dirty="0"/>
              <a:t> </a:t>
            </a:r>
            <a:r>
              <a:rPr lang="en-US" sz="2800" dirty="0" err="1"/>
              <a:t>trọng</a:t>
            </a:r>
            <a:r>
              <a:rPr lang="en-US" sz="2800" dirty="0"/>
              <a:t> </a:t>
            </a:r>
            <a:r>
              <a:rPr lang="en-US" sz="2800" dirty="0" err="1"/>
              <a:t>tham</a:t>
            </a:r>
            <a:r>
              <a:rPr lang="en-US" sz="2800" dirty="0"/>
              <a:t> </a:t>
            </a:r>
            <a:r>
              <a:rPr lang="en-US" sz="2800" dirty="0" err="1"/>
              <a:t>gia</a:t>
            </a:r>
            <a:r>
              <a:rPr lang="en-US" sz="2800" dirty="0"/>
              <a:t> </a:t>
            </a:r>
            <a:r>
              <a:rPr lang="en-US" sz="2800" dirty="0" err="1"/>
              <a:t>vào</a:t>
            </a:r>
            <a:r>
              <a:rPr lang="en-US" sz="2800" dirty="0"/>
              <a:t> </a:t>
            </a:r>
            <a:r>
              <a:rPr lang="en-US" sz="2800" dirty="0" err="1"/>
              <a:t>cấu</a:t>
            </a:r>
            <a:r>
              <a:rPr lang="en-US" sz="2800" dirty="0"/>
              <a:t> </a:t>
            </a:r>
            <a:r>
              <a:rPr lang="en-US" sz="2800" dirty="0" err="1"/>
              <a:t>trúc</a:t>
            </a:r>
            <a:r>
              <a:rPr lang="en-US" sz="2800" dirty="0"/>
              <a:t> </a:t>
            </a:r>
            <a:r>
              <a:rPr lang="en-US" sz="2800" dirty="0" err="1"/>
              <a:t>sâu</a:t>
            </a:r>
            <a:r>
              <a:rPr lang="en-US" sz="2800" dirty="0"/>
              <a:t> của </a:t>
            </a:r>
            <a:r>
              <a:rPr lang="en-US" sz="2800" dirty="0" err="1"/>
              <a:t>đoạn</a:t>
            </a:r>
            <a:r>
              <a:rPr lang="en-US" sz="2800" dirty="0"/>
              <a:t> </a:t>
            </a:r>
            <a:r>
              <a:rPr lang="en-US" sz="2800" dirty="0" err="1"/>
              <a:t>và</a:t>
            </a:r>
            <a:r>
              <a:rPr lang="en-US" sz="2800" dirty="0"/>
              <a:t> văn bản. </a:t>
            </a:r>
          </a:p>
          <a:p>
            <a:pPr hangingPunct="0"/>
            <a:r>
              <a:rPr lang="en-US" sz="2800" dirty="0"/>
              <a:t>    </a:t>
            </a:r>
            <a:r>
              <a:rPr lang="en-US" sz="2800" dirty="0" err="1"/>
              <a:t>Đó</a:t>
            </a:r>
            <a:r>
              <a:rPr lang="en-US" sz="2800" dirty="0"/>
              <a:t> </a:t>
            </a:r>
            <a:r>
              <a:rPr lang="en-US" sz="2800" dirty="0" err="1"/>
              <a:t>là</a:t>
            </a:r>
            <a:r>
              <a:rPr lang="en-US" sz="2800" dirty="0"/>
              <a:t>: </a:t>
            </a:r>
            <a:r>
              <a:rPr lang="en-US" sz="2800" b="1" i="1" dirty="0" err="1"/>
              <a:t>hệ</a:t>
            </a:r>
            <a:r>
              <a:rPr lang="en-US" sz="2800" b="1" i="1" dirty="0"/>
              <a:t> </a:t>
            </a:r>
            <a:r>
              <a:rPr lang="en-US" sz="2800" b="1" i="1" dirty="0" err="1"/>
              <a:t>thống</a:t>
            </a:r>
            <a:r>
              <a:rPr lang="en-US" sz="2800" b="1" i="1" dirty="0"/>
              <a:t> lập luận, </a:t>
            </a:r>
            <a:r>
              <a:rPr lang="en-US" sz="2800" b="1" i="1" dirty="0" err="1"/>
              <a:t>hệ</a:t>
            </a:r>
            <a:r>
              <a:rPr lang="en-US" sz="2800" b="1" i="1" dirty="0"/>
              <a:t> </a:t>
            </a:r>
            <a:r>
              <a:rPr lang="en-US" sz="2800" b="1" i="1" dirty="0" err="1"/>
              <a:t>thống</a:t>
            </a:r>
            <a:r>
              <a:rPr lang="en-US" sz="2800" b="1" i="1" dirty="0"/>
              <a:t> </a:t>
            </a:r>
            <a:r>
              <a:rPr lang="en-US" sz="2800" b="1" i="1" dirty="0" err="1"/>
              <a:t>liên</a:t>
            </a:r>
            <a:r>
              <a:rPr lang="en-US" sz="2800" b="1" i="1" dirty="0"/>
              <a:t> kết, </a:t>
            </a:r>
            <a:r>
              <a:rPr lang="en-US" sz="2800" b="1" i="1" dirty="0" err="1"/>
              <a:t>phong</a:t>
            </a:r>
            <a:r>
              <a:rPr lang="en-US" sz="2800" b="1" i="1" dirty="0"/>
              <a:t> </a:t>
            </a:r>
            <a:r>
              <a:rPr lang="en-US" sz="2800" b="1" i="1" dirty="0" err="1"/>
              <a:t>cách</a:t>
            </a:r>
            <a:r>
              <a:rPr lang="en-US" sz="2800" b="1" i="1" dirty="0"/>
              <a:t> </a:t>
            </a:r>
            <a:r>
              <a:rPr lang="en-US" sz="2800" b="1" i="1" dirty="0" err="1"/>
              <a:t>chức</a:t>
            </a:r>
            <a:r>
              <a:rPr lang="en-US" sz="2800" b="1" i="1" dirty="0"/>
              <a:t> </a:t>
            </a:r>
            <a:r>
              <a:rPr lang="en-US" sz="2800" b="1" i="1" dirty="0" err="1"/>
              <a:t>năng</a:t>
            </a:r>
            <a:r>
              <a:rPr lang="en-US" sz="2800" b="1" i="1" dirty="0"/>
              <a:t> </a:t>
            </a:r>
            <a:r>
              <a:rPr lang="en-US" sz="2800" b="1" i="1" dirty="0" err="1"/>
              <a:t>ngôn</a:t>
            </a:r>
            <a:r>
              <a:rPr lang="en-US" sz="2800" b="1" i="1" dirty="0"/>
              <a:t> </a:t>
            </a:r>
            <a:r>
              <a:rPr lang="en-US" sz="2800" b="1" i="1" dirty="0" err="1"/>
              <a:t>ngữ</a:t>
            </a:r>
            <a:r>
              <a:rPr lang="en-US" sz="2800" b="1" i="1" dirty="0"/>
              <a:t>. </a:t>
            </a:r>
            <a:endParaRPr lang="en-US" sz="2800" dirty="0"/>
          </a:p>
          <a:p>
            <a:pPr hangingPunct="0"/>
            <a:endParaRPr lang="en-US" sz="2800" b="1" i="1" dirty="0"/>
          </a:p>
          <a:p>
            <a:pPr hangingPunct="0"/>
            <a:r>
              <a:rPr lang="en-US" sz="2800" b="1" i="1" dirty="0"/>
              <a:t>1.3.1 </a:t>
            </a:r>
            <a:r>
              <a:rPr lang="en-US" sz="2800" b="1" i="1" dirty="0" err="1"/>
              <a:t>Hệ</a:t>
            </a:r>
            <a:r>
              <a:rPr lang="en-US" sz="2800" b="1" i="1" dirty="0"/>
              <a:t> </a:t>
            </a:r>
            <a:r>
              <a:rPr lang="en-US" sz="2800" b="1" i="1" dirty="0" err="1"/>
              <a:t>thống</a:t>
            </a:r>
            <a:r>
              <a:rPr lang="en-US" sz="2800" b="1" i="1" dirty="0"/>
              <a:t> lập luận:</a:t>
            </a:r>
            <a:r>
              <a:rPr lang="en-US" sz="2800" b="1" dirty="0"/>
              <a:t> </a:t>
            </a:r>
            <a:r>
              <a:rPr lang="en-US" sz="2800" b="1" dirty="0" err="1"/>
              <a:t>H</a:t>
            </a:r>
            <a:r>
              <a:rPr lang="en-US" sz="2800" dirty="0" err="1"/>
              <a:t>ệ</a:t>
            </a:r>
            <a:r>
              <a:rPr lang="en-US" sz="2800" dirty="0"/>
              <a:t> </a:t>
            </a:r>
            <a:r>
              <a:rPr lang="en-US" sz="2800" dirty="0" err="1"/>
              <a:t>thống</a:t>
            </a:r>
            <a:r>
              <a:rPr lang="en-US" sz="2800" dirty="0"/>
              <a:t> lập luận </a:t>
            </a:r>
            <a:r>
              <a:rPr lang="en-US" sz="2800" dirty="0" err="1"/>
              <a:t>làm</a:t>
            </a:r>
            <a:r>
              <a:rPr lang="en-US" sz="2800" dirty="0"/>
              <a:t> </a:t>
            </a:r>
            <a:r>
              <a:rPr lang="en-US" sz="2800" dirty="0" err="1"/>
              <a:t>cho</a:t>
            </a:r>
            <a:r>
              <a:rPr lang="en-US" sz="2800" dirty="0"/>
              <a:t> văn bản </a:t>
            </a:r>
            <a:r>
              <a:rPr lang="en-US" sz="2800" dirty="0" err="1"/>
              <a:t>trở</a:t>
            </a:r>
            <a:r>
              <a:rPr lang="en-US" sz="2800" dirty="0"/>
              <a:t> thành </a:t>
            </a:r>
            <a:r>
              <a:rPr lang="en-US" sz="2800" dirty="0" err="1"/>
              <a:t>một</a:t>
            </a:r>
            <a:r>
              <a:rPr lang="en-US" sz="2800" dirty="0"/>
              <a:t> chỉnh </a:t>
            </a:r>
            <a:r>
              <a:rPr lang="en-US" sz="2800" dirty="0" err="1"/>
              <a:t>thể</a:t>
            </a:r>
            <a:r>
              <a:rPr lang="en-US" sz="2800" dirty="0"/>
              <a:t> </a:t>
            </a:r>
            <a:r>
              <a:rPr lang="en-US" sz="2800" dirty="0" err="1"/>
              <a:t>thống</a:t>
            </a:r>
            <a:r>
              <a:rPr lang="en-US" sz="2800" dirty="0"/>
              <a:t> </a:t>
            </a:r>
            <a:r>
              <a:rPr lang="en-US" sz="2800" dirty="0" err="1"/>
              <a:t>nhất</a:t>
            </a:r>
            <a:r>
              <a:rPr lang="en-US" sz="2800" dirty="0"/>
              <a:t> </a:t>
            </a:r>
            <a:r>
              <a:rPr lang="en-US" sz="2800" dirty="0" err="1"/>
              <a:t>bao</a:t>
            </a:r>
            <a:r>
              <a:rPr lang="en-US" sz="2800" dirty="0"/>
              <a:t> </a:t>
            </a:r>
            <a:r>
              <a:rPr lang="en-US" sz="2800" dirty="0" err="1"/>
              <a:t>gồm</a:t>
            </a:r>
            <a:r>
              <a:rPr lang="en-US" sz="2800" dirty="0"/>
              <a:t> các thành tố </a:t>
            </a:r>
            <a:r>
              <a:rPr lang="en-US" sz="2800" dirty="0" err="1"/>
              <a:t>và</a:t>
            </a:r>
            <a:r>
              <a:rPr lang="en-US" sz="2800" dirty="0"/>
              <a:t> </a:t>
            </a:r>
            <a:r>
              <a:rPr lang="en-US" sz="2800" dirty="0" err="1"/>
              <a:t>mối</a:t>
            </a:r>
            <a:r>
              <a:rPr lang="en-US" sz="2800" dirty="0"/>
              <a:t> </a:t>
            </a:r>
            <a:r>
              <a:rPr lang="en-US" sz="2800" dirty="0" err="1"/>
              <a:t>quan</a:t>
            </a:r>
            <a:r>
              <a:rPr lang="en-US" sz="2800" dirty="0"/>
              <a:t> </a:t>
            </a:r>
            <a:r>
              <a:rPr lang="en-US" sz="2800" dirty="0" err="1"/>
              <a:t>hệ</a:t>
            </a:r>
            <a:r>
              <a:rPr lang="en-US" sz="2800" dirty="0"/>
              <a:t> </a:t>
            </a:r>
            <a:r>
              <a:rPr lang="en-US" sz="2800" dirty="0" err="1"/>
              <a:t>chặt</a:t>
            </a:r>
            <a:r>
              <a:rPr lang="en-US" sz="2800" dirty="0"/>
              <a:t> </a:t>
            </a:r>
            <a:r>
              <a:rPr lang="en-US" sz="2800" dirty="0" err="1"/>
              <a:t>chẽ</a:t>
            </a:r>
            <a:r>
              <a:rPr lang="en-US" sz="2800" dirty="0"/>
              <a:t> </a:t>
            </a:r>
            <a:r>
              <a:rPr lang="en-US" sz="2800" dirty="0" err="1"/>
              <a:t>giữa</a:t>
            </a:r>
            <a:r>
              <a:rPr lang="en-US" sz="2800" dirty="0"/>
              <a:t> các thành tố. Các thành tố </a:t>
            </a:r>
            <a:r>
              <a:rPr lang="en-US" sz="2800" dirty="0" err="1"/>
              <a:t>trong</a:t>
            </a:r>
            <a:r>
              <a:rPr lang="en-US" sz="2800" dirty="0"/>
              <a:t> </a:t>
            </a:r>
            <a:r>
              <a:rPr lang="en-US" sz="2800" dirty="0" err="1"/>
              <a:t>hệ</a:t>
            </a:r>
            <a:r>
              <a:rPr lang="en-US" sz="2800" dirty="0"/>
              <a:t> </a:t>
            </a:r>
            <a:r>
              <a:rPr lang="en-US" sz="2800" dirty="0" err="1"/>
              <a:t>thống</a:t>
            </a:r>
            <a:r>
              <a:rPr lang="en-US" sz="2800" dirty="0"/>
              <a:t> lập luận </a:t>
            </a:r>
            <a:r>
              <a:rPr lang="en-US" sz="2800" dirty="0" err="1"/>
              <a:t>gồm</a:t>
            </a:r>
            <a:r>
              <a:rPr lang="en-US" sz="2800" dirty="0"/>
              <a:t>: </a:t>
            </a:r>
            <a:r>
              <a:rPr lang="en-US" sz="2800" b="1" i="1" dirty="0"/>
              <a:t>luận </a:t>
            </a:r>
            <a:r>
              <a:rPr lang="en-US" sz="2800" b="1" i="1" dirty="0" err="1"/>
              <a:t>đề</a:t>
            </a:r>
            <a:r>
              <a:rPr lang="en-US" sz="2800" b="1" i="1" dirty="0"/>
              <a:t>, luận </a:t>
            </a:r>
            <a:r>
              <a:rPr lang="en-US" sz="2800" b="1" i="1" dirty="0" err="1"/>
              <a:t>điểm</a:t>
            </a:r>
            <a:r>
              <a:rPr lang="en-US" sz="2800" b="1" i="1" dirty="0"/>
              <a:t>, luận </a:t>
            </a:r>
            <a:r>
              <a:rPr lang="en-US" sz="2800" b="1" i="1" dirty="0" err="1"/>
              <a:t>cứ</a:t>
            </a:r>
            <a:r>
              <a:rPr lang="en-US" sz="2800" b="1" i="1" dirty="0"/>
              <a:t>, luận </a:t>
            </a:r>
            <a:r>
              <a:rPr lang="en-US" sz="2800" b="1" i="1" dirty="0" err="1"/>
              <a:t>chứng</a:t>
            </a:r>
            <a:r>
              <a:rPr lang="en-US" sz="2800" dirty="0"/>
              <a:t>. </a:t>
            </a:r>
            <a:r>
              <a:rPr lang="en-US" sz="2800" dirty="0" err="1"/>
              <a:t>Mối</a:t>
            </a:r>
            <a:r>
              <a:rPr lang="en-US" sz="2800" dirty="0"/>
              <a:t> </a:t>
            </a:r>
            <a:r>
              <a:rPr lang="en-US" sz="2800" dirty="0" err="1"/>
              <a:t>quan</a:t>
            </a:r>
            <a:r>
              <a:rPr lang="en-US" sz="2800" dirty="0"/>
              <a:t> </a:t>
            </a:r>
            <a:r>
              <a:rPr lang="en-US" sz="2800" dirty="0" err="1"/>
              <a:t>hệ</a:t>
            </a:r>
            <a:r>
              <a:rPr lang="en-US" sz="2800" dirty="0"/>
              <a:t> </a:t>
            </a:r>
            <a:r>
              <a:rPr lang="en-US" sz="2800" dirty="0" err="1"/>
              <a:t>giữa</a:t>
            </a:r>
            <a:r>
              <a:rPr lang="en-US" sz="2800" dirty="0"/>
              <a:t> các thành tố </a:t>
            </a:r>
            <a:r>
              <a:rPr lang="en-US" sz="2800" dirty="0" err="1"/>
              <a:t>này</a:t>
            </a:r>
            <a:r>
              <a:rPr lang="en-US" sz="2800" dirty="0"/>
              <a:t> </a:t>
            </a:r>
            <a:r>
              <a:rPr lang="en-US" sz="2800" dirty="0" err="1"/>
              <a:t>thể</a:t>
            </a:r>
            <a:r>
              <a:rPr lang="en-US" sz="2800" dirty="0"/>
              <a:t> </a:t>
            </a:r>
            <a:r>
              <a:rPr lang="en-US" sz="2800" dirty="0" err="1"/>
              <a:t>hiện</a:t>
            </a:r>
            <a:r>
              <a:rPr lang="en-US" sz="2800" dirty="0"/>
              <a:t> ở </a:t>
            </a:r>
            <a:r>
              <a:rPr lang="en-US" sz="2800" dirty="0" err="1"/>
              <a:t>chỗ</a:t>
            </a:r>
            <a:r>
              <a:rPr lang="en-US" sz="2800" dirty="0"/>
              <a:t>: thành tố </a:t>
            </a:r>
            <a:r>
              <a:rPr lang="en-US" sz="2800" dirty="0" err="1"/>
              <a:t>bậc</a:t>
            </a:r>
            <a:r>
              <a:rPr lang="en-US" sz="2800" dirty="0"/>
              <a:t> </a:t>
            </a:r>
            <a:r>
              <a:rPr lang="en-US" sz="2800" dirty="0" err="1"/>
              <a:t>trên</a:t>
            </a:r>
            <a:r>
              <a:rPr lang="en-US" sz="2800" dirty="0"/>
              <a:t> </a:t>
            </a:r>
            <a:r>
              <a:rPr lang="en-US" sz="2800" dirty="0" err="1"/>
              <a:t>là</a:t>
            </a:r>
            <a:r>
              <a:rPr lang="en-US" sz="2800" dirty="0"/>
              <a:t> </a:t>
            </a:r>
            <a:r>
              <a:rPr lang="en-US" sz="2800" dirty="0" err="1"/>
              <a:t>cơ</a:t>
            </a:r>
            <a:r>
              <a:rPr lang="en-US" sz="2800" dirty="0"/>
              <a:t> </a:t>
            </a:r>
            <a:r>
              <a:rPr lang="en-US" sz="2800" dirty="0" err="1"/>
              <a:t>sở</a:t>
            </a:r>
            <a:r>
              <a:rPr lang="en-US" sz="2800" dirty="0"/>
              <a:t> để </a:t>
            </a:r>
            <a:r>
              <a:rPr lang="en-US" sz="2800" dirty="0" err="1"/>
              <a:t>suy</a:t>
            </a:r>
            <a:r>
              <a:rPr lang="en-US" sz="2800" dirty="0"/>
              <a:t> luận, </a:t>
            </a:r>
            <a:r>
              <a:rPr lang="en-US" sz="2800" dirty="0" err="1"/>
              <a:t>phát</a:t>
            </a:r>
            <a:r>
              <a:rPr lang="en-US" sz="2800" dirty="0"/>
              <a:t> </a:t>
            </a:r>
            <a:r>
              <a:rPr lang="en-US" sz="2800" dirty="0" err="1"/>
              <a:t>triển</a:t>
            </a:r>
            <a:r>
              <a:rPr lang="en-US" sz="2800" dirty="0"/>
              <a:t> thành thành tố </a:t>
            </a:r>
            <a:r>
              <a:rPr lang="en-US" sz="2800" dirty="0" err="1"/>
              <a:t>bậc</a:t>
            </a:r>
            <a:r>
              <a:rPr lang="en-US" sz="2800" dirty="0"/>
              <a:t> </a:t>
            </a:r>
            <a:r>
              <a:rPr lang="en-US" sz="2800" dirty="0" err="1"/>
              <a:t>dưới</a:t>
            </a:r>
            <a:r>
              <a:rPr lang="en-US" sz="2800" dirty="0"/>
              <a:t>; các thành tố </a:t>
            </a:r>
            <a:r>
              <a:rPr lang="en-US" sz="2800" dirty="0" err="1"/>
              <a:t>bậc</a:t>
            </a:r>
            <a:r>
              <a:rPr lang="en-US" sz="2800" dirty="0"/>
              <a:t> </a:t>
            </a:r>
            <a:r>
              <a:rPr lang="en-US" sz="2800" dirty="0" err="1"/>
              <a:t>dưới</a:t>
            </a:r>
            <a:r>
              <a:rPr lang="en-US" sz="2800" dirty="0"/>
              <a:t> </a:t>
            </a:r>
            <a:r>
              <a:rPr lang="en-US" sz="2800" dirty="0" err="1"/>
              <a:t>làm</a:t>
            </a:r>
            <a:r>
              <a:rPr lang="en-US" sz="2800" dirty="0"/>
              <a:t> minh </a:t>
            </a:r>
            <a:r>
              <a:rPr lang="en-US" sz="2800" dirty="0" err="1"/>
              <a:t>chứng</a:t>
            </a:r>
            <a:r>
              <a:rPr lang="en-US" sz="2800" dirty="0"/>
              <a:t> </a:t>
            </a:r>
            <a:r>
              <a:rPr lang="en-US" sz="2800" dirty="0" err="1"/>
              <a:t>cho</a:t>
            </a:r>
            <a:r>
              <a:rPr lang="en-US" sz="2800" dirty="0"/>
              <a:t> các thành tố </a:t>
            </a:r>
            <a:r>
              <a:rPr lang="en-US" sz="2800" dirty="0" err="1"/>
              <a:t>bậc</a:t>
            </a:r>
            <a:r>
              <a:rPr lang="en-US" sz="2800" dirty="0"/>
              <a:t> </a:t>
            </a:r>
            <a:r>
              <a:rPr lang="en-US" sz="2800" dirty="0" err="1"/>
              <a:t>trên</a:t>
            </a:r>
            <a:r>
              <a:rPr lang="en-US" sz="2800" dirty="0"/>
              <a:t>.</a:t>
            </a:r>
          </a:p>
          <a:p>
            <a:pPr hangingPunct="0"/>
            <a:endParaRPr lang="en-US" sz="2800" b="1" dirty="0"/>
          </a:p>
          <a:p>
            <a:pPr hangingPunct="0"/>
            <a:r>
              <a:rPr lang="en-US" sz="2800" b="1" dirty="0" err="1"/>
              <a:t>Hệ</a:t>
            </a:r>
            <a:r>
              <a:rPr lang="en-US" sz="2800" b="1" dirty="0"/>
              <a:t> </a:t>
            </a:r>
            <a:r>
              <a:rPr lang="en-US" sz="2800" b="1" dirty="0" err="1"/>
              <a:t>thống</a:t>
            </a:r>
            <a:r>
              <a:rPr lang="en-US" sz="2800" b="1" dirty="0"/>
              <a:t> lập luận </a:t>
            </a:r>
            <a:r>
              <a:rPr lang="en-US" sz="2800" b="1" dirty="0" err="1"/>
              <a:t>thường</a:t>
            </a:r>
            <a:r>
              <a:rPr lang="en-US" sz="2800" b="1" dirty="0"/>
              <a:t> </a:t>
            </a:r>
            <a:r>
              <a:rPr lang="en-US" sz="2800" b="1" dirty="0" err="1"/>
              <a:t>được</a:t>
            </a:r>
            <a:r>
              <a:rPr lang="en-US" sz="2800" b="1" dirty="0"/>
              <a:t> </a:t>
            </a:r>
            <a:r>
              <a:rPr lang="en-US" sz="2800" b="1" dirty="0" err="1"/>
              <a:t>triển</a:t>
            </a:r>
            <a:r>
              <a:rPr lang="en-US" sz="2800" b="1" dirty="0"/>
              <a:t> </a:t>
            </a:r>
            <a:r>
              <a:rPr lang="en-US" sz="2800" b="1" dirty="0" err="1"/>
              <a:t>khai</a:t>
            </a:r>
            <a:r>
              <a:rPr lang="en-US" sz="2800" b="1" dirty="0"/>
              <a:t> </a:t>
            </a:r>
            <a:r>
              <a:rPr lang="en-US" sz="2800" b="1" dirty="0" err="1"/>
              <a:t>dưới</a:t>
            </a:r>
            <a:r>
              <a:rPr lang="en-US" sz="2800" b="1" dirty="0"/>
              <a:t> 2 </a:t>
            </a:r>
            <a:r>
              <a:rPr lang="en-US" sz="2800" b="1" dirty="0" err="1"/>
              <a:t>hình</a:t>
            </a:r>
            <a:r>
              <a:rPr lang="en-US" sz="2800" b="1" dirty="0"/>
              <a:t> thức:</a:t>
            </a:r>
          </a:p>
          <a:p>
            <a:pPr hangingPunct="0"/>
            <a:r>
              <a:rPr lang="en-US" sz="2800" b="1" dirty="0"/>
              <a:t>	- </a:t>
            </a:r>
            <a:r>
              <a:rPr lang="en-US" sz="2800" b="1" i="1" dirty="0"/>
              <a:t>L</a:t>
            </a:r>
            <a:r>
              <a:rPr lang="x-none" sz="2800" b="1" i="1" dirty="0"/>
              <a:t>ập </a:t>
            </a:r>
            <a:r>
              <a:rPr lang="en-US" sz="2800" b="1" i="1" dirty="0"/>
              <a:t>luận </a:t>
            </a:r>
            <a:r>
              <a:rPr lang="en-US" sz="2800" b="1" i="1" dirty="0" err="1"/>
              <a:t>theo</a:t>
            </a:r>
            <a:r>
              <a:rPr lang="en-US" sz="2800" b="1" i="1" dirty="0"/>
              <a:t> </a:t>
            </a:r>
            <a:r>
              <a:rPr lang="en-US" sz="2800" b="1" i="1" dirty="0" err="1"/>
              <a:t>hướng</a:t>
            </a:r>
            <a:r>
              <a:rPr lang="en-US" sz="2800" b="1" i="1" dirty="0"/>
              <a:t> </a:t>
            </a:r>
            <a:r>
              <a:rPr lang="en-US" sz="2800" b="1" i="1" dirty="0" err="1"/>
              <a:t>tư</a:t>
            </a:r>
            <a:r>
              <a:rPr lang="en-US" sz="2800" b="1" i="1" dirty="0"/>
              <a:t> </a:t>
            </a:r>
            <a:r>
              <a:rPr lang="en-US" sz="2800" b="1" i="1" dirty="0" err="1"/>
              <a:t>duy</a:t>
            </a:r>
            <a:endParaRPr lang="en-US" sz="2800" b="1" dirty="0"/>
          </a:p>
          <a:p>
            <a:pPr lvl="1" hangingPunct="0"/>
            <a:r>
              <a:rPr lang="en-US" sz="2800" dirty="0"/>
              <a:t>	- </a:t>
            </a:r>
            <a:r>
              <a:rPr lang="en-US" sz="2800" b="1" i="1" dirty="0"/>
              <a:t>L</a:t>
            </a:r>
            <a:r>
              <a:rPr lang="x-none" sz="2800" b="1" i="1" dirty="0"/>
              <a:t>ập </a:t>
            </a:r>
            <a:r>
              <a:rPr lang="en-US" sz="2800" b="1" i="1" dirty="0"/>
              <a:t>luận </a:t>
            </a:r>
            <a:r>
              <a:rPr lang="en-US" sz="2800" b="1" i="1" dirty="0" err="1"/>
              <a:t>theo</a:t>
            </a:r>
            <a:r>
              <a:rPr lang="en-US" sz="2800" b="1" i="1" dirty="0"/>
              <a:t> ý </a:t>
            </a:r>
            <a:r>
              <a:rPr lang="en-US" sz="2800" b="1" i="1" dirty="0" err="1"/>
              <a:t>đồ</a:t>
            </a:r>
            <a:r>
              <a:rPr lang="en-US" sz="2800" b="1" i="1" dirty="0"/>
              <a:t> </a:t>
            </a:r>
            <a:r>
              <a:rPr lang="en-US" sz="2800" b="1" i="1" dirty="0" err="1"/>
              <a:t>kết</a:t>
            </a:r>
            <a:r>
              <a:rPr lang="en-US" sz="2800" b="1" i="1" dirty="0"/>
              <a:t> </a:t>
            </a:r>
            <a:r>
              <a:rPr lang="en-US" sz="2800" b="1" i="1" dirty="0" err="1"/>
              <a:t>cấu</a:t>
            </a:r>
            <a:endParaRPr lang="en-US" sz="2800" b="1" i="1" dirty="0"/>
          </a:p>
        </p:txBody>
      </p:sp>
    </p:spTree>
    <p:extLst>
      <p:ext uri="{BB962C8B-B14F-4D97-AF65-F5344CB8AC3E}">
        <p14:creationId xmlns:p14="http://schemas.microsoft.com/office/powerpoint/2010/main" val="9181111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96" y="-62239"/>
            <a:ext cx="11980190" cy="7109639"/>
          </a:xfrm>
          <a:prstGeom prst="rect">
            <a:avLst/>
          </a:prstGeom>
          <a:solidFill>
            <a:schemeClr val="accent4">
              <a:lumMod val="60000"/>
              <a:lumOff val="40000"/>
            </a:schemeClr>
          </a:solidFill>
        </p:spPr>
        <p:txBody>
          <a:bodyPr wrap="square">
            <a:spAutoFit/>
          </a:bodyPr>
          <a:lstStyle/>
          <a:p>
            <a:pPr hangingPunct="0"/>
            <a:r>
              <a:rPr lang="en-US" sz="2800" b="1" i="1" dirty="0">
                <a:sym typeface="Wingdings 2"/>
              </a:rPr>
              <a:t>  </a:t>
            </a:r>
            <a:r>
              <a:rPr lang="en-US" sz="2800" b="1" i="1" dirty="0"/>
              <a:t>L</a:t>
            </a:r>
            <a:r>
              <a:rPr lang="x-none" sz="2800" b="1" i="1" dirty="0"/>
              <a:t>ập </a:t>
            </a:r>
            <a:r>
              <a:rPr lang="en-US" sz="2800" b="1" i="1" dirty="0"/>
              <a:t>luận </a:t>
            </a:r>
            <a:r>
              <a:rPr lang="en-US" sz="2800" b="1" i="1" dirty="0" err="1"/>
              <a:t>theo</a:t>
            </a:r>
            <a:r>
              <a:rPr lang="en-US" sz="2800" b="1" i="1" dirty="0"/>
              <a:t> </a:t>
            </a:r>
            <a:r>
              <a:rPr lang="en-US" sz="2800" b="1" i="1" dirty="0" err="1"/>
              <a:t>hướng</a:t>
            </a:r>
            <a:r>
              <a:rPr lang="en-US" sz="2800" b="1" i="1" dirty="0"/>
              <a:t> </a:t>
            </a:r>
            <a:r>
              <a:rPr lang="en-US" sz="2800" b="1" i="1" dirty="0" err="1"/>
              <a:t>tư</a:t>
            </a:r>
            <a:r>
              <a:rPr lang="en-US" sz="2800" b="1" i="1" dirty="0"/>
              <a:t> </a:t>
            </a:r>
            <a:r>
              <a:rPr lang="en-US" sz="2800" b="1" i="1" dirty="0" err="1"/>
              <a:t>duy</a:t>
            </a:r>
            <a:r>
              <a:rPr lang="x-none" sz="2800" b="1" i="1" dirty="0"/>
              <a:t>:</a:t>
            </a:r>
            <a:r>
              <a:rPr lang="x-none" sz="2800" dirty="0"/>
              <a:t> </a:t>
            </a:r>
            <a:r>
              <a:rPr lang="en-US" sz="2800" dirty="0" err="1"/>
              <a:t>có</a:t>
            </a:r>
            <a:r>
              <a:rPr lang="en-US" sz="2800" dirty="0"/>
              <a:t> 3 </a:t>
            </a:r>
            <a:r>
              <a:rPr lang="en-US" sz="2800" dirty="0" err="1"/>
              <a:t>hướng</a:t>
            </a:r>
            <a:r>
              <a:rPr lang="en-US" sz="2800" dirty="0"/>
              <a:t> </a:t>
            </a:r>
            <a:r>
              <a:rPr lang="en-US" sz="2800" dirty="0" err="1"/>
              <a:t>tư</a:t>
            </a:r>
            <a:r>
              <a:rPr lang="en-US" sz="2800" dirty="0"/>
              <a:t> </a:t>
            </a:r>
            <a:r>
              <a:rPr lang="en-US" sz="2800" dirty="0" err="1"/>
              <a:t>duy</a:t>
            </a:r>
            <a:r>
              <a:rPr lang="en-US" sz="2800" dirty="0"/>
              <a:t>: </a:t>
            </a:r>
            <a:r>
              <a:rPr lang="en-US" sz="2800" i="1" dirty="0" err="1"/>
              <a:t>tư</a:t>
            </a:r>
            <a:r>
              <a:rPr lang="en-US" sz="2800" i="1" dirty="0"/>
              <a:t> </a:t>
            </a:r>
            <a:r>
              <a:rPr lang="en-US" sz="2800" i="1" dirty="0" err="1"/>
              <a:t>duy</a:t>
            </a:r>
            <a:r>
              <a:rPr lang="en-US" sz="2800" i="1" dirty="0"/>
              <a:t> </a:t>
            </a:r>
            <a:r>
              <a:rPr lang="en-US" sz="2800" i="1" dirty="0" err="1"/>
              <a:t>diễn</a:t>
            </a:r>
            <a:r>
              <a:rPr lang="en-US" sz="2800" i="1" dirty="0"/>
              <a:t> </a:t>
            </a:r>
            <a:r>
              <a:rPr lang="en-US" sz="2800" i="1" dirty="0" err="1"/>
              <a:t>dịch</a:t>
            </a:r>
            <a:r>
              <a:rPr lang="en-US" sz="2800" i="1" dirty="0"/>
              <a:t>, </a:t>
            </a:r>
            <a:r>
              <a:rPr lang="en-US" sz="2800" i="1" dirty="0" err="1"/>
              <a:t>tư</a:t>
            </a:r>
            <a:r>
              <a:rPr lang="en-US" sz="2800" i="1" dirty="0"/>
              <a:t> </a:t>
            </a:r>
            <a:r>
              <a:rPr lang="en-US" sz="2800" i="1" dirty="0" err="1"/>
              <a:t>duy</a:t>
            </a:r>
            <a:r>
              <a:rPr lang="en-US" sz="2800" i="1" dirty="0"/>
              <a:t> </a:t>
            </a:r>
            <a:r>
              <a:rPr lang="en-US" sz="2800" i="1" dirty="0" err="1"/>
              <a:t>quy</a:t>
            </a:r>
            <a:r>
              <a:rPr lang="en-US" sz="2800" i="1" dirty="0"/>
              <a:t> </a:t>
            </a:r>
            <a:r>
              <a:rPr lang="en-US" sz="2800" i="1" dirty="0" err="1"/>
              <a:t>nạp</a:t>
            </a:r>
            <a:r>
              <a:rPr lang="en-US" sz="2800" i="1" dirty="0"/>
              <a:t> </a:t>
            </a:r>
            <a:r>
              <a:rPr lang="en-US" sz="2800" i="1" dirty="0" err="1"/>
              <a:t>và</a:t>
            </a:r>
            <a:r>
              <a:rPr lang="en-US" sz="2800" i="1" dirty="0"/>
              <a:t> </a:t>
            </a:r>
            <a:r>
              <a:rPr lang="en-US" sz="2800" i="1" dirty="0" err="1"/>
              <a:t>tư</a:t>
            </a:r>
            <a:r>
              <a:rPr lang="en-US" sz="2800" i="1" dirty="0"/>
              <a:t> </a:t>
            </a:r>
            <a:r>
              <a:rPr lang="en-US" sz="2800" i="1" dirty="0" err="1"/>
              <a:t>duy</a:t>
            </a:r>
            <a:r>
              <a:rPr lang="en-US" sz="2800" i="1" dirty="0"/>
              <a:t> </a:t>
            </a:r>
            <a:r>
              <a:rPr lang="en-US" sz="2800" i="1" dirty="0" err="1"/>
              <a:t>tổng</a:t>
            </a:r>
            <a:r>
              <a:rPr lang="en-US" sz="2800" i="1" dirty="0"/>
              <a:t> </a:t>
            </a:r>
            <a:r>
              <a:rPr lang="en-US" sz="2800" i="1" dirty="0" err="1"/>
              <a:t>hợp</a:t>
            </a:r>
            <a:r>
              <a:rPr lang="en-US" sz="2800" i="1" dirty="0"/>
              <a:t>.</a:t>
            </a:r>
            <a:endParaRPr lang="en-US" sz="2800" dirty="0"/>
          </a:p>
          <a:p>
            <a:pPr marL="800100" lvl="1" indent="-342900" hangingPunct="0">
              <a:buFont typeface="Wingdings" pitchFamily="2" charset="2"/>
              <a:buChar char="Ø"/>
            </a:pPr>
            <a:r>
              <a:rPr lang="en-US" sz="2600" dirty="0" err="1"/>
              <a:t>Tư</a:t>
            </a:r>
            <a:r>
              <a:rPr lang="en-US" sz="2600" dirty="0"/>
              <a:t> </a:t>
            </a:r>
            <a:r>
              <a:rPr lang="en-US" sz="2600" dirty="0" err="1"/>
              <a:t>duy</a:t>
            </a:r>
            <a:r>
              <a:rPr lang="x-none" sz="2600" dirty="0"/>
              <a:t> diễn dịch: đi từ cái chung đến cái riêng, từ cái khái quát đến cái cụ thể, từ cái lớn đến cái nhỏ, từ cái toàn thể đến cái bộ phận.</a:t>
            </a:r>
            <a:endParaRPr lang="en-US" sz="2600" dirty="0"/>
          </a:p>
          <a:p>
            <a:pPr marL="800100" lvl="1" indent="-342900" hangingPunct="0">
              <a:buFont typeface="Wingdings" pitchFamily="2" charset="2"/>
              <a:buChar char="Ø"/>
            </a:pPr>
            <a:r>
              <a:rPr lang="en-US" sz="2600" dirty="0" err="1"/>
              <a:t>Tư</a:t>
            </a:r>
            <a:r>
              <a:rPr lang="en-US" sz="2600" dirty="0"/>
              <a:t> </a:t>
            </a:r>
            <a:r>
              <a:rPr lang="en-US" sz="2600" dirty="0" err="1"/>
              <a:t>duy</a:t>
            </a:r>
            <a:r>
              <a:rPr lang="en-US" sz="2600" dirty="0"/>
              <a:t> </a:t>
            </a:r>
            <a:r>
              <a:rPr lang="x-none" sz="2600" dirty="0"/>
              <a:t>quy nạp : đi ngược lại phương pháp diễn dịch.</a:t>
            </a:r>
            <a:endParaRPr lang="en-US" sz="2600" dirty="0"/>
          </a:p>
          <a:p>
            <a:pPr marL="800100" lvl="1" indent="-342900" hangingPunct="0">
              <a:buFont typeface="Wingdings" pitchFamily="2" charset="2"/>
              <a:buChar char="Ø"/>
            </a:pPr>
            <a:r>
              <a:rPr lang="en-US" sz="2600" dirty="0" err="1"/>
              <a:t>Tư</a:t>
            </a:r>
            <a:r>
              <a:rPr lang="en-US" sz="2600" dirty="0"/>
              <a:t> </a:t>
            </a:r>
            <a:r>
              <a:rPr lang="en-US" sz="2600" dirty="0" err="1"/>
              <a:t>duy</a:t>
            </a:r>
            <a:r>
              <a:rPr lang="en-US" sz="2600" dirty="0"/>
              <a:t> </a:t>
            </a:r>
            <a:r>
              <a:rPr lang="x-none" sz="2600" dirty="0"/>
              <a:t>tổng hợp : kết hợp cả hai phương pháp trên.</a:t>
            </a:r>
            <a:endParaRPr lang="en-US" sz="2600" dirty="0"/>
          </a:p>
          <a:p>
            <a:pPr algn="ctr" hangingPunct="0"/>
            <a:r>
              <a:rPr lang="en-US" sz="2400" dirty="0"/>
              <a:t>M</a:t>
            </a:r>
            <a:r>
              <a:rPr lang="x-none" sz="2400" dirty="0"/>
              <a:t>ô hình hệ thống lập luận (theo </a:t>
            </a:r>
            <a:r>
              <a:rPr lang="en-US" sz="2400" dirty="0" err="1"/>
              <a:t>tư</a:t>
            </a:r>
            <a:r>
              <a:rPr lang="en-US" sz="2400" dirty="0"/>
              <a:t> </a:t>
            </a:r>
            <a:r>
              <a:rPr lang="en-US" sz="2400" dirty="0" err="1"/>
              <a:t>duy</a:t>
            </a:r>
            <a:r>
              <a:rPr lang="en-US" sz="2400" dirty="0"/>
              <a:t> </a:t>
            </a:r>
            <a:r>
              <a:rPr lang="x-none" sz="2400" dirty="0"/>
              <a:t>diễn dịch)</a:t>
            </a:r>
            <a:endParaRPr lang="en-US" sz="2400" dirty="0"/>
          </a:p>
          <a:p>
            <a:pPr hangingPunct="0"/>
            <a:r>
              <a:rPr lang="en-US" sz="2400" b="1" i="1" dirty="0"/>
              <a:t>	</a:t>
            </a:r>
            <a:r>
              <a:rPr lang="x-none" sz="2400" b="1" i="1" dirty="0"/>
              <a:t>Luận đề </a:t>
            </a:r>
            <a:endParaRPr lang="en-US" sz="2400" b="1" dirty="0"/>
          </a:p>
          <a:p>
            <a:pPr hangingPunct="0"/>
            <a:r>
              <a:rPr lang="en-US" sz="2400" i="1" dirty="0"/>
              <a:t>	</a:t>
            </a:r>
            <a:r>
              <a:rPr lang="x-none" sz="2400" i="1" dirty="0"/>
              <a:t>Luận điểm 1		Luận cứ 1	Luận chứng 1</a:t>
            </a:r>
            <a:endParaRPr lang="en-US" sz="2400" dirty="0"/>
          </a:p>
          <a:p>
            <a:pPr hangingPunct="0"/>
            <a:r>
              <a:rPr lang="x-none" sz="2400" i="1" dirty="0"/>
              <a:t>						Luận chứng 2</a:t>
            </a:r>
            <a:endParaRPr lang="en-US" sz="2400" dirty="0"/>
          </a:p>
          <a:p>
            <a:pPr hangingPunct="0"/>
            <a:r>
              <a:rPr lang="x-none" sz="2400" i="1" dirty="0"/>
              <a:t>				Luận cứ 2</a:t>
            </a:r>
            <a:r>
              <a:rPr lang="en-US" sz="2400" i="1" dirty="0"/>
              <a:t>	</a:t>
            </a:r>
            <a:r>
              <a:rPr lang="x-none" sz="2400" i="1" dirty="0"/>
              <a:t>Luận chứng 1</a:t>
            </a:r>
            <a:endParaRPr lang="en-US" sz="2400" dirty="0"/>
          </a:p>
          <a:p>
            <a:pPr hangingPunct="0"/>
            <a:r>
              <a:rPr lang="x-none" sz="2400" i="1" dirty="0"/>
              <a:t>						Luận chứng 2</a:t>
            </a:r>
            <a:endParaRPr lang="en-US" sz="2400" dirty="0"/>
          </a:p>
          <a:p>
            <a:pPr hangingPunct="0"/>
            <a:r>
              <a:rPr lang="en-US" sz="2400" i="1" dirty="0"/>
              <a:t>	</a:t>
            </a:r>
            <a:r>
              <a:rPr lang="x-none" sz="2400" i="1" dirty="0"/>
              <a:t>Luận điểm 2		Luận cứ 1	Luận chứng 1</a:t>
            </a:r>
            <a:endParaRPr lang="en-US" sz="2400" dirty="0"/>
          </a:p>
          <a:p>
            <a:pPr hangingPunct="0"/>
            <a:r>
              <a:rPr lang="x-none" sz="2400" i="1" dirty="0"/>
              <a:t>						Luận chứng 2</a:t>
            </a:r>
            <a:endParaRPr lang="en-US" sz="2400" dirty="0"/>
          </a:p>
          <a:p>
            <a:pPr hangingPunct="0"/>
            <a:r>
              <a:rPr lang="x-none" sz="2400" i="1" dirty="0"/>
              <a:t>				Luận cứ 2	Luận chứng 1</a:t>
            </a:r>
            <a:endParaRPr lang="en-US" sz="2400" dirty="0"/>
          </a:p>
          <a:p>
            <a:pPr hangingPunct="0"/>
            <a:r>
              <a:rPr lang="x-none" sz="2400" i="1" dirty="0"/>
              <a:t>						Luận chứng 2</a:t>
            </a:r>
            <a:endParaRPr lang="en-US" sz="2400" dirty="0"/>
          </a:p>
          <a:p>
            <a:pPr hangingPunct="0"/>
            <a:r>
              <a:rPr lang="en-US" sz="2400" i="1" dirty="0"/>
              <a:t>	</a:t>
            </a:r>
            <a:r>
              <a:rPr lang="x-none" sz="2400" i="1" dirty="0"/>
              <a:t>Luận điểm 3		Luận cứ 1</a:t>
            </a:r>
            <a:r>
              <a:rPr lang="en-US" sz="2400" i="1" dirty="0"/>
              <a:t>	</a:t>
            </a:r>
            <a:r>
              <a:rPr lang="x-none" sz="2400" i="1" dirty="0"/>
              <a:t>Luận chứng 1</a:t>
            </a:r>
            <a:endParaRPr lang="en-US" sz="2400" dirty="0"/>
          </a:p>
          <a:p>
            <a:pPr hangingPunct="0"/>
            <a:r>
              <a:rPr lang="x-none" sz="2400" i="1" dirty="0"/>
              <a:t>				</a:t>
            </a:r>
            <a:r>
              <a:rPr lang="en-US" sz="2400" i="1" dirty="0"/>
              <a:t>……</a:t>
            </a:r>
            <a:r>
              <a:rPr lang="x-none" sz="2400" i="1" dirty="0"/>
              <a:t>		</a:t>
            </a:r>
            <a:endParaRPr lang="en-US" sz="2400" dirty="0"/>
          </a:p>
        </p:txBody>
      </p:sp>
    </p:spTree>
    <p:extLst>
      <p:ext uri="{BB962C8B-B14F-4D97-AF65-F5344CB8AC3E}">
        <p14:creationId xmlns:p14="http://schemas.microsoft.com/office/powerpoint/2010/main" val="30447599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66056"/>
            <a:ext cx="12191999" cy="4524315"/>
          </a:xfrm>
          <a:prstGeom prst="rect">
            <a:avLst/>
          </a:prstGeom>
          <a:solidFill>
            <a:schemeClr val="accent4">
              <a:lumMod val="60000"/>
              <a:lumOff val="40000"/>
            </a:schemeClr>
          </a:solidFill>
        </p:spPr>
        <p:txBody>
          <a:bodyPr wrap="square">
            <a:spAutoFit/>
          </a:bodyPr>
          <a:lstStyle/>
          <a:p>
            <a:pPr hangingPunct="0"/>
            <a:r>
              <a:rPr lang="en-US" sz="2800" b="1" dirty="0"/>
              <a:t>M</a:t>
            </a:r>
            <a:r>
              <a:rPr lang="x-none" sz="2800" b="1" dirty="0"/>
              <a:t>ô hình lập ý</a:t>
            </a:r>
            <a:r>
              <a:rPr lang="en-US" sz="2800" b="1" dirty="0"/>
              <a:t> </a:t>
            </a:r>
            <a:r>
              <a:rPr lang="x-none" sz="2800" b="1" dirty="0"/>
              <a:t>đơn vị đoạn. Có 3 dạng mô hình lập ý trong xây dựng đoạn là: </a:t>
            </a:r>
            <a:endParaRPr lang="en-US" sz="2800" b="1" dirty="0"/>
          </a:p>
          <a:p>
            <a:pPr lvl="1" hangingPunct="0"/>
            <a:endParaRPr lang="en-US" sz="2600" dirty="0"/>
          </a:p>
          <a:p>
            <a:pPr marL="169863" lvl="1" hangingPunct="0"/>
            <a:r>
              <a:rPr lang="en-US" sz="2600" b="1" i="1" dirty="0" err="1"/>
              <a:t>Mô</a:t>
            </a:r>
            <a:r>
              <a:rPr lang="en-US" sz="2600" b="1" i="1" dirty="0"/>
              <a:t> </a:t>
            </a:r>
            <a:r>
              <a:rPr lang="en-US" sz="2600" b="1" i="1" dirty="0" err="1"/>
              <a:t>hình</a:t>
            </a:r>
            <a:r>
              <a:rPr lang="en-US" sz="2600" b="1" i="1" dirty="0"/>
              <a:t> </a:t>
            </a:r>
            <a:r>
              <a:rPr lang="en-US" sz="2600" b="1" i="1" dirty="0" err="1"/>
              <a:t>diễn</a:t>
            </a:r>
            <a:r>
              <a:rPr lang="en-US" sz="2600" b="1" i="1" dirty="0"/>
              <a:t> </a:t>
            </a:r>
            <a:r>
              <a:rPr lang="en-US" sz="2600" b="1" i="1" dirty="0" err="1"/>
              <a:t>dịch</a:t>
            </a:r>
            <a:r>
              <a:rPr lang="en-US" sz="2600" dirty="0"/>
              <a:t>: Câu </a:t>
            </a:r>
            <a:r>
              <a:rPr lang="en-US" sz="2600" dirty="0" err="1"/>
              <a:t>mở</a:t>
            </a:r>
            <a:r>
              <a:rPr lang="en-US" sz="2600" dirty="0"/>
              <a:t> đầu: </a:t>
            </a:r>
            <a:r>
              <a:rPr lang="en-US" sz="2600" dirty="0" err="1"/>
              <a:t>tổng</a:t>
            </a:r>
            <a:r>
              <a:rPr lang="en-US" sz="2600" dirty="0"/>
              <a:t> ý      Câu </a:t>
            </a:r>
            <a:r>
              <a:rPr lang="en-US" sz="2600" dirty="0" err="1"/>
              <a:t>phát</a:t>
            </a:r>
            <a:r>
              <a:rPr lang="en-US" sz="2600" dirty="0"/>
              <a:t> </a:t>
            </a:r>
            <a:r>
              <a:rPr lang="en-US" sz="2600" dirty="0" err="1"/>
              <a:t>triển</a:t>
            </a:r>
            <a:r>
              <a:rPr lang="en-US" sz="2600" dirty="0"/>
              <a:t>         Câu kết </a:t>
            </a:r>
            <a:r>
              <a:rPr lang="en-US" sz="2600" dirty="0" err="1"/>
              <a:t>thúc</a:t>
            </a:r>
            <a:r>
              <a:rPr lang="en-US" sz="2600" dirty="0"/>
              <a:t>: </a:t>
            </a:r>
            <a:r>
              <a:rPr lang="en-US" sz="2600" dirty="0" err="1"/>
              <a:t>đơn</a:t>
            </a:r>
            <a:r>
              <a:rPr lang="en-US" sz="2600" dirty="0"/>
              <a:t> ý				</a:t>
            </a:r>
            <a:r>
              <a:rPr lang="en-US" sz="2600" dirty="0" err="1"/>
              <a:t>Câu</a:t>
            </a:r>
            <a:r>
              <a:rPr lang="en-US" sz="2600" dirty="0"/>
              <a:t> </a:t>
            </a:r>
            <a:r>
              <a:rPr lang="en-US" sz="2600" dirty="0" err="1"/>
              <a:t>mở</a:t>
            </a:r>
            <a:r>
              <a:rPr lang="en-US" sz="2600" dirty="0"/>
              <a:t> đầu: </a:t>
            </a:r>
            <a:r>
              <a:rPr lang="en-US" sz="2600" dirty="0" err="1"/>
              <a:t>đơn</a:t>
            </a:r>
            <a:r>
              <a:rPr lang="en-US" sz="2600" dirty="0"/>
              <a:t> ý    </a:t>
            </a:r>
            <a:r>
              <a:rPr lang="en-US" sz="2600" dirty="0">
                <a:sym typeface="Monotype Sorts"/>
              </a:rPr>
              <a:t> </a:t>
            </a:r>
            <a:r>
              <a:rPr lang="en-US" sz="2600" dirty="0"/>
              <a:t>  Câu </a:t>
            </a:r>
            <a:r>
              <a:rPr lang="en-US" sz="2600" dirty="0" err="1"/>
              <a:t>phát</a:t>
            </a:r>
            <a:r>
              <a:rPr lang="en-US" sz="2600" dirty="0"/>
              <a:t> </a:t>
            </a:r>
            <a:r>
              <a:rPr lang="en-US" sz="2600" dirty="0" err="1"/>
              <a:t>triển</a:t>
            </a:r>
            <a:r>
              <a:rPr lang="en-US" sz="2600" dirty="0"/>
              <a:t>         Câu kết </a:t>
            </a:r>
            <a:r>
              <a:rPr lang="en-US" sz="2600" dirty="0" err="1"/>
              <a:t>thúc</a:t>
            </a:r>
            <a:r>
              <a:rPr lang="en-US" sz="2600" dirty="0"/>
              <a:t>: </a:t>
            </a:r>
            <a:r>
              <a:rPr lang="en-US" sz="2600" dirty="0" err="1"/>
              <a:t>đơn</a:t>
            </a:r>
            <a:r>
              <a:rPr lang="en-US" sz="2600" dirty="0"/>
              <a:t> ý	</a:t>
            </a:r>
          </a:p>
          <a:p>
            <a:pPr marL="800100" lvl="1" indent="-342900" hangingPunct="0">
              <a:buFont typeface="Wingdings" pitchFamily="2" charset="2"/>
              <a:buChar char="Ø"/>
            </a:pPr>
            <a:endParaRPr lang="en-US" sz="2600" b="1" i="1" dirty="0"/>
          </a:p>
          <a:p>
            <a:pPr marL="231775" lvl="1" hangingPunct="0"/>
            <a:r>
              <a:rPr lang="en-US" sz="2600" b="1" i="1" dirty="0" err="1"/>
              <a:t>Mô</a:t>
            </a:r>
            <a:r>
              <a:rPr lang="en-US" sz="2600" b="1" i="1" dirty="0"/>
              <a:t> </a:t>
            </a:r>
            <a:r>
              <a:rPr lang="en-US" sz="2600" b="1" i="1" dirty="0" err="1"/>
              <a:t>hình</a:t>
            </a:r>
            <a:r>
              <a:rPr lang="en-US" sz="2600" b="1" i="1" dirty="0"/>
              <a:t> </a:t>
            </a:r>
            <a:r>
              <a:rPr lang="en-US" sz="2600" b="1" i="1" dirty="0" err="1"/>
              <a:t>quy</a:t>
            </a:r>
            <a:r>
              <a:rPr lang="en-US" sz="2600" b="1" i="1" dirty="0"/>
              <a:t> </a:t>
            </a:r>
            <a:r>
              <a:rPr lang="en-US" sz="2600" b="1" i="1" dirty="0" err="1"/>
              <a:t>nạp</a:t>
            </a:r>
            <a:r>
              <a:rPr lang="en-US" sz="2600" b="1" i="1" dirty="0"/>
              <a:t>  </a:t>
            </a:r>
            <a:r>
              <a:rPr lang="en-US" sz="2600" dirty="0"/>
              <a:t>: Câu </a:t>
            </a:r>
            <a:r>
              <a:rPr lang="en-US" sz="2600" dirty="0" err="1"/>
              <a:t>mở</a:t>
            </a:r>
            <a:r>
              <a:rPr lang="en-US" sz="2600" dirty="0"/>
              <a:t> đầu: </a:t>
            </a:r>
            <a:r>
              <a:rPr lang="en-US" sz="2600" dirty="0" err="1"/>
              <a:t>đơn</a:t>
            </a:r>
            <a:r>
              <a:rPr lang="en-US" sz="2600" dirty="0"/>
              <a:t> ý     </a:t>
            </a:r>
            <a:r>
              <a:rPr lang="en-US" sz="2600" dirty="0">
                <a:sym typeface="Monotype Sorts"/>
              </a:rPr>
              <a:t> </a:t>
            </a:r>
            <a:r>
              <a:rPr lang="en-US" sz="2600" dirty="0"/>
              <a:t> Câu </a:t>
            </a:r>
            <a:r>
              <a:rPr lang="en-US" sz="2600" dirty="0" err="1"/>
              <a:t>phát</a:t>
            </a:r>
            <a:r>
              <a:rPr lang="en-US" sz="2600" dirty="0"/>
              <a:t> </a:t>
            </a:r>
            <a:r>
              <a:rPr lang="en-US" sz="2600" dirty="0" err="1"/>
              <a:t>triển</a:t>
            </a:r>
            <a:r>
              <a:rPr lang="en-US" sz="2600" dirty="0"/>
              <a:t>  </a:t>
            </a:r>
            <a:r>
              <a:rPr lang="en-US" sz="2600" dirty="0">
                <a:sym typeface="Monotype Sorts"/>
              </a:rPr>
              <a:t>     </a:t>
            </a:r>
            <a:r>
              <a:rPr lang="en-US" sz="2600" dirty="0"/>
              <a:t> Câu kết </a:t>
            </a:r>
            <a:r>
              <a:rPr lang="en-US" sz="2600" dirty="0" err="1"/>
              <a:t>thúc</a:t>
            </a:r>
            <a:r>
              <a:rPr lang="en-US" sz="2600" dirty="0"/>
              <a:t>: </a:t>
            </a:r>
            <a:r>
              <a:rPr lang="en-US" sz="2600" dirty="0" err="1"/>
              <a:t>tổng</a:t>
            </a:r>
            <a:r>
              <a:rPr lang="en-US" sz="2600" dirty="0"/>
              <a:t> ý</a:t>
            </a:r>
          </a:p>
          <a:p>
            <a:pPr marL="231775" lvl="1" hangingPunct="0"/>
            <a:r>
              <a:rPr lang="en-US" sz="2600" b="1" i="1" dirty="0" err="1"/>
              <a:t>Mô</a:t>
            </a:r>
            <a:r>
              <a:rPr lang="en-US" sz="2600" b="1" i="1" dirty="0"/>
              <a:t> </a:t>
            </a:r>
            <a:r>
              <a:rPr lang="en-US" sz="2600" b="1" i="1" dirty="0" err="1"/>
              <a:t>hình</a:t>
            </a:r>
            <a:r>
              <a:rPr lang="en-US" sz="2600" b="1" i="1" dirty="0"/>
              <a:t> </a:t>
            </a:r>
            <a:r>
              <a:rPr lang="en-US" sz="2600" b="1" i="1" dirty="0" err="1"/>
              <a:t>tổng</a:t>
            </a:r>
            <a:r>
              <a:rPr lang="en-US" sz="2600" b="1" i="1" dirty="0"/>
              <a:t> </a:t>
            </a:r>
            <a:r>
              <a:rPr lang="en-US" sz="2600" b="1" i="1" dirty="0" err="1"/>
              <a:t>hợp</a:t>
            </a:r>
            <a:r>
              <a:rPr lang="en-US" sz="2600" b="1" i="1" dirty="0"/>
              <a:t> </a:t>
            </a:r>
            <a:r>
              <a:rPr lang="en-US" sz="2600" dirty="0"/>
              <a:t>: Câu </a:t>
            </a:r>
            <a:r>
              <a:rPr lang="en-US" sz="2600" dirty="0" err="1"/>
              <a:t>mở</a:t>
            </a:r>
            <a:r>
              <a:rPr lang="en-US" sz="2600" dirty="0"/>
              <a:t> đầu: </a:t>
            </a:r>
            <a:r>
              <a:rPr lang="en-US" sz="2600" dirty="0" err="1"/>
              <a:t>tổng</a:t>
            </a:r>
            <a:r>
              <a:rPr lang="en-US" sz="2600" dirty="0"/>
              <a:t> ý     Câu </a:t>
            </a:r>
            <a:r>
              <a:rPr lang="en-US" sz="2600" dirty="0" err="1"/>
              <a:t>phát</a:t>
            </a:r>
            <a:r>
              <a:rPr lang="en-US" sz="2600" dirty="0"/>
              <a:t> </a:t>
            </a:r>
            <a:r>
              <a:rPr lang="en-US" sz="2600" dirty="0" err="1"/>
              <a:t>triển</a:t>
            </a:r>
            <a:r>
              <a:rPr lang="en-US" sz="2600" dirty="0"/>
              <a:t>  </a:t>
            </a:r>
            <a:r>
              <a:rPr lang="en-US" sz="2600" dirty="0">
                <a:sym typeface="Monotype Sorts"/>
              </a:rPr>
              <a:t>      </a:t>
            </a:r>
            <a:r>
              <a:rPr lang="en-US" sz="2600" dirty="0"/>
              <a:t>Câu kết </a:t>
            </a:r>
            <a:r>
              <a:rPr lang="en-US" sz="2600" dirty="0" err="1"/>
              <a:t>thúc</a:t>
            </a:r>
            <a:r>
              <a:rPr lang="en-US" sz="2600" dirty="0"/>
              <a:t>: </a:t>
            </a:r>
            <a:r>
              <a:rPr lang="en-US" sz="2600" dirty="0" err="1"/>
              <a:t>tổng</a:t>
            </a:r>
            <a:r>
              <a:rPr lang="en-US" sz="2600" dirty="0"/>
              <a:t> ý	</a:t>
            </a:r>
          </a:p>
          <a:p>
            <a:pPr hangingPunct="0"/>
            <a:r>
              <a:rPr lang="en-US" sz="2600" dirty="0"/>
              <a:t>	</a:t>
            </a:r>
          </a:p>
          <a:p>
            <a:pPr hangingPunct="0"/>
            <a:r>
              <a:rPr lang="en-US" sz="2600" dirty="0"/>
              <a:t>	</a:t>
            </a:r>
            <a:r>
              <a:rPr lang="en-US" sz="2600" dirty="0" err="1"/>
              <a:t>Trong</a:t>
            </a:r>
            <a:r>
              <a:rPr lang="en-US" sz="2600" dirty="0"/>
              <a:t> </a:t>
            </a:r>
            <a:r>
              <a:rPr lang="en-US" sz="2600" dirty="0" err="1"/>
              <a:t>mô</a:t>
            </a:r>
            <a:r>
              <a:rPr lang="en-US" sz="2600" dirty="0"/>
              <a:t> </a:t>
            </a:r>
            <a:r>
              <a:rPr lang="en-US" sz="2600" dirty="0" err="1"/>
              <a:t>hình</a:t>
            </a:r>
            <a:r>
              <a:rPr lang="en-US" sz="2600" dirty="0"/>
              <a:t> </a:t>
            </a:r>
            <a:r>
              <a:rPr lang="en-US" sz="2600" dirty="0" err="1"/>
              <a:t>quy</a:t>
            </a:r>
            <a:r>
              <a:rPr lang="en-US" sz="2600" dirty="0"/>
              <a:t> </a:t>
            </a:r>
            <a:r>
              <a:rPr lang="en-US" sz="2600" dirty="0" err="1"/>
              <a:t>nạp</a:t>
            </a:r>
            <a:r>
              <a:rPr lang="en-US" sz="2600" dirty="0"/>
              <a:t> </a:t>
            </a:r>
            <a:r>
              <a:rPr lang="en-US" sz="2600" dirty="0" err="1"/>
              <a:t>và</a:t>
            </a:r>
            <a:r>
              <a:rPr lang="en-US" sz="2600" dirty="0"/>
              <a:t> </a:t>
            </a:r>
            <a:r>
              <a:rPr lang="en-US" sz="2600" dirty="0" err="1"/>
              <a:t>tổng</a:t>
            </a:r>
            <a:r>
              <a:rPr lang="en-US" sz="2600" dirty="0"/>
              <a:t> </a:t>
            </a:r>
            <a:r>
              <a:rPr lang="en-US" sz="2600" dirty="0" err="1"/>
              <a:t>hợp</a:t>
            </a:r>
            <a:r>
              <a:rPr lang="en-US" sz="2600" dirty="0"/>
              <a:t>, </a:t>
            </a:r>
            <a:r>
              <a:rPr lang="en-US" sz="2600" b="1" dirty="0"/>
              <a:t>câu kết </a:t>
            </a:r>
            <a:r>
              <a:rPr lang="en-US" sz="2600" b="1" dirty="0" err="1"/>
              <a:t>thúc</a:t>
            </a:r>
            <a:r>
              <a:rPr lang="en-US" sz="2600" b="1" dirty="0"/>
              <a:t> </a:t>
            </a:r>
            <a:r>
              <a:rPr lang="en-US" sz="2600" b="1" dirty="0" err="1"/>
              <a:t>luôn</a:t>
            </a:r>
            <a:r>
              <a:rPr lang="en-US" sz="2600" b="1" dirty="0"/>
              <a:t> </a:t>
            </a:r>
            <a:r>
              <a:rPr lang="en-US" sz="2600" b="1" dirty="0" err="1"/>
              <a:t>là</a:t>
            </a:r>
            <a:r>
              <a:rPr lang="en-US" sz="2600" b="1" dirty="0"/>
              <a:t> câu </a:t>
            </a:r>
            <a:r>
              <a:rPr lang="en-US" sz="2600" b="1" dirty="0" err="1"/>
              <a:t>tổng</a:t>
            </a:r>
            <a:r>
              <a:rPr lang="en-US" sz="2600" b="1" dirty="0"/>
              <a:t> ý</a:t>
            </a:r>
            <a:r>
              <a:rPr lang="en-US" sz="2600" dirty="0"/>
              <a:t>. </a:t>
            </a:r>
          </a:p>
          <a:p>
            <a:pPr hangingPunct="0"/>
            <a:r>
              <a:rPr lang="en-US" sz="2600" dirty="0"/>
              <a:t>	</a:t>
            </a:r>
            <a:r>
              <a:rPr lang="en-US" sz="2600" dirty="0" err="1"/>
              <a:t>Trong</a:t>
            </a:r>
            <a:r>
              <a:rPr lang="en-US" sz="2600" dirty="0"/>
              <a:t> </a:t>
            </a:r>
            <a:r>
              <a:rPr lang="en-US" sz="2600" dirty="0" err="1"/>
              <a:t>mô</a:t>
            </a:r>
            <a:r>
              <a:rPr lang="en-US" sz="2600" dirty="0"/>
              <a:t> </a:t>
            </a:r>
            <a:r>
              <a:rPr lang="en-US" sz="2600" dirty="0" err="1"/>
              <a:t>hình</a:t>
            </a:r>
            <a:r>
              <a:rPr lang="en-US" sz="2600" dirty="0"/>
              <a:t> </a:t>
            </a:r>
            <a:r>
              <a:rPr lang="en-US" sz="2600" dirty="0" err="1"/>
              <a:t>diễn</a:t>
            </a:r>
            <a:r>
              <a:rPr lang="en-US" sz="2600" dirty="0"/>
              <a:t> </a:t>
            </a:r>
            <a:r>
              <a:rPr lang="en-US" sz="2600" dirty="0" err="1"/>
              <a:t>dịch</a:t>
            </a:r>
            <a:r>
              <a:rPr lang="en-US" sz="2600" dirty="0"/>
              <a:t>, </a:t>
            </a:r>
            <a:r>
              <a:rPr lang="en-US" sz="2600" b="1" dirty="0"/>
              <a:t>câu kết </a:t>
            </a:r>
            <a:r>
              <a:rPr lang="en-US" sz="2600" b="1" dirty="0" err="1"/>
              <a:t>thúc</a:t>
            </a:r>
            <a:r>
              <a:rPr lang="en-US" sz="2600" b="1" dirty="0"/>
              <a:t> </a:t>
            </a:r>
            <a:r>
              <a:rPr lang="en-US" sz="2600" b="1" dirty="0" err="1"/>
              <a:t>luôn</a:t>
            </a:r>
            <a:r>
              <a:rPr lang="en-US" sz="2600" b="1" dirty="0"/>
              <a:t> </a:t>
            </a:r>
            <a:r>
              <a:rPr lang="en-US" sz="2600" b="1" dirty="0" err="1"/>
              <a:t>là</a:t>
            </a:r>
            <a:r>
              <a:rPr lang="en-US" sz="2600" b="1" dirty="0"/>
              <a:t> câu </a:t>
            </a:r>
            <a:r>
              <a:rPr lang="en-US" sz="2600" b="1" dirty="0" err="1"/>
              <a:t>đơn</a:t>
            </a:r>
            <a:r>
              <a:rPr lang="en-US" sz="2600" b="1" dirty="0"/>
              <a:t> ý</a:t>
            </a:r>
            <a:r>
              <a:rPr lang="en-US" sz="2600" dirty="0"/>
              <a:t>.</a:t>
            </a:r>
          </a:p>
          <a:p>
            <a:pPr hangingPunct="0"/>
            <a:r>
              <a:rPr lang="en-US" sz="2600" dirty="0"/>
              <a:t>	</a:t>
            </a:r>
          </a:p>
        </p:txBody>
      </p:sp>
      <p:cxnSp>
        <p:nvCxnSpPr>
          <p:cNvPr id="12" name="Straight Arrow Connector 11">
            <a:extLst>
              <a:ext uri="{FF2B5EF4-FFF2-40B4-BE49-F238E27FC236}">
                <a16:creationId xmlns:a16="http://schemas.microsoft.com/office/drawing/2014/main" id="{939DE7FD-0480-4934-B726-55F5DD74C85A}"/>
              </a:ext>
            </a:extLst>
          </p:cNvPr>
          <p:cNvCxnSpPr/>
          <p:nvPr/>
        </p:nvCxnSpPr>
        <p:spPr>
          <a:xfrm>
            <a:off x="5610386" y="1828800"/>
            <a:ext cx="278970" cy="0"/>
          </a:xfrm>
          <a:prstGeom prst="straightConnector1">
            <a:avLst/>
          </a:prstGeom>
          <a:ln w="666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C342B69B-2DD1-440E-A1EF-3BF820ABB0E4}"/>
              </a:ext>
            </a:extLst>
          </p:cNvPr>
          <p:cNvCxnSpPr/>
          <p:nvPr/>
        </p:nvCxnSpPr>
        <p:spPr>
          <a:xfrm>
            <a:off x="5588618" y="2264223"/>
            <a:ext cx="278970" cy="0"/>
          </a:xfrm>
          <a:prstGeom prst="straightConnector1">
            <a:avLst/>
          </a:prstGeom>
          <a:ln w="666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E3078F0-0B25-4413-B173-962280360AC8}"/>
              </a:ext>
            </a:extLst>
          </p:cNvPr>
          <p:cNvCxnSpPr/>
          <p:nvPr/>
        </p:nvCxnSpPr>
        <p:spPr>
          <a:xfrm>
            <a:off x="5653931" y="3026236"/>
            <a:ext cx="278970" cy="0"/>
          </a:xfrm>
          <a:prstGeom prst="straightConnector1">
            <a:avLst/>
          </a:prstGeom>
          <a:ln w="666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5D2C0DF9-8155-432A-BB4A-E483586B0584}"/>
              </a:ext>
            </a:extLst>
          </p:cNvPr>
          <p:cNvCxnSpPr/>
          <p:nvPr/>
        </p:nvCxnSpPr>
        <p:spPr>
          <a:xfrm>
            <a:off x="5697473" y="3418119"/>
            <a:ext cx="278970" cy="0"/>
          </a:xfrm>
          <a:prstGeom prst="straightConnector1">
            <a:avLst/>
          </a:prstGeom>
          <a:ln w="666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87D366C-687E-4E92-BB88-7A714E55EADD}"/>
              </a:ext>
            </a:extLst>
          </p:cNvPr>
          <p:cNvCxnSpPr/>
          <p:nvPr/>
        </p:nvCxnSpPr>
        <p:spPr>
          <a:xfrm>
            <a:off x="8048786" y="1850574"/>
            <a:ext cx="278970" cy="0"/>
          </a:xfrm>
          <a:prstGeom prst="straightConnector1">
            <a:avLst/>
          </a:prstGeom>
          <a:ln w="666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136C6AF4-5589-440F-A0CC-FF403FDF15DA}"/>
              </a:ext>
            </a:extLst>
          </p:cNvPr>
          <p:cNvCxnSpPr/>
          <p:nvPr/>
        </p:nvCxnSpPr>
        <p:spPr>
          <a:xfrm>
            <a:off x="8027016" y="2220681"/>
            <a:ext cx="278970" cy="0"/>
          </a:xfrm>
          <a:prstGeom prst="straightConnector1">
            <a:avLst/>
          </a:prstGeom>
          <a:ln w="666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05F35C85-9C7F-40A2-8A0D-B8016AFAC279}"/>
              </a:ext>
            </a:extLst>
          </p:cNvPr>
          <p:cNvCxnSpPr/>
          <p:nvPr/>
        </p:nvCxnSpPr>
        <p:spPr>
          <a:xfrm>
            <a:off x="8114109" y="3026226"/>
            <a:ext cx="278970" cy="0"/>
          </a:xfrm>
          <a:prstGeom prst="straightConnector1">
            <a:avLst/>
          </a:prstGeom>
          <a:ln w="66675">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94171FAE-12BF-4D82-92F4-9E6D4F9CD417}"/>
              </a:ext>
            </a:extLst>
          </p:cNvPr>
          <p:cNvCxnSpPr/>
          <p:nvPr/>
        </p:nvCxnSpPr>
        <p:spPr>
          <a:xfrm>
            <a:off x="8135867" y="3439883"/>
            <a:ext cx="278970" cy="0"/>
          </a:xfrm>
          <a:prstGeom prst="straightConnector1">
            <a:avLst/>
          </a:prstGeom>
          <a:ln w="666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29062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9485" y="305068"/>
            <a:ext cx="12052515" cy="6309420"/>
          </a:xfrm>
          <a:prstGeom prst="rect">
            <a:avLst/>
          </a:prstGeom>
          <a:solidFill>
            <a:schemeClr val="accent4">
              <a:lumMod val="60000"/>
              <a:lumOff val="40000"/>
            </a:schemeClr>
          </a:solidFill>
        </p:spPr>
        <p:txBody>
          <a:bodyPr wrap="square">
            <a:spAutoFit/>
          </a:bodyPr>
          <a:lstStyle/>
          <a:p>
            <a:pPr algn="ctr" hangingPunct="0"/>
            <a:r>
              <a:rPr lang="en-US" sz="3200" b="1" dirty="0" err="1"/>
              <a:t>Các</a:t>
            </a:r>
            <a:r>
              <a:rPr lang="en-US" sz="3200" b="1" dirty="0"/>
              <a:t> </a:t>
            </a:r>
            <a:r>
              <a:rPr lang="en-US" sz="3200" b="1" dirty="0" err="1"/>
              <a:t>mô</a:t>
            </a:r>
            <a:r>
              <a:rPr lang="en-US" sz="3200" b="1" dirty="0"/>
              <a:t> </a:t>
            </a:r>
            <a:r>
              <a:rPr lang="en-US" sz="3200" b="1" dirty="0" err="1"/>
              <a:t>hình</a:t>
            </a:r>
            <a:r>
              <a:rPr lang="en-US" sz="3200" b="1" dirty="0"/>
              <a:t> lập ý của </a:t>
            </a:r>
            <a:r>
              <a:rPr lang="en-US" sz="3200" b="1" dirty="0" err="1"/>
              <a:t>đoạn</a:t>
            </a:r>
            <a:r>
              <a:rPr lang="en-US" sz="3200" b="1" dirty="0"/>
              <a:t> </a:t>
            </a:r>
            <a:r>
              <a:rPr lang="en-US" sz="3200" b="1" dirty="0" err="1"/>
              <a:t>khi</a:t>
            </a:r>
            <a:r>
              <a:rPr lang="en-US" sz="3200" b="1" dirty="0"/>
              <a:t> </a:t>
            </a:r>
            <a:r>
              <a:rPr lang="en-US" sz="3200" b="1" dirty="0" err="1"/>
              <a:t>hành</a:t>
            </a:r>
            <a:r>
              <a:rPr lang="en-US" sz="3200" b="1" dirty="0"/>
              <a:t> văn </a:t>
            </a:r>
            <a:r>
              <a:rPr lang="x-none" sz="3200" b="1" dirty="0"/>
              <a:t>theo các hướng tư duy </a:t>
            </a:r>
            <a:endParaRPr lang="en-US" sz="3200" b="1" dirty="0"/>
          </a:p>
          <a:p>
            <a:pPr lvl="0" hangingPunct="0"/>
            <a:r>
              <a:rPr lang="en-US" sz="2800" i="1" dirty="0"/>
              <a:t>	</a:t>
            </a:r>
            <a:r>
              <a:rPr lang="en-US" sz="2800" b="1" dirty="0" err="1"/>
              <a:t>Mô</a:t>
            </a:r>
            <a:r>
              <a:rPr lang="en-US" sz="2800" b="1" dirty="0"/>
              <a:t> </a:t>
            </a:r>
            <a:r>
              <a:rPr lang="en-US" sz="2800" b="1" dirty="0" err="1"/>
              <a:t>hình</a:t>
            </a:r>
            <a:r>
              <a:rPr lang="en-US" sz="2800" b="1" dirty="0"/>
              <a:t> lập ý </a:t>
            </a:r>
            <a:r>
              <a:rPr lang="en-US" sz="2800" b="1" dirty="0" err="1"/>
              <a:t>theo</a:t>
            </a:r>
            <a:r>
              <a:rPr lang="en-US" sz="2800" b="1" dirty="0"/>
              <a:t> </a:t>
            </a:r>
            <a:r>
              <a:rPr lang="en-US" sz="2800" b="1" dirty="0" err="1"/>
              <a:t>hướng</a:t>
            </a:r>
            <a:r>
              <a:rPr lang="en-US" sz="2800" b="1" dirty="0"/>
              <a:t> </a:t>
            </a:r>
            <a:r>
              <a:rPr lang="en-US" sz="2800" b="1" dirty="0" err="1">
                <a:solidFill>
                  <a:srgbClr val="C00000"/>
                </a:solidFill>
              </a:rPr>
              <a:t>diễn</a:t>
            </a:r>
            <a:r>
              <a:rPr lang="en-US" sz="2800" b="1" dirty="0">
                <a:solidFill>
                  <a:srgbClr val="C00000"/>
                </a:solidFill>
              </a:rPr>
              <a:t> </a:t>
            </a:r>
            <a:r>
              <a:rPr lang="en-US" sz="2800" b="1" dirty="0" err="1">
                <a:solidFill>
                  <a:srgbClr val="C00000"/>
                </a:solidFill>
              </a:rPr>
              <a:t>dịch</a:t>
            </a:r>
            <a:r>
              <a:rPr lang="en-US" sz="2800" b="1" dirty="0"/>
              <a:t>: </a:t>
            </a:r>
          </a:p>
          <a:p>
            <a:pPr hangingPunct="0"/>
            <a:r>
              <a:rPr lang="en-US" sz="2800" b="1" i="1" dirty="0"/>
              <a:t>		Câu </a:t>
            </a:r>
            <a:r>
              <a:rPr lang="en-US" sz="2800" b="1" i="1" dirty="0" err="1"/>
              <a:t>mở</a:t>
            </a:r>
            <a:r>
              <a:rPr lang="en-US" sz="2800" b="1" i="1" dirty="0"/>
              <a:t> đầu ( </a:t>
            </a:r>
            <a:r>
              <a:rPr lang="en-US" sz="2800" b="1" i="1" dirty="0" err="1"/>
              <a:t>tổng</a:t>
            </a:r>
            <a:r>
              <a:rPr lang="en-US" sz="2800" b="1" i="1" dirty="0"/>
              <a:t> ý ) - Câu </a:t>
            </a:r>
            <a:r>
              <a:rPr lang="en-US" sz="2800" b="1" i="1" dirty="0" err="1"/>
              <a:t>phát</a:t>
            </a:r>
            <a:r>
              <a:rPr lang="en-US" sz="2800" b="1" i="1" dirty="0"/>
              <a:t> </a:t>
            </a:r>
            <a:r>
              <a:rPr lang="en-US" sz="2800" b="1" i="1" dirty="0" err="1"/>
              <a:t>triển</a:t>
            </a:r>
            <a:r>
              <a:rPr lang="en-US" sz="2800" b="1" i="1" dirty="0"/>
              <a:t> – Câu kết </a:t>
            </a:r>
            <a:r>
              <a:rPr lang="en-US" sz="2800" b="1" i="1" dirty="0" err="1"/>
              <a:t>thúc</a:t>
            </a:r>
            <a:r>
              <a:rPr lang="en-US" sz="2800" b="1" i="1" dirty="0"/>
              <a:t> (</a:t>
            </a:r>
            <a:r>
              <a:rPr lang="en-US" sz="2800" b="1" i="1" dirty="0" err="1"/>
              <a:t>đơn</a:t>
            </a:r>
            <a:r>
              <a:rPr lang="en-US" sz="2800" b="1" i="1" dirty="0"/>
              <a:t> ý)</a:t>
            </a:r>
          </a:p>
          <a:p>
            <a:pPr hangingPunct="0"/>
            <a:r>
              <a:rPr lang="en-US" sz="2800" b="1" i="1" dirty="0"/>
              <a:t>		Câu </a:t>
            </a:r>
            <a:r>
              <a:rPr lang="en-US" sz="2800" b="1" i="1" dirty="0" err="1"/>
              <a:t>mở</a:t>
            </a:r>
            <a:r>
              <a:rPr lang="en-US" sz="2800" b="1" i="1" dirty="0"/>
              <a:t> đầu ( </a:t>
            </a:r>
            <a:r>
              <a:rPr lang="en-US" sz="2800" b="1" i="1" dirty="0" err="1"/>
              <a:t>đơn</a:t>
            </a:r>
            <a:r>
              <a:rPr lang="en-US" sz="2800" b="1" i="1" dirty="0"/>
              <a:t> ý )  - Câu </a:t>
            </a:r>
            <a:r>
              <a:rPr lang="en-US" sz="2800" b="1" i="1" dirty="0" err="1"/>
              <a:t>phát</a:t>
            </a:r>
            <a:r>
              <a:rPr lang="en-US" sz="2800" b="1" i="1" dirty="0"/>
              <a:t> </a:t>
            </a:r>
            <a:r>
              <a:rPr lang="en-US" sz="2800" b="1" i="1" dirty="0" err="1"/>
              <a:t>triển</a:t>
            </a:r>
            <a:r>
              <a:rPr lang="en-US" sz="2800" b="1" i="1" dirty="0"/>
              <a:t> – Câu kết </a:t>
            </a:r>
            <a:r>
              <a:rPr lang="en-US" sz="2800" b="1" i="1" dirty="0" err="1"/>
              <a:t>thúc</a:t>
            </a:r>
            <a:r>
              <a:rPr lang="en-US" sz="2800" b="1" i="1" dirty="0"/>
              <a:t> (</a:t>
            </a:r>
            <a:r>
              <a:rPr lang="en-US" sz="2800" b="1" i="1" dirty="0" err="1"/>
              <a:t>đơn</a:t>
            </a:r>
            <a:r>
              <a:rPr lang="en-US" sz="2800" b="1" i="1" dirty="0"/>
              <a:t> ý)</a:t>
            </a:r>
          </a:p>
          <a:p>
            <a:pPr hangingPunct="0"/>
            <a:endParaRPr lang="en-US" sz="2800" i="1" u="sng" dirty="0"/>
          </a:p>
          <a:p>
            <a:pPr hangingPunct="0"/>
            <a:r>
              <a:rPr lang="en-US" sz="2600" i="1" u="sng" dirty="0" err="1"/>
              <a:t>Ví</a:t>
            </a:r>
            <a:r>
              <a:rPr lang="en-US" sz="2600" i="1" u="sng" dirty="0"/>
              <a:t> dụ:</a:t>
            </a:r>
            <a:r>
              <a:rPr lang="en-US" sz="2600" i="1" dirty="0"/>
              <a:t>  (1</a:t>
            </a:r>
            <a:r>
              <a:rPr lang="en-US" sz="2600" i="1" dirty="0">
                <a:solidFill>
                  <a:srgbClr val="FF0000"/>
                </a:solidFill>
              </a:rPr>
              <a:t>) </a:t>
            </a:r>
            <a:r>
              <a:rPr lang="en-US" sz="2600" i="1" dirty="0" err="1">
                <a:solidFill>
                  <a:srgbClr val="FF0000"/>
                </a:solidFill>
              </a:rPr>
              <a:t>Thông</a:t>
            </a:r>
            <a:r>
              <a:rPr lang="en-US" sz="2600" i="1" dirty="0">
                <a:solidFill>
                  <a:srgbClr val="FF0000"/>
                </a:solidFill>
              </a:rPr>
              <a:t> </a:t>
            </a:r>
            <a:r>
              <a:rPr lang="en-US" sz="2600" i="1" dirty="0" err="1">
                <a:solidFill>
                  <a:srgbClr val="FF0000"/>
                </a:solidFill>
              </a:rPr>
              <a:t>thường</a:t>
            </a:r>
            <a:r>
              <a:rPr lang="en-US" sz="2600" i="1" dirty="0">
                <a:solidFill>
                  <a:srgbClr val="FF0000"/>
                </a:solidFill>
              </a:rPr>
              <a:t> </a:t>
            </a:r>
            <a:r>
              <a:rPr lang="en-US" sz="2600" i="1" dirty="0" err="1">
                <a:solidFill>
                  <a:srgbClr val="FF0000"/>
                </a:solidFill>
              </a:rPr>
              <a:t>mức</a:t>
            </a:r>
            <a:r>
              <a:rPr lang="en-US" sz="2600" i="1" dirty="0">
                <a:solidFill>
                  <a:srgbClr val="FF0000"/>
                </a:solidFill>
              </a:rPr>
              <a:t> </a:t>
            </a:r>
            <a:r>
              <a:rPr lang="en-US" sz="2600" i="1" dirty="0" err="1">
                <a:solidFill>
                  <a:srgbClr val="FF0000"/>
                </a:solidFill>
              </a:rPr>
              <a:t>sống</a:t>
            </a:r>
            <a:r>
              <a:rPr lang="en-US" sz="2600" i="1" dirty="0">
                <a:solidFill>
                  <a:srgbClr val="FF0000"/>
                </a:solidFill>
              </a:rPr>
              <a:t> </a:t>
            </a:r>
            <a:r>
              <a:rPr lang="en-US" sz="2600" i="1" dirty="0" err="1">
                <a:solidFill>
                  <a:srgbClr val="FF0000"/>
                </a:solidFill>
              </a:rPr>
              <a:t>phản</a:t>
            </a:r>
            <a:r>
              <a:rPr lang="en-US" sz="2600" i="1" dirty="0">
                <a:solidFill>
                  <a:srgbClr val="FF0000"/>
                </a:solidFill>
              </a:rPr>
              <a:t> </a:t>
            </a:r>
            <a:r>
              <a:rPr lang="en-US" sz="2600" i="1" dirty="0" err="1">
                <a:solidFill>
                  <a:srgbClr val="FF0000"/>
                </a:solidFill>
              </a:rPr>
              <a:t>ánh</a:t>
            </a:r>
            <a:r>
              <a:rPr lang="en-US" sz="2600" i="1" dirty="0">
                <a:solidFill>
                  <a:srgbClr val="FF0000"/>
                </a:solidFill>
              </a:rPr>
              <a:t> </a:t>
            </a:r>
            <a:r>
              <a:rPr lang="en-US" sz="2600" i="1" dirty="0" err="1">
                <a:solidFill>
                  <a:srgbClr val="FF0000"/>
                </a:solidFill>
              </a:rPr>
              <a:t>trình</a:t>
            </a:r>
            <a:r>
              <a:rPr lang="en-US" sz="2600" i="1" dirty="0">
                <a:solidFill>
                  <a:srgbClr val="FF0000"/>
                </a:solidFill>
              </a:rPr>
              <a:t> </a:t>
            </a:r>
            <a:r>
              <a:rPr lang="en-US" sz="2600" i="1" dirty="0" err="1">
                <a:solidFill>
                  <a:srgbClr val="FF0000"/>
                </a:solidFill>
              </a:rPr>
              <a:t>độ</a:t>
            </a:r>
            <a:r>
              <a:rPr lang="en-US" sz="2600" i="1" dirty="0">
                <a:solidFill>
                  <a:srgbClr val="FF0000"/>
                </a:solidFill>
              </a:rPr>
              <a:t> con người </a:t>
            </a:r>
            <a:r>
              <a:rPr lang="en-US" sz="2600" i="1" dirty="0" err="1">
                <a:solidFill>
                  <a:srgbClr val="FF0000"/>
                </a:solidFill>
              </a:rPr>
              <a:t>đã</a:t>
            </a:r>
            <a:r>
              <a:rPr lang="en-US" sz="2600" i="1" dirty="0">
                <a:solidFill>
                  <a:srgbClr val="FF0000"/>
                </a:solidFill>
              </a:rPr>
              <a:t> </a:t>
            </a:r>
            <a:r>
              <a:rPr lang="en-US" sz="2600" i="1" dirty="0" err="1">
                <a:solidFill>
                  <a:srgbClr val="FF0000"/>
                </a:solidFill>
              </a:rPr>
              <a:t>đạt</a:t>
            </a:r>
            <a:r>
              <a:rPr lang="en-US" sz="2600" i="1" dirty="0">
                <a:solidFill>
                  <a:srgbClr val="FF0000"/>
                </a:solidFill>
              </a:rPr>
              <a:t> </a:t>
            </a:r>
            <a:r>
              <a:rPr lang="en-US" sz="2600" i="1" dirty="0" err="1">
                <a:solidFill>
                  <a:srgbClr val="FF0000"/>
                </a:solidFill>
              </a:rPr>
              <a:t>được</a:t>
            </a:r>
            <a:r>
              <a:rPr lang="en-US" sz="2600" i="1" dirty="0">
                <a:solidFill>
                  <a:srgbClr val="FF0000"/>
                </a:solidFill>
              </a:rPr>
              <a:t> </a:t>
            </a:r>
            <a:r>
              <a:rPr lang="en-US" sz="2600" i="1" dirty="0" err="1">
                <a:solidFill>
                  <a:srgbClr val="FF0000"/>
                </a:solidFill>
              </a:rPr>
              <a:t>về</a:t>
            </a:r>
            <a:r>
              <a:rPr lang="en-US" sz="2600" i="1" dirty="0">
                <a:solidFill>
                  <a:srgbClr val="FF0000"/>
                </a:solidFill>
              </a:rPr>
              <a:t> </a:t>
            </a:r>
            <a:r>
              <a:rPr lang="en-US" sz="2600" i="1" dirty="0" err="1">
                <a:solidFill>
                  <a:srgbClr val="FF0000"/>
                </a:solidFill>
              </a:rPr>
              <a:t>mặt</a:t>
            </a:r>
            <a:r>
              <a:rPr lang="en-US" sz="2600" i="1" dirty="0">
                <a:solidFill>
                  <a:srgbClr val="FF0000"/>
                </a:solidFill>
              </a:rPr>
              <a:t> </a:t>
            </a:r>
            <a:r>
              <a:rPr lang="en-US" sz="2600" i="1" dirty="0" err="1">
                <a:solidFill>
                  <a:srgbClr val="FF0000"/>
                </a:solidFill>
              </a:rPr>
              <a:t>sản</a:t>
            </a:r>
            <a:r>
              <a:rPr lang="en-US" sz="2600" i="1" dirty="0">
                <a:solidFill>
                  <a:srgbClr val="FF0000"/>
                </a:solidFill>
              </a:rPr>
              <a:t> </a:t>
            </a:r>
            <a:r>
              <a:rPr lang="en-US" sz="2600" i="1" dirty="0" err="1">
                <a:solidFill>
                  <a:srgbClr val="FF0000"/>
                </a:solidFill>
              </a:rPr>
              <a:t>xuất</a:t>
            </a:r>
            <a:r>
              <a:rPr lang="en-US" sz="2600" i="1" dirty="0"/>
              <a:t>. </a:t>
            </a:r>
            <a:r>
              <a:rPr lang="en-US" sz="2600" i="1" dirty="0" err="1"/>
              <a:t>Khi</a:t>
            </a:r>
            <a:r>
              <a:rPr lang="en-US" sz="2600" i="1" dirty="0"/>
              <a:t> con người </a:t>
            </a:r>
            <a:r>
              <a:rPr lang="en-US" sz="2600" i="1" dirty="0" err="1"/>
              <a:t>lao</a:t>
            </a:r>
            <a:r>
              <a:rPr lang="en-US" sz="2600" i="1" dirty="0"/>
              <a:t> </a:t>
            </a:r>
            <a:r>
              <a:rPr lang="en-US" sz="2600" i="1" dirty="0" err="1"/>
              <a:t>động</a:t>
            </a:r>
            <a:r>
              <a:rPr lang="en-US" sz="2600" i="1" dirty="0"/>
              <a:t> </a:t>
            </a:r>
            <a:r>
              <a:rPr lang="en-US" sz="2600" i="1" dirty="0" err="1"/>
              <a:t>bằng</a:t>
            </a:r>
            <a:r>
              <a:rPr lang="en-US" sz="2600" i="1" dirty="0"/>
              <a:t> </a:t>
            </a:r>
            <a:r>
              <a:rPr lang="en-US" sz="2600" i="1" dirty="0" err="1"/>
              <a:t>những</a:t>
            </a:r>
            <a:r>
              <a:rPr lang="en-US" sz="2600" i="1" dirty="0"/>
              <a:t> </a:t>
            </a:r>
            <a:r>
              <a:rPr lang="en-US" sz="2600" i="1" dirty="0" err="1"/>
              <a:t>dụng</a:t>
            </a:r>
            <a:r>
              <a:rPr lang="en-US" sz="2600" i="1" dirty="0"/>
              <a:t> </a:t>
            </a:r>
            <a:r>
              <a:rPr lang="en-US" sz="2600" i="1" dirty="0" err="1"/>
              <a:t>cụ</a:t>
            </a:r>
            <a:r>
              <a:rPr lang="en-US" sz="2600" i="1" dirty="0"/>
              <a:t> </a:t>
            </a:r>
            <a:r>
              <a:rPr lang="en-US" sz="2600" i="1" dirty="0" err="1"/>
              <a:t>quá</a:t>
            </a:r>
            <a:r>
              <a:rPr lang="en-US" sz="2600" i="1" dirty="0"/>
              <a:t> </a:t>
            </a:r>
            <a:r>
              <a:rPr lang="en-US" sz="2600" i="1" dirty="0" err="1"/>
              <a:t>thô</a:t>
            </a:r>
            <a:r>
              <a:rPr lang="en-US" sz="2600" i="1" dirty="0"/>
              <a:t> </a:t>
            </a:r>
            <a:r>
              <a:rPr lang="en-US" sz="2600" i="1" dirty="0" err="1"/>
              <a:t>sơ</a:t>
            </a:r>
            <a:r>
              <a:rPr lang="en-US" sz="2600" i="1" dirty="0"/>
              <a:t>, </a:t>
            </a:r>
            <a:r>
              <a:rPr lang="en-US" sz="2600" i="1" dirty="0" err="1"/>
              <a:t>thì</a:t>
            </a:r>
            <a:r>
              <a:rPr lang="en-US" sz="2600" i="1" dirty="0"/>
              <a:t> </a:t>
            </a:r>
            <a:r>
              <a:rPr lang="en-US" sz="2600" i="1" dirty="0" err="1"/>
              <a:t>năng</a:t>
            </a:r>
            <a:r>
              <a:rPr lang="en-US" sz="2600" i="1" dirty="0"/>
              <a:t> </a:t>
            </a:r>
            <a:r>
              <a:rPr lang="en-US" sz="2600" i="1" dirty="0" err="1"/>
              <a:t>suất</a:t>
            </a:r>
            <a:r>
              <a:rPr lang="en-US" sz="2600" i="1" dirty="0"/>
              <a:t> </a:t>
            </a:r>
            <a:r>
              <a:rPr lang="en-US" sz="2600" i="1" dirty="0" err="1"/>
              <a:t>rất</a:t>
            </a:r>
            <a:r>
              <a:rPr lang="en-US" sz="2600" i="1" dirty="0"/>
              <a:t> </a:t>
            </a:r>
            <a:r>
              <a:rPr lang="en-US" sz="2600" i="1" dirty="0" err="1"/>
              <a:t>kém</a:t>
            </a:r>
            <a:r>
              <a:rPr lang="en-US" sz="2600" i="1" dirty="0"/>
              <a:t>, </a:t>
            </a:r>
            <a:r>
              <a:rPr lang="en-US" sz="2600" i="1" dirty="0" err="1"/>
              <a:t>mức</a:t>
            </a:r>
            <a:r>
              <a:rPr lang="en-US" sz="2600" i="1" dirty="0"/>
              <a:t> </a:t>
            </a:r>
            <a:r>
              <a:rPr lang="en-US" sz="2600" i="1" dirty="0" err="1"/>
              <a:t>sống</a:t>
            </a:r>
            <a:r>
              <a:rPr lang="en-US" sz="2600" i="1" dirty="0"/>
              <a:t> do </a:t>
            </a:r>
            <a:r>
              <a:rPr lang="en-US" sz="2600" i="1" dirty="0" err="1"/>
              <a:t>đó</a:t>
            </a:r>
            <a:r>
              <a:rPr lang="en-US" sz="2600" i="1" dirty="0"/>
              <a:t> </a:t>
            </a:r>
            <a:r>
              <a:rPr lang="en-US" sz="2600" i="1" dirty="0" err="1"/>
              <a:t>cũng</a:t>
            </a:r>
            <a:r>
              <a:rPr lang="en-US" sz="2600" i="1" dirty="0"/>
              <a:t> </a:t>
            </a:r>
            <a:r>
              <a:rPr lang="en-US" sz="2600" i="1" dirty="0" err="1"/>
              <a:t>rất</a:t>
            </a:r>
            <a:r>
              <a:rPr lang="en-US" sz="2600" i="1" dirty="0"/>
              <a:t> </a:t>
            </a:r>
            <a:r>
              <a:rPr lang="en-US" sz="2600" i="1" dirty="0" err="1"/>
              <a:t>thấp</a:t>
            </a:r>
            <a:r>
              <a:rPr lang="en-US" sz="2600" i="1" dirty="0"/>
              <a:t>. </a:t>
            </a:r>
            <a:r>
              <a:rPr lang="en-US" sz="2600" i="1" dirty="0" err="1"/>
              <a:t>Khi</a:t>
            </a:r>
            <a:r>
              <a:rPr lang="en-US" sz="2600" i="1" dirty="0"/>
              <a:t> </a:t>
            </a:r>
            <a:r>
              <a:rPr lang="en-US" sz="2600" i="1" dirty="0" err="1"/>
              <a:t>công</a:t>
            </a:r>
            <a:r>
              <a:rPr lang="en-US" sz="2600" i="1" dirty="0"/>
              <a:t> </a:t>
            </a:r>
            <a:r>
              <a:rPr lang="en-US" sz="2600" i="1" dirty="0" err="1"/>
              <a:t>nghiệp</a:t>
            </a:r>
            <a:r>
              <a:rPr lang="en-US" sz="2600" i="1" dirty="0"/>
              <a:t> </a:t>
            </a:r>
            <a:r>
              <a:rPr lang="en-US" sz="2600" i="1" dirty="0" err="1"/>
              <a:t>phát</a:t>
            </a:r>
            <a:r>
              <a:rPr lang="en-US" sz="2600" i="1" dirty="0"/>
              <a:t> </a:t>
            </a:r>
            <a:r>
              <a:rPr lang="en-US" sz="2600" i="1" dirty="0" err="1"/>
              <a:t>triển</a:t>
            </a:r>
            <a:r>
              <a:rPr lang="en-US" sz="2600" i="1" dirty="0"/>
              <a:t>, </a:t>
            </a:r>
            <a:r>
              <a:rPr lang="en-US" sz="2600" i="1" dirty="0" err="1"/>
              <a:t>sản</a:t>
            </a:r>
            <a:r>
              <a:rPr lang="en-US" sz="2600" i="1" dirty="0"/>
              <a:t> </a:t>
            </a:r>
            <a:r>
              <a:rPr lang="en-US" sz="2600" i="1" dirty="0" err="1"/>
              <a:t>xuất</a:t>
            </a:r>
            <a:r>
              <a:rPr lang="en-US" sz="2600" i="1" dirty="0"/>
              <a:t> </a:t>
            </a:r>
            <a:r>
              <a:rPr lang="en-US" sz="2600" i="1" dirty="0" err="1"/>
              <a:t>được</a:t>
            </a:r>
            <a:r>
              <a:rPr lang="en-US" sz="2600" i="1" dirty="0"/>
              <a:t> </a:t>
            </a:r>
            <a:r>
              <a:rPr lang="en-US" sz="2600" i="1" dirty="0" err="1"/>
              <a:t>tiến</a:t>
            </a:r>
            <a:r>
              <a:rPr lang="en-US" sz="2600" i="1" dirty="0"/>
              <a:t> </a:t>
            </a:r>
            <a:r>
              <a:rPr lang="en-US" sz="2600" i="1" dirty="0" err="1"/>
              <a:t>hành</a:t>
            </a:r>
            <a:r>
              <a:rPr lang="en-US" sz="2600" i="1" dirty="0"/>
              <a:t> </a:t>
            </a:r>
            <a:r>
              <a:rPr lang="en-US" sz="2600" i="1" dirty="0" err="1"/>
              <a:t>trên</a:t>
            </a:r>
            <a:r>
              <a:rPr lang="en-US" sz="2600" i="1" dirty="0"/>
              <a:t> </a:t>
            </a:r>
            <a:r>
              <a:rPr lang="en-US" sz="2600" i="1" dirty="0" err="1"/>
              <a:t>cơ</a:t>
            </a:r>
            <a:r>
              <a:rPr lang="en-US" sz="2600" i="1" dirty="0"/>
              <a:t> </a:t>
            </a:r>
            <a:r>
              <a:rPr lang="en-US" sz="2600" i="1" dirty="0" err="1"/>
              <a:t>sở</a:t>
            </a:r>
            <a:r>
              <a:rPr lang="en-US" sz="2600" i="1" dirty="0"/>
              <a:t> </a:t>
            </a:r>
            <a:r>
              <a:rPr lang="en-US" sz="2600" i="1" dirty="0" err="1"/>
              <a:t>kĩ</a:t>
            </a:r>
            <a:r>
              <a:rPr lang="en-US" sz="2600" i="1" dirty="0"/>
              <a:t> </a:t>
            </a:r>
            <a:r>
              <a:rPr lang="en-US" sz="2600" i="1" dirty="0" err="1"/>
              <a:t>thuật</a:t>
            </a:r>
            <a:r>
              <a:rPr lang="en-US" sz="2600" i="1" dirty="0"/>
              <a:t> </a:t>
            </a:r>
            <a:r>
              <a:rPr lang="en-US" sz="2600" i="1" dirty="0" err="1"/>
              <a:t>cao</a:t>
            </a:r>
            <a:r>
              <a:rPr lang="en-US" sz="2600" i="1" dirty="0"/>
              <a:t>, </a:t>
            </a:r>
            <a:r>
              <a:rPr lang="en-US" sz="2600" i="1" dirty="0" err="1"/>
              <a:t>thì</a:t>
            </a:r>
            <a:r>
              <a:rPr lang="en-US" sz="2600" i="1" dirty="0"/>
              <a:t> </a:t>
            </a:r>
            <a:r>
              <a:rPr lang="en-US" sz="2600" i="1" dirty="0" err="1"/>
              <a:t>tư</a:t>
            </a:r>
            <a:r>
              <a:rPr lang="en-US" sz="2600" i="1" dirty="0"/>
              <a:t> </a:t>
            </a:r>
            <a:r>
              <a:rPr lang="en-US" sz="2600" i="1" dirty="0" err="1"/>
              <a:t>liệu</a:t>
            </a:r>
            <a:r>
              <a:rPr lang="en-US" sz="2600" i="1" dirty="0"/>
              <a:t> </a:t>
            </a:r>
            <a:r>
              <a:rPr lang="en-US" sz="2600" i="1" dirty="0" err="1"/>
              <a:t>tiêu</a:t>
            </a:r>
            <a:r>
              <a:rPr lang="en-US" sz="2600" i="1" dirty="0"/>
              <a:t> </a:t>
            </a:r>
            <a:r>
              <a:rPr lang="en-US" sz="2600" i="1" dirty="0" err="1"/>
              <a:t>dùng</a:t>
            </a:r>
            <a:r>
              <a:rPr lang="en-US" sz="2600" i="1" dirty="0"/>
              <a:t> </a:t>
            </a:r>
            <a:r>
              <a:rPr lang="en-US" sz="2600" i="1" dirty="0" err="1"/>
              <a:t>được</a:t>
            </a:r>
            <a:r>
              <a:rPr lang="en-US" sz="2600" i="1" dirty="0"/>
              <a:t> </a:t>
            </a:r>
            <a:r>
              <a:rPr lang="en-US" sz="2600" i="1" dirty="0" err="1"/>
              <a:t>dồi</a:t>
            </a:r>
            <a:r>
              <a:rPr lang="en-US" sz="2600" i="1" dirty="0"/>
              <a:t> </a:t>
            </a:r>
            <a:r>
              <a:rPr lang="en-US" sz="2600" i="1" dirty="0" err="1"/>
              <a:t>dào</a:t>
            </a:r>
            <a:r>
              <a:rPr lang="en-US" sz="2600" i="1" dirty="0"/>
              <a:t>. </a:t>
            </a:r>
            <a:r>
              <a:rPr lang="en-US" sz="2600" i="1" dirty="0" err="1">
                <a:solidFill>
                  <a:srgbClr val="FF0000"/>
                </a:solidFill>
              </a:rPr>
              <a:t>Mức</a:t>
            </a:r>
            <a:r>
              <a:rPr lang="en-US" sz="2600" i="1" dirty="0">
                <a:solidFill>
                  <a:srgbClr val="FF0000"/>
                </a:solidFill>
              </a:rPr>
              <a:t> </a:t>
            </a:r>
            <a:r>
              <a:rPr lang="en-US" sz="2600" i="1" dirty="0" err="1">
                <a:solidFill>
                  <a:srgbClr val="FF0000"/>
                </a:solidFill>
              </a:rPr>
              <a:t>sống</a:t>
            </a:r>
            <a:r>
              <a:rPr lang="en-US" sz="2600" i="1" dirty="0">
                <a:solidFill>
                  <a:srgbClr val="FF0000"/>
                </a:solidFill>
              </a:rPr>
              <a:t> do </a:t>
            </a:r>
            <a:r>
              <a:rPr lang="en-US" sz="2600" i="1" dirty="0" err="1">
                <a:solidFill>
                  <a:srgbClr val="FF0000"/>
                </a:solidFill>
              </a:rPr>
              <a:t>đó</a:t>
            </a:r>
            <a:r>
              <a:rPr lang="en-US" sz="2600" i="1" dirty="0">
                <a:solidFill>
                  <a:srgbClr val="FF0000"/>
                </a:solidFill>
              </a:rPr>
              <a:t> </a:t>
            </a:r>
            <a:r>
              <a:rPr lang="en-US" sz="2600" i="1" dirty="0" err="1">
                <a:solidFill>
                  <a:srgbClr val="FF0000"/>
                </a:solidFill>
              </a:rPr>
              <a:t>có</a:t>
            </a:r>
            <a:r>
              <a:rPr lang="en-US" sz="2600" i="1" dirty="0">
                <a:solidFill>
                  <a:srgbClr val="FF0000"/>
                </a:solidFill>
              </a:rPr>
              <a:t> </a:t>
            </a:r>
            <a:r>
              <a:rPr lang="en-US" sz="2600" i="1" dirty="0" err="1">
                <a:solidFill>
                  <a:srgbClr val="FF0000"/>
                </a:solidFill>
              </a:rPr>
              <a:t>thể</a:t>
            </a:r>
            <a:r>
              <a:rPr lang="en-US" sz="2600" i="1" dirty="0">
                <a:solidFill>
                  <a:srgbClr val="FF0000"/>
                </a:solidFill>
              </a:rPr>
              <a:t> </a:t>
            </a:r>
            <a:r>
              <a:rPr lang="en-US" sz="2600" i="1" dirty="0" err="1">
                <a:solidFill>
                  <a:srgbClr val="FF0000"/>
                </a:solidFill>
              </a:rPr>
              <a:t>được</a:t>
            </a:r>
            <a:r>
              <a:rPr lang="en-US" sz="2600" i="1" dirty="0">
                <a:solidFill>
                  <a:srgbClr val="FF0000"/>
                </a:solidFill>
              </a:rPr>
              <a:t> </a:t>
            </a:r>
            <a:r>
              <a:rPr lang="en-US" sz="2600" i="1" dirty="0" err="1">
                <a:solidFill>
                  <a:srgbClr val="FF0000"/>
                </a:solidFill>
              </a:rPr>
              <a:t>nâng</a:t>
            </a:r>
            <a:r>
              <a:rPr lang="en-US" sz="2600" i="1" dirty="0">
                <a:solidFill>
                  <a:srgbClr val="FF0000"/>
                </a:solidFill>
              </a:rPr>
              <a:t> </a:t>
            </a:r>
            <a:r>
              <a:rPr lang="en-US" sz="2600" i="1" dirty="0" err="1">
                <a:solidFill>
                  <a:srgbClr val="FF0000"/>
                </a:solidFill>
              </a:rPr>
              <a:t>cao</a:t>
            </a:r>
            <a:r>
              <a:rPr lang="en-US" sz="2600" i="1" dirty="0"/>
              <a:t>. (</a:t>
            </a:r>
            <a:r>
              <a:rPr lang="en-US" sz="2600" i="1" dirty="0" err="1"/>
              <a:t>Vũ</a:t>
            </a:r>
            <a:r>
              <a:rPr lang="en-US" sz="2600" i="1" dirty="0"/>
              <a:t> </a:t>
            </a:r>
            <a:r>
              <a:rPr lang="en-US" sz="2600" i="1" dirty="0" err="1"/>
              <a:t>Khiêu</a:t>
            </a:r>
            <a:r>
              <a:rPr lang="en-US" sz="2600" i="1" dirty="0"/>
              <a:t>)</a:t>
            </a:r>
            <a:endParaRPr lang="en-US" sz="2600" dirty="0"/>
          </a:p>
          <a:p>
            <a:pPr hangingPunct="0"/>
            <a:r>
              <a:rPr lang="en-US" sz="2600" i="1" dirty="0"/>
              <a:t>	 (2) </a:t>
            </a:r>
            <a:r>
              <a:rPr lang="en-US" sz="2600" i="1" dirty="0" err="1"/>
              <a:t>Tính</a:t>
            </a:r>
            <a:r>
              <a:rPr lang="en-US" sz="2600" i="1" dirty="0"/>
              <a:t> </a:t>
            </a:r>
            <a:r>
              <a:rPr lang="en-US" sz="2600" i="1" dirty="0" err="1"/>
              <a:t>chất</a:t>
            </a:r>
            <a:r>
              <a:rPr lang="en-US" sz="2600" i="1" dirty="0"/>
              <a:t> </a:t>
            </a:r>
            <a:r>
              <a:rPr lang="en-US" sz="2600" i="1" dirty="0" err="1"/>
              <a:t>tiên</a:t>
            </a:r>
            <a:r>
              <a:rPr lang="en-US" sz="2600" i="1" dirty="0"/>
              <a:t> </a:t>
            </a:r>
            <a:r>
              <a:rPr lang="en-US" sz="2600" i="1" dirty="0" err="1"/>
              <a:t>tiến</a:t>
            </a:r>
            <a:r>
              <a:rPr lang="en-US" sz="2600" i="1" dirty="0"/>
              <a:t> của </a:t>
            </a:r>
            <a:r>
              <a:rPr lang="en-US" sz="2600" i="1" dirty="0" err="1"/>
              <a:t>nền</a:t>
            </a:r>
            <a:r>
              <a:rPr lang="en-US" sz="2600" i="1" dirty="0"/>
              <a:t> văn </a:t>
            </a:r>
            <a:r>
              <a:rPr lang="en-US" sz="2600" i="1" dirty="0" err="1"/>
              <a:t>hoá</a:t>
            </a:r>
            <a:r>
              <a:rPr lang="en-US" sz="2600" i="1" dirty="0"/>
              <a:t> </a:t>
            </a:r>
            <a:r>
              <a:rPr lang="en-US" sz="2600" i="1" dirty="0" err="1"/>
              <a:t>Việt</a:t>
            </a:r>
            <a:r>
              <a:rPr lang="en-US" sz="2600" i="1" dirty="0"/>
              <a:t> Nam </a:t>
            </a:r>
            <a:r>
              <a:rPr lang="en-US" sz="2600" i="1" dirty="0" err="1"/>
              <a:t>không</a:t>
            </a:r>
            <a:r>
              <a:rPr lang="en-US" sz="2600" i="1" dirty="0"/>
              <a:t> </a:t>
            </a:r>
            <a:r>
              <a:rPr lang="en-US" sz="2600" i="1" dirty="0" err="1"/>
              <a:t>tách</a:t>
            </a:r>
            <a:r>
              <a:rPr lang="en-US" sz="2600" i="1" dirty="0"/>
              <a:t> </a:t>
            </a:r>
            <a:r>
              <a:rPr lang="en-US" sz="2600" i="1" dirty="0" err="1"/>
              <a:t>rời</a:t>
            </a:r>
            <a:r>
              <a:rPr lang="en-US" sz="2600" i="1" dirty="0"/>
              <a:t> bản </a:t>
            </a:r>
            <a:r>
              <a:rPr lang="en-US" sz="2600" i="1" dirty="0" err="1"/>
              <a:t>sắc</a:t>
            </a:r>
            <a:r>
              <a:rPr lang="en-US" sz="2600" i="1" dirty="0"/>
              <a:t> </a:t>
            </a:r>
            <a:r>
              <a:rPr lang="en-US" sz="2600" i="1" dirty="0" err="1"/>
              <a:t>dân</a:t>
            </a:r>
            <a:r>
              <a:rPr lang="en-US" sz="2600" i="1" dirty="0"/>
              <a:t> </a:t>
            </a:r>
            <a:r>
              <a:rPr lang="en-US" sz="2600" i="1" dirty="0" err="1"/>
              <a:t>tộc</a:t>
            </a:r>
            <a:r>
              <a:rPr lang="en-US" sz="2600" i="1" dirty="0"/>
              <a:t>. </a:t>
            </a:r>
            <a:r>
              <a:rPr lang="en-US" sz="2600" i="1" dirty="0" err="1"/>
              <a:t>Nói</a:t>
            </a:r>
            <a:r>
              <a:rPr lang="en-US" sz="2600" i="1" dirty="0"/>
              <a:t> </a:t>
            </a:r>
            <a:r>
              <a:rPr lang="en-US" sz="2600" i="1" dirty="0" err="1"/>
              <a:t>đến</a:t>
            </a:r>
            <a:r>
              <a:rPr lang="en-US" sz="2600" i="1" dirty="0"/>
              <a:t> văn </a:t>
            </a:r>
            <a:r>
              <a:rPr lang="en-US" sz="2600" i="1" dirty="0" err="1"/>
              <a:t>hoá</a:t>
            </a:r>
            <a:r>
              <a:rPr lang="en-US" sz="2600" i="1" dirty="0"/>
              <a:t> </a:t>
            </a:r>
            <a:r>
              <a:rPr lang="en-US" sz="2600" i="1" dirty="0" err="1"/>
              <a:t>là</a:t>
            </a:r>
            <a:r>
              <a:rPr lang="en-US" sz="2600" i="1" dirty="0"/>
              <a:t> </a:t>
            </a:r>
            <a:r>
              <a:rPr lang="en-US" sz="2600" i="1" dirty="0" err="1"/>
              <a:t>nói</a:t>
            </a:r>
            <a:r>
              <a:rPr lang="en-US" sz="2600" i="1" dirty="0"/>
              <a:t> </a:t>
            </a:r>
            <a:r>
              <a:rPr lang="en-US" sz="2600" i="1" dirty="0" err="1"/>
              <a:t>đến</a:t>
            </a:r>
            <a:r>
              <a:rPr lang="en-US" sz="2600" i="1" dirty="0"/>
              <a:t> </a:t>
            </a:r>
            <a:r>
              <a:rPr lang="en-US" sz="2600" i="1" dirty="0" err="1"/>
              <a:t>dân</a:t>
            </a:r>
            <a:r>
              <a:rPr lang="en-US" sz="2600" i="1" dirty="0"/>
              <a:t> </a:t>
            </a:r>
            <a:r>
              <a:rPr lang="en-US" sz="2600" i="1" dirty="0" err="1"/>
              <a:t>tộc</a:t>
            </a:r>
            <a:r>
              <a:rPr lang="en-US" sz="2600" i="1" dirty="0"/>
              <a:t>. Văn </a:t>
            </a:r>
            <a:r>
              <a:rPr lang="en-US" sz="2600" i="1" dirty="0" err="1"/>
              <a:t>hoá</a:t>
            </a:r>
            <a:r>
              <a:rPr lang="en-US" sz="2600" i="1" dirty="0"/>
              <a:t> </a:t>
            </a:r>
            <a:r>
              <a:rPr lang="en-US" sz="2600" i="1" dirty="0" err="1"/>
              <a:t>bắt</a:t>
            </a:r>
            <a:r>
              <a:rPr lang="en-US" sz="2600" i="1" dirty="0"/>
              <a:t> </a:t>
            </a:r>
            <a:r>
              <a:rPr lang="en-US" sz="2600" i="1" dirty="0" err="1"/>
              <a:t>rễ</a:t>
            </a:r>
            <a:r>
              <a:rPr lang="en-US" sz="2600" i="1" dirty="0"/>
              <a:t> </a:t>
            </a:r>
            <a:r>
              <a:rPr lang="en-US" sz="2600" i="1" dirty="0" err="1"/>
              <a:t>sâu</a:t>
            </a:r>
            <a:r>
              <a:rPr lang="en-US" sz="2600" i="1" dirty="0"/>
              <a:t> </a:t>
            </a:r>
            <a:r>
              <a:rPr lang="en-US" sz="2600" i="1" dirty="0" err="1"/>
              <a:t>trong</a:t>
            </a:r>
            <a:r>
              <a:rPr lang="en-US" sz="2600" i="1" dirty="0"/>
              <a:t> </a:t>
            </a:r>
            <a:r>
              <a:rPr lang="en-US" sz="2600" i="1" dirty="0" err="1"/>
              <a:t>đời</a:t>
            </a:r>
            <a:r>
              <a:rPr lang="en-US" sz="2600" i="1" dirty="0"/>
              <a:t> </a:t>
            </a:r>
            <a:r>
              <a:rPr lang="en-US" sz="2600" i="1" dirty="0" err="1"/>
              <a:t>sống</a:t>
            </a:r>
            <a:r>
              <a:rPr lang="en-US" sz="2600" i="1" dirty="0"/>
              <a:t> </a:t>
            </a:r>
            <a:r>
              <a:rPr lang="en-US" sz="2600" i="1" dirty="0" err="1"/>
              <a:t>dân</a:t>
            </a:r>
            <a:r>
              <a:rPr lang="en-US" sz="2600" i="1" dirty="0"/>
              <a:t> </a:t>
            </a:r>
            <a:r>
              <a:rPr lang="en-US" sz="2600" i="1" dirty="0" err="1"/>
              <a:t>tộc</a:t>
            </a:r>
            <a:r>
              <a:rPr lang="en-US" sz="2600" i="1" dirty="0"/>
              <a:t> qua </a:t>
            </a:r>
            <a:r>
              <a:rPr lang="en-US" sz="2600" i="1" dirty="0" err="1"/>
              <a:t>trường</a:t>
            </a:r>
            <a:r>
              <a:rPr lang="en-US" sz="2600" i="1" dirty="0"/>
              <a:t> </a:t>
            </a:r>
            <a:r>
              <a:rPr lang="en-US" sz="2600" i="1" dirty="0" err="1"/>
              <a:t>kì</a:t>
            </a:r>
            <a:r>
              <a:rPr lang="en-US" sz="2600" i="1" dirty="0"/>
              <a:t> </a:t>
            </a:r>
            <a:r>
              <a:rPr lang="en-US" sz="2600" i="1" dirty="0" err="1"/>
              <a:t>lịch</a:t>
            </a:r>
            <a:r>
              <a:rPr lang="en-US" sz="2600" i="1" dirty="0"/>
              <a:t> </a:t>
            </a:r>
            <a:r>
              <a:rPr lang="en-US" sz="2600" i="1" dirty="0" err="1"/>
              <a:t>sử</a:t>
            </a:r>
            <a:r>
              <a:rPr lang="en-US" sz="2600" i="1" dirty="0"/>
              <a:t>. Văn </a:t>
            </a:r>
            <a:r>
              <a:rPr lang="en-US" sz="2600" i="1" dirty="0" err="1"/>
              <a:t>hoá</a:t>
            </a:r>
            <a:r>
              <a:rPr lang="en-US" sz="2600" i="1" dirty="0"/>
              <a:t> </a:t>
            </a:r>
            <a:r>
              <a:rPr lang="en-US" sz="2600" i="1" dirty="0" err="1"/>
              <a:t>là</a:t>
            </a:r>
            <a:r>
              <a:rPr lang="en-US" sz="2600" i="1" dirty="0"/>
              <a:t> </a:t>
            </a:r>
            <a:r>
              <a:rPr lang="en-US" sz="2600" i="1" dirty="0" err="1"/>
              <a:t>bộ</a:t>
            </a:r>
            <a:r>
              <a:rPr lang="en-US" sz="2600" i="1" dirty="0"/>
              <a:t> </a:t>
            </a:r>
            <a:r>
              <a:rPr lang="en-US" sz="2600" i="1" dirty="0" err="1"/>
              <a:t>mặt</a:t>
            </a:r>
            <a:r>
              <a:rPr lang="en-US" sz="2600" i="1" dirty="0"/>
              <a:t> </a:t>
            </a:r>
            <a:r>
              <a:rPr lang="en-US" sz="2600" i="1" dirty="0" err="1"/>
              <a:t>tinh</a:t>
            </a:r>
            <a:r>
              <a:rPr lang="en-US" sz="2600" i="1" dirty="0"/>
              <a:t> </a:t>
            </a:r>
            <a:r>
              <a:rPr lang="en-US" sz="2600" i="1" dirty="0" err="1"/>
              <a:t>thần</a:t>
            </a:r>
            <a:r>
              <a:rPr lang="en-US" sz="2600" i="1" dirty="0"/>
              <a:t> của </a:t>
            </a:r>
            <a:r>
              <a:rPr lang="en-US" sz="2600" i="1" dirty="0" err="1"/>
              <a:t>dân</a:t>
            </a:r>
            <a:r>
              <a:rPr lang="en-US" sz="2600" i="1" dirty="0"/>
              <a:t> </a:t>
            </a:r>
            <a:r>
              <a:rPr lang="en-US" sz="2600" i="1" dirty="0" err="1"/>
              <a:t>tộc</a:t>
            </a:r>
            <a:r>
              <a:rPr lang="en-US" sz="2600" i="1" dirty="0"/>
              <a:t>. Bản </a:t>
            </a:r>
            <a:r>
              <a:rPr lang="en-US" sz="2600" i="1" dirty="0" err="1"/>
              <a:t>sắc</a:t>
            </a:r>
            <a:r>
              <a:rPr lang="en-US" sz="2600" i="1" dirty="0"/>
              <a:t> </a:t>
            </a:r>
            <a:r>
              <a:rPr lang="en-US" sz="2600" i="1" dirty="0" err="1"/>
              <a:t>dân</a:t>
            </a:r>
            <a:r>
              <a:rPr lang="en-US" sz="2600" i="1" dirty="0"/>
              <a:t> </a:t>
            </a:r>
            <a:r>
              <a:rPr lang="en-US" sz="2600" i="1" dirty="0" err="1"/>
              <a:t>tộc</a:t>
            </a:r>
            <a:r>
              <a:rPr lang="en-US" sz="2600" i="1" dirty="0"/>
              <a:t> của văn </a:t>
            </a:r>
            <a:r>
              <a:rPr lang="en-US" sz="2600" i="1" dirty="0" err="1"/>
              <a:t>hoá</a:t>
            </a:r>
            <a:r>
              <a:rPr lang="en-US" sz="2600" i="1" dirty="0"/>
              <a:t>, </a:t>
            </a:r>
            <a:r>
              <a:rPr lang="en-US" sz="2600" i="1" dirty="0" err="1"/>
              <a:t>như</a:t>
            </a:r>
            <a:r>
              <a:rPr lang="en-US" sz="2600" i="1" dirty="0"/>
              <a:t> người ta </a:t>
            </a:r>
            <a:r>
              <a:rPr lang="en-US" sz="2600" i="1" dirty="0" err="1"/>
              <a:t>thường</a:t>
            </a:r>
            <a:r>
              <a:rPr lang="en-US" sz="2600" i="1" dirty="0"/>
              <a:t> </a:t>
            </a:r>
            <a:r>
              <a:rPr lang="en-US" sz="2600" i="1" dirty="0" err="1"/>
              <a:t>nói</a:t>
            </a:r>
            <a:r>
              <a:rPr lang="en-US" sz="2600" i="1" dirty="0"/>
              <a:t>, </a:t>
            </a:r>
            <a:r>
              <a:rPr lang="en-US" sz="2600" i="1" dirty="0" err="1"/>
              <a:t>là</a:t>
            </a:r>
            <a:r>
              <a:rPr lang="en-US" sz="2600" i="1" dirty="0"/>
              <a:t> </a:t>
            </a:r>
            <a:r>
              <a:rPr lang="en-US" sz="2600" i="1" dirty="0" err="1"/>
              <a:t>cái</a:t>
            </a:r>
            <a:r>
              <a:rPr lang="en-US" sz="2600" i="1" dirty="0"/>
              <a:t> </a:t>
            </a:r>
            <a:r>
              <a:rPr lang="en-US" sz="2600" i="1" dirty="0" err="1"/>
              <a:t>căn</a:t>
            </a:r>
            <a:r>
              <a:rPr lang="en-US" sz="2600" i="1" dirty="0"/>
              <a:t> </a:t>
            </a:r>
            <a:r>
              <a:rPr lang="en-US" sz="2600" i="1" dirty="0" err="1"/>
              <a:t>cước</a:t>
            </a:r>
            <a:r>
              <a:rPr lang="en-US" sz="2600" i="1" dirty="0"/>
              <a:t>, </a:t>
            </a:r>
            <a:r>
              <a:rPr lang="en-US" sz="2600" i="1" dirty="0" err="1"/>
              <a:t>cái</a:t>
            </a:r>
            <a:r>
              <a:rPr lang="en-US" sz="2600" i="1" dirty="0"/>
              <a:t> </a:t>
            </a:r>
            <a:r>
              <a:rPr lang="en-US" sz="2600" i="1" dirty="0" err="1"/>
              <a:t>chứng</a:t>
            </a:r>
            <a:r>
              <a:rPr lang="en-US" sz="2600" i="1" dirty="0"/>
              <a:t> </a:t>
            </a:r>
            <a:r>
              <a:rPr lang="en-US" sz="2600" i="1" dirty="0" err="1"/>
              <a:t>chỉ</a:t>
            </a:r>
            <a:r>
              <a:rPr lang="en-US" sz="2600" i="1" dirty="0"/>
              <a:t> của </a:t>
            </a:r>
            <a:r>
              <a:rPr lang="en-US" sz="2600" i="1" dirty="0" err="1"/>
              <a:t>một</a:t>
            </a:r>
            <a:r>
              <a:rPr lang="en-US" sz="2600" i="1" dirty="0"/>
              <a:t> </a:t>
            </a:r>
            <a:r>
              <a:rPr lang="en-US" sz="2600" i="1" dirty="0" err="1"/>
              <a:t>dân</a:t>
            </a:r>
            <a:r>
              <a:rPr lang="en-US" sz="2600" i="1" dirty="0"/>
              <a:t> </a:t>
            </a:r>
            <a:r>
              <a:rPr lang="en-US" sz="2600" i="1" dirty="0" err="1"/>
              <a:t>tộc</a:t>
            </a:r>
            <a:r>
              <a:rPr lang="en-US" sz="2600" i="1" dirty="0"/>
              <a:t>. </a:t>
            </a:r>
            <a:r>
              <a:rPr lang="en-US" sz="2600" i="1" dirty="0" err="1"/>
              <a:t>Nó</a:t>
            </a:r>
            <a:r>
              <a:rPr lang="en-US" sz="2600" i="1" dirty="0"/>
              <a:t> </a:t>
            </a:r>
            <a:r>
              <a:rPr lang="en-US" sz="2600" i="1" dirty="0" err="1"/>
              <a:t>chỉ</a:t>
            </a:r>
            <a:r>
              <a:rPr lang="en-US" sz="2600" i="1" dirty="0"/>
              <a:t> </a:t>
            </a:r>
            <a:r>
              <a:rPr lang="en-US" sz="2600" i="1" dirty="0" err="1"/>
              <a:t>rõ</a:t>
            </a:r>
            <a:r>
              <a:rPr lang="en-US" sz="2600" i="1" dirty="0"/>
              <a:t> </a:t>
            </a:r>
            <a:r>
              <a:rPr lang="en-US" sz="2600" i="1" dirty="0" err="1"/>
              <a:t>anh</a:t>
            </a:r>
            <a:r>
              <a:rPr lang="en-US" sz="2600" i="1" dirty="0"/>
              <a:t> </a:t>
            </a:r>
            <a:r>
              <a:rPr lang="en-US" sz="2600" i="1" dirty="0" err="1"/>
              <a:t>là</a:t>
            </a:r>
            <a:r>
              <a:rPr lang="en-US" sz="2600" i="1" dirty="0"/>
              <a:t> </a:t>
            </a:r>
            <a:r>
              <a:rPr lang="en-US" sz="2600" i="1" dirty="0" err="1"/>
              <a:t>ai</a:t>
            </a:r>
            <a:r>
              <a:rPr lang="en-US" sz="2600" i="1" dirty="0"/>
              <a:t>, </a:t>
            </a:r>
            <a:r>
              <a:rPr lang="en-US" sz="2600" i="1" dirty="0" err="1"/>
              <a:t>thiếu</a:t>
            </a:r>
            <a:r>
              <a:rPr lang="en-US" sz="2600" i="1" dirty="0"/>
              <a:t> </a:t>
            </a:r>
            <a:r>
              <a:rPr lang="en-US" sz="2600" i="1" dirty="0" err="1"/>
              <a:t>nó</a:t>
            </a:r>
            <a:r>
              <a:rPr lang="en-US" sz="2600" i="1" dirty="0"/>
              <a:t> </a:t>
            </a:r>
            <a:r>
              <a:rPr lang="en-US" sz="2600" i="1" dirty="0" err="1"/>
              <a:t>anh</a:t>
            </a:r>
            <a:r>
              <a:rPr lang="en-US" sz="2600" i="1" dirty="0"/>
              <a:t> </a:t>
            </a:r>
            <a:r>
              <a:rPr lang="en-US" sz="2600" i="1" dirty="0" err="1"/>
              <a:t>không</a:t>
            </a:r>
            <a:r>
              <a:rPr lang="en-US" sz="2600" i="1" dirty="0"/>
              <a:t> </a:t>
            </a:r>
            <a:r>
              <a:rPr lang="en-US" sz="2600" i="1" dirty="0" err="1"/>
              <a:t>còn</a:t>
            </a:r>
            <a:r>
              <a:rPr lang="en-US" sz="2600" i="1" dirty="0"/>
              <a:t> </a:t>
            </a:r>
            <a:r>
              <a:rPr lang="en-US" sz="2600" i="1" dirty="0" err="1"/>
              <a:t>tồn</a:t>
            </a:r>
            <a:r>
              <a:rPr lang="en-US" sz="2600" i="1" dirty="0"/>
              <a:t> </a:t>
            </a:r>
            <a:r>
              <a:rPr lang="en-US" sz="2600" i="1" dirty="0" err="1"/>
              <a:t>tại</a:t>
            </a:r>
            <a:r>
              <a:rPr lang="en-US" sz="2600" i="1" dirty="0"/>
              <a:t> </a:t>
            </a:r>
            <a:r>
              <a:rPr lang="en-US" sz="2600" i="1" dirty="0" err="1"/>
              <a:t>như</a:t>
            </a:r>
            <a:r>
              <a:rPr lang="en-US" sz="2600" i="1" dirty="0"/>
              <a:t> </a:t>
            </a:r>
            <a:r>
              <a:rPr lang="en-US" sz="2600" i="1" dirty="0" err="1"/>
              <a:t>một</a:t>
            </a:r>
            <a:r>
              <a:rPr lang="en-US" sz="2600" i="1" dirty="0"/>
              <a:t> giá trị... ( Nguyễn </a:t>
            </a:r>
            <a:r>
              <a:rPr lang="en-US" sz="2600" i="1" dirty="0" err="1"/>
              <a:t>Đức</a:t>
            </a:r>
            <a:r>
              <a:rPr lang="en-US" sz="2600" i="1" dirty="0"/>
              <a:t> </a:t>
            </a:r>
            <a:r>
              <a:rPr lang="en-US" sz="2600" i="1" dirty="0" err="1"/>
              <a:t>Bình</a:t>
            </a:r>
            <a:r>
              <a:rPr lang="en-US" sz="2600" i="1" dirty="0"/>
              <a:t>)</a:t>
            </a:r>
            <a:endParaRPr lang="en-US" sz="2600" dirty="0"/>
          </a:p>
        </p:txBody>
      </p:sp>
    </p:spTree>
    <p:extLst>
      <p:ext uri="{BB962C8B-B14F-4D97-AF65-F5344CB8AC3E}">
        <p14:creationId xmlns:p14="http://schemas.microsoft.com/office/powerpoint/2010/main" val="345444054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112584"/>
            <a:ext cx="11322423" cy="6555641"/>
          </a:xfrm>
          <a:prstGeom prst="rect">
            <a:avLst/>
          </a:prstGeom>
          <a:solidFill>
            <a:schemeClr val="accent4">
              <a:lumMod val="60000"/>
              <a:lumOff val="40000"/>
            </a:schemeClr>
          </a:solidFill>
        </p:spPr>
        <p:txBody>
          <a:bodyPr wrap="square">
            <a:spAutoFit/>
          </a:bodyPr>
          <a:lstStyle/>
          <a:p>
            <a:pPr lvl="0" hangingPunct="0"/>
            <a:r>
              <a:rPr lang="en-US" sz="2800" i="1" dirty="0"/>
              <a:t>	</a:t>
            </a:r>
          </a:p>
          <a:p>
            <a:pPr lvl="0" hangingPunct="0"/>
            <a:r>
              <a:rPr lang="en-US" sz="2800" b="1" i="1" dirty="0"/>
              <a:t>	</a:t>
            </a:r>
            <a:r>
              <a:rPr lang="en-US" sz="2800" b="1" dirty="0" err="1"/>
              <a:t>Mô</a:t>
            </a:r>
            <a:r>
              <a:rPr lang="en-US" sz="2800" b="1" dirty="0"/>
              <a:t> </a:t>
            </a:r>
            <a:r>
              <a:rPr lang="en-US" sz="2800" b="1" dirty="0" err="1"/>
              <a:t>hình</a:t>
            </a:r>
            <a:r>
              <a:rPr lang="en-US" sz="2800" b="1" dirty="0"/>
              <a:t> lập ý </a:t>
            </a:r>
            <a:r>
              <a:rPr lang="en-US" sz="2800" b="1" dirty="0" err="1"/>
              <a:t>theo</a:t>
            </a:r>
            <a:r>
              <a:rPr lang="en-US" sz="2800" b="1" dirty="0"/>
              <a:t> </a:t>
            </a:r>
            <a:r>
              <a:rPr lang="en-US" sz="2800" b="1" dirty="0" err="1"/>
              <a:t>hướng</a:t>
            </a:r>
            <a:r>
              <a:rPr lang="en-US" sz="2800" b="1" dirty="0"/>
              <a:t> </a:t>
            </a:r>
            <a:r>
              <a:rPr lang="en-US" sz="2800" b="1" dirty="0" err="1">
                <a:solidFill>
                  <a:srgbClr val="C00000"/>
                </a:solidFill>
              </a:rPr>
              <a:t>quy</a:t>
            </a:r>
            <a:r>
              <a:rPr lang="en-US" sz="2800" b="1" dirty="0">
                <a:solidFill>
                  <a:srgbClr val="C00000"/>
                </a:solidFill>
              </a:rPr>
              <a:t> </a:t>
            </a:r>
            <a:r>
              <a:rPr lang="en-US" sz="2800" b="1" dirty="0" err="1">
                <a:solidFill>
                  <a:srgbClr val="C00000"/>
                </a:solidFill>
              </a:rPr>
              <a:t>nạp</a:t>
            </a:r>
            <a:r>
              <a:rPr lang="en-US" sz="2800" b="1" dirty="0"/>
              <a:t>:  </a:t>
            </a:r>
          </a:p>
          <a:p>
            <a:pPr hangingPunct="0"/>
            <a:r>
              <a:rPr lang="en-US" sz="2800" i="1" dirty="0"/>
              <a:t>		</a:t>
            </a:r>
            <a:r>
              <a:rPr lang="en-US" sz="2800" b="1" i="1" dirty="0"/>
              <a:t>Câu </a:t>
            </a:r>
            <a:r>
              <a:rPr lang="en-US" sz="2800" b="1" i="1" dirty="0" err="1"/>
              <a:t>mở</a:t>
            </a:r>
            <a:r>
              <a:rPr lang="en-US" sz="2800" b="1" i="1" dirty="0"/>
              <a:t> đầu (</a:t>
            </a:r>
            <a:r>
              <a:rPr lang="en-US" sz="2800" b="1" i="1" dirty="0" err="1"/>
              <a:t>đơn</a:t>
            </a:r>
            <a:r>
              <a:rPr lang="en-US" sz="2800" b="1" i="1" dirty="0"/>
              <a:t> ý)  - Câu </a:t>
            </a:r>
            <a:r>
              <a:rPr lang="en-US" sz="2800" b="1" i="1" dirty="0" err="1"/>
              <a:t>phát</a:t>
            </a:r>
            <a:r>
              <a:rPr lang="en-US" sz="2800" b="1" i="1" dirty="0"/>
              <a:t> </a:t>
            </a:r>
            <a:r>
              <a:rPr lang="en-US" sz="2800" b="1" i="1" dirty="0" err="1"/>
              <a:t>triển</a:t>
            </a:r>
            <a:r>
              <a:rPr lang="en-US" sz="2800" b="1" i="1" dirty="0"/>
              <a:t> - Câu kết </a:t>
            </a:r>
            <a:r>
              <a:rPr lang="en-US" sz="2800" b="1" i="1" dirty="0" err="1"/>
              <a:t>thúc</a:t>
            </a:r>
            <a:r>
              <a:rPr lang="en-US" sz="2800" b="1" i="1" dirty="0"/>
              <a:t> (</a:t>
            </a:r>
            <a:r>
              <a:rPr lang="en-US" sz="2800" b="1" i="1" dirty="0" err="1"/>
              <a:t>tổng</a:t>
            </a:r>
            <a:r>
              <a:rPr lang="en-US" sz="2800" b="1" i="1" dirty="0"/>
              <a:t> ý)</a:t>
            </a:r>
          </a:p>
          <a:p>
            <a:pPr hangingPunct="0"/>
            <a:endParaRPr lang="en-US" sz="2800" b="1" dirty="0"/>
          </a:p>
          <a:p>
            <a:pPr hangingPunct="0"/>
            <a:r>
              <a:rPr lang="en-US" sz="2800" dirty="0"/>
              <a:t>	</a:t>
            </a:r>
            <a:r>
              <a:rPr lang="en-US" sz="2800" u="sng" dirty="0"/>
              <a:t>Ví dụ:</a:t>
            </a:r>
            <a:r>
              <a:rPr lang="en-US" sz="2800" dirty="0"/>
              <a:t> </a:t>
            </a:r>
            <a:r>
              <a:rPr lang="en-US" sz="2800" i="1" dirty="0" err="1"/>
              <a:t>Có</a:t>
            </a:r>
            <a:r>
              <a:rPr lang="en-US" sz="2800" i="1" dirty="0"/>
              <a:t> </a:t>
            </a:r>
            <a:r>
              <a:rPr lang="en-US" sz="2800" i="1" dirty="0" err="1"/>
              <a:t>lần</a:t>
            </a:r>
            <a:r>
              <a:rPr lang="en-US" sz="2800" i="1" dirty="0"/>
              <a:t>, </a:t>
            </a:r>
            <a:r>
              <a:rPr lang="en-US" sz="2800" i="1" dirty="0" err="1"/>
              <a:t>trong</a:t>
            </a:r>
            <a:r>
              <a:rPr lang="en-US" sz="2800" i="1" dirty="0"/>
              <a:t> </a:t>
            </a:r>
            <a:r>
              <a:rPr lang="en-US" sz="2800" i="1" dirty="0" err="1"/>
              <a:t>một</a:t>
            </a:r>
            <a:r>
              <a:rPr lang="en-US" sz="2800" i="1" dirty="0"/>
              <a:t> </a:t>
            </a:r>
            <a:r>
              <a:rPr lang="en-US" sz="2800" i="1" dirty="0" err="1"/>
              <a:t>ngôi</a:t>
            </a:r>
            <a:r>
              <a:rPr lang="en-US" sz="2800" i="1" dirty="0"/>
              <a:t> </a:t>
            </a:r>
            <a:r>
              <a:rPr lang="en-US" sz="2800" i="1" dirty="0" err="1"/>
              <a:t>chùa</a:t>
            </a:r>
            <a:r>
              <a:rPr lang="en-US" sz="2800" i="1" dirty="0"/>
              <a:t> ở </a:t>
            </a:r>
            <a:r>
              <a:rPr lang="en-US" sz="2800" i="1" dirty="0" err="1"/>
              <a:t>Thái</a:t>
            </a:r>
            <a:r>
              <a:rPr lang="en-US" sz="2800" i="1" dirty="0"/>
              <a:t> </a:t>
            </a:r>
            <a:r>
              <a:rPr lang="en-US" sz="2800" i="1" dirty="0" err="1"/>
              <a:t>Bình</a:t>
            </a:r>
            <a:r>
              <a:rPr lang="en-US" sz="2800" i="1" dirty="0"/>
              <a:t>, </a:t>
            </a:r>
            <a:r>
              <a:rPr lang="en-US" sz="2800" i="1" dirty="0" err="1">
                <a:solidFill>
                  <a:srgbClr val="FF0000"/>
                </a:solidFill>
              </a:rPr>
              <a:t>ông</a:t>
            </a:r>
            <a:r>
              <a:rPr lang="en-US" sz="2800" i="1" dirty="0">
                <a:solidFill>
                  <a:srgbClr val="FF0000"/>
                </a:solidFill>
              </a:rPr>
              <a:t> từ </a:t>
            </a:r>
            <a:r>
              <a:rPr lang="en-US" sz="2800" i="1" dirty="0" err="1">
                <a:solidFill>
                  <a:srgbClr val="FF0000"/>
                </a:solidFill>
              </a:rPr>
              <a:t>già</a:t>
            </a:r>
            <a:r>
              <a:rPr lang="en-US" sz="2800" i="1" dirty="0">
                <a:solidFill>
                  <a:srgbClr val="FF0000"/>
                </a:solidFill>
              </a:rPr>
              <a:t> </a:t>
            </a:r>
            <a:r>
              <a:rPr lang="en-US" sz="2800" i="1" dirty="0" err="1"/>
              <a:t>chỉ</a:t>
            </a:r>
            <a:r>
              <a:rPr lang="en-US" sz="2800" i="1" dirty="0"/>
              <a:t> </a:t>
            </a:r>
            <a:r>
              <a:rPr lang="en-US" sz="2800" i="1" dirty="0" err="1"/>
              <a:t>cho</a:t>
            </a:r>
            <a:r>
              <a:rPr lang="en-US" sz="2800" i="1" dirty="0"/>
              <a:t> </a:t>
            </a:r>
            <a:r>
              <a:rPr lang="en-US" sz="2800" i="1" dirty="0" err="1"/>
              <a:t>tôi</a:t>
            </a:r>
            <a:r>
              <a:rPr lang="en-US" sz="2800" i="1" dirty="0"/>
              <a:t> </a:t>
            </a:r>
            <a:r>
              <a:rPr lang="en-US" sz="2800" i="1" dirty="0" err="1"/>
              <a:t>nhận</a:t>
            </a:r>
            <a:r>
              <a:rPr lang="en-US" sz="2800" i="1" dirty="0"/>
              <a:t> </a:t>
            </a:r>
            <a:r>
              <a:rPr lang="en-US" sz="2800" i="1" dirty="0" err="1"/>
              <a:t>ra</a:t>
            </a:r>
            <a:r>
              <a:rPr lang="en-US" sz="2800" i="1" dirty="0"/>
              <a:t> </a:t>
            </a:r>
            <a:r>
              <a:rPr lang="en-US" sz="2800" i="1" dirty="0" err="1"/>
              <a:t>là</a:t>
            </a:r>
            <a:r>
              <a:rPr lang="en-US" sz="2800" i="1" dirty="0"/>
              <a:t> </a:t>
            </a:r>
            <a:r>
              <a:rPr lang="en-US" sz="2800" i="1" dirty="0" err="1"/>
              <a:t>cái</a:t>
            </a:r>
            <a:r>
              <a:rPr lang="en-US" sz="2800" i="1" dirty="0"/>
              <a:t> </a:t>
            </a:r>
            <a:r>
              <a:rPr lang="en-US" sz="2800" i="1" dirty="0" err="1"/>
              <a:t>gác</a:t>
            </a:r>
            <a:r>
              <a:rPr lang="en-US" sz="2800" i="1" dirty="0"/>
              <a:t> </a:t>
            </a:r>
            <a:r>
              <a:rPr lang="en-US" sz="2800" i="1" dirty="0" err="1"/>
              <a:t>chuông</a:t>
            </a:r>
            <a:r>
              <a:rPr lang="en-US" sz="2800" i="1" dirty="0"/>
              <a:t> </a:t>
            </a:r>
            <a:r>
              <a:rPr lang="en-US" sz="2800" i="1" dirty="0" err="1"/>
              <a:t>chùa</a:t>
            </a:r>
            <a:r>
              <a:rPr lang="en-US" sz="2800" i="1" dirty="0"/>
              <a:t> </a:t>
            </a:r>
            <a:r>
              <a:rPr lang="en-US" sz="2800" i="1" dirty="0" err="1"/>
              <a:t>mấy</a:t>
            </a:r>
            <a:r>
              <a:rPr lang="en-US" sz="2800" i="1" dirty="0"/>
              <a:t> </a:t>
            </a:r>
            <a:r>
              <a:rPr lang="en-US" sz="2800" i="1" dirty="0" err="1"/>
              <a:t>từng</a:t>
            </a:r>
            <a:r>
              <a:rPr lang="en-US" sz="2800" i="1" dirty="0"/>
              <a:t> </a:t>
            </a:r>
            <a:r>
              <a:rPr lang="en-US" sz="2800" i="1" dirty="0" err="1"/>
              <a:t>bằng</a:t>
            </a:r>
            <a:r>
              <a:rPr lang="en-US" sz="2800" i="1" dirty="0"/>
              <a:t> gỗ, </a:t>
            </a:r>
            <a:r>
              <a:rPr lang="en-US" sz="2800" i="1" dirty="0" err="1"/>
              <a:t>không</a:t>
            </a:r>
            <a:r>
              <a:rPr lang="en-US" sz="2800" i="1" dirty="0"/>
              <a:t> </a:t>
            </a:r>
            <a:r>
              <a:rPr lang="en-US" sz="2800" i="1" dirty="0" err="1"/>
              <a:t>hề</a:t>
            </a:r>
            <a:r>
              <a:rPr lang="en-US" sz="2800" i="1" dirty="0"/>
              <a:t> </a:t>
            </a:r>
            <a:r>
              <a:rPr lang="en-US" sz="2800" i="1" dirty="0" err="1"/>
              <a:t>có</a:t>
            </a:r>
            <a:r>
              <a:rPr lang="en-US" sz="2800" i="1" dirty="0"/>
              <a:t> </a:t>
            </a:r>
            <a:r>
              <a:rPr lang="en-US" sz="2800" i="1" dirty="0" err="1"/>
              <a:t>một</a:t>
            </a:r>
            <a:r>
              <a:rPr lang="en-US" sz="2800" i="1" dirty="0"/>
              <a:t> </a:t>
            </a:r>
            <a:r>
              <a:rPr lang="en-US" sz="2800" i="1" dirty="0" err="1"/>
              <a:t>chiếc</a:t>
            </a:r>
            <a:r>
              <a:rPr lang="en-US" sz="2800" i="1" dirty="0"/>
              <a:t> </a:t>
            </a:r>
            <a:r>
              <a:rPr lang="en-US" sz="2800" i="1" dirty="0" err="1"/>
              <a:t>đinh</a:t>
            </a:r>
            <a:r>
              <a:rPr lang="en-US" sz="2800" i="1" dirty="0"/>
              <a:t> </a:t>
            </a:r>
            <a:r>
              <a:rPr lang="en-US" sz="2800" i="1" dirty="0" err="1"/>
              <a:t>nào</a:t>
            </a:r>
            <a:r>
              <a:rPr lang="en-US" sz="2800" i="1" dirty="0"/>
              <a:t>. </a:t>
            </a:r>
            <a:r>
              <a:rPr lang="en-US" sz="2800" i="1" dirty="0" err="1"/>
              <a:t>Và</a:t>
            </a:r>
            <a:r>
              <a:rPr lang="en-US" sz="2800" i="1" dirty="0"/>
              <a:t> </a:t>
            </a:r>
            <a:r>
              <a:rPr lang="en-US" sz="2800" i="1" dirty="0" err="1">
                <a:solidFill>
                  <a:srgbClr val="FF0000"/>
                </a:solidFill>
              </a:rPr>
              <a:t>một</a:t>
            </a:r>
            <a:r>
              <a:rPr lang="en-US" sz="2800" i="1" dirty="0">
                <a:solidFill>
                  <a:srgbClr val="FF0000"/>
                </a:solidFill>
              </a:rPr>
              <a:t> </a:t>
            </a:r>
            <a:r>
              <a:rPr lang="en-US" sz="2800" i="1" dirty="0" err="1">
                <a:solidFill>
                  <a:srgbClr val="FF0000"/>
                </a:solidFill>
              </a:rPr>
              <a:t>bạn</a:t>
            </a:r>
            <a:r>
              <a:rPr lang="en-US" sz="2800" i="1" dirty="0">
                <a:solidFill>
                  <a:srgbClr val="FF0000"/>
                </a:solidFill>
              </a:rPr>
              <a:t> </a:t>
            </a:r>
            <a:r>
              <a:rPr lang="en-US" sz="2800" i="1" dirty="0" err="1">
                <a:solidFill>
                  <a:srgbClr val="FF0000"/>
                </a:solidFill>
              </a:rPr>
              <a:t>kiến</a:t>
            </a:r>
            <a:r>
              <a:rPr lang="en-US" sz="2800" i="1" dirty="0">
                <a:solidFill>
                  <a:srgbClr val="FF0000"/>
                </a:solidFill>
              </a:rPr>
              <a:t> </a:t>
            </a:r>
            <a:r>
              <a:rPr lang="en-US" sz="2800" i="1" dirty="0" err="1">
                <a:solidFill>
                  <a:srgbClr val="FF0000"/>
                </a:solidFill>
              </a:rPr>
              <a:t>trúc</a:t>
            </a:r>
            <a:r>
              <a:rPr lang="en-US" sz="2800" i="1" dirty="0">
                <a:solidFill>
                  <a:srgbClr val="FF0000"/>
                </a:solidFill>
              </a:rPr>
              <a:t> </a:t>
            </a:r>
            <a:r>
              <a:rPr lang="en-US" sz="2800" i="1" dirty="0" err="1">
                <a:solidFill>
                  <a:srgbClr val="FF0000"/>
                </a:solidFill>
              </a:rPr>
              <a:t>sư</a:t>
            </a:r>
            <a:r>
              <a:rPr lang="en-US" sz="2800" i="1" dirty="0">
                <a:solidFill>
                  <a:srgbClr val="FF0000"/>
                </a:solidFill>
              </a:rPr>
              <a:t> </a:t>
            </a:r>
            <a:r>
              <a:rPr lang="en-US" sz="2800" i="1" dirty="0" err="1"/>
              <a:t>giảng</a:t>
            </a:r>
            <a:r>
              <a:rPr lang="en-US" sz="2800" i="1" dirty="0"/>
              <a:t> </a:t>
            </a:r>
            <a:r>
              <a:rPr lang="en-US" sz="2800" i="1" dirty="0" err="1"/>
              <a:t>cho</a:t>
            </a:r>
            <a:r>
              <a:rPr lang="en-US" sz="2800" i="1" dirty="0"/>
              <a:t> </a:t>
            </a:r>
            <a:r>
              <a:rPr lang="en-US" sz="2800" i="1" dirty="0" err="1"/>
              <a:t>tôi</a:t>
            </a:r>
            <a:r>
              <a:rPr lang="en-US" sz="2800" i="1" dirty="0"/>
              <a:t>: </a:t>
            </a:r>
            <a:r>
              <a:rPr lang="en-US" sz="2800" i="1" dirty="0" err="1"/>
              <a:t>cột</a:t>
            </a:r>
            <a:r>
              <a:rPr lang="en-US" sz="2800" i="1" dirty="0"/>
              <a:t> </a:t>
            </a:r>
            <a:r>
              <a:rPr lang="en-US" sz="2800" i="1" dirty="0" err="1"/>
              <a:t>và</a:t>
            </a:r>
            <a:r>
              <a:rPr lang="en-US" sz="2800" i="1" dirty="0"/>
              <a:t> </a:t>
            </a:r>
            <a:r>
              <a:rPr lang="en-US" sz="2800" i="1" dirty="0" err="1"/>
              <a:t>dầm</a:t>
            </a:r>
            <a:r>
              <a:rPr lang="en-US" sz="2800" i="1" dirty="0"/>
              <a:t> gỗ </a:t>
            </a:r>
            <a:r>
              <a:rPr lang="en-US" sz="2800" i="1" dirty="0" err="1"/>
              <a:t>trong</a:t>
            </a:r>
            <a:r>
              <a:rPr lang="en-US" sz="2800" i="1" dirty="0"/>
              <a:t> </a:t>
            </a:r>
            <a:r>
              <a:rPr lang="en-US" sz="2800" i="1" dirty="0" err="1"/>
              <a:t>ngôi</a:t>
            </a:r>
            <a:r>
              <a:rPr lang="en-US" sz="2800" i="1" dirty="0"/>
              <a:t> </a:t>
            </a:r>
            <a:r>
              <a:rPr lang="en-US" sz="2800" i="1" dirty="0" err="1"/>
              <a:t>chùa</a:t>
            </a:r>
            <a:r>
              <a:rPr lang="en-US" sz="2800" i="1" dirty="0"/>
              <a:t> của ta, </a:t>
            </a:r>
            <a:r>
              <a:rPr lang="en-US" sz="2800" i="1" dirty="0" err="1"/>
              <a:t>đều</a:t>
            </a:r>
            <a:r>
              <a:rPr lang="en-US" sz="2800" i="1" dirty="0"/>
              <a:t> do các </a:t>
            </a:r>
            <a:r>
              <a:rPr lang="en-US" sz="2800" i="1" dirty="0" err="1"/>
              <a:t>mộng</a:t>
            </a:r>
            <a:r>
              <a:rPr lang="en-US" sz="2800" i="1" dirty="0"/>
              <a:t> </a:t>
            </a:r>
            <a:r>
              <a:rPr lang="en-US" sz="2800" i="1" dirty="0" err="1"/>
              <a:t>khớp</a:t>
            </a:r>
            <a:r>
              <a:rPr lang="en-US" sz="2800" i="1" dirty="0"/>
              <a:t> </a:t>
            </a:r>
            <a:r>
              <a:rPr lang="en-US" sz="2800" i="1" dirty="0" err="1"/>
              <a:t>vào</a:t>
            </a:r>
            <a:r>
              <a:rPr lang="en-US" sz="2800" i="1" dirty="0"/>
              <a:t> nhau, </a:t>
            </a:r>
            <a:r>
              <a:rPr lang="en-US" sz="2800" i="1" dirty="0" err="1"/>
              <a:t>không</a:t>
            </a:r>
            <a:r>
              <a:rPr lang="en-US" sz="2800" i="1" dirty="0"/>
              <a:t> </a:t>
            </a:r>
            <a:r>
              <a:rPr lang="en-US" sz="2800" i="1" dirty="0" err="1"/>
              <a:t>dùng</a:t>
            </a:r>
            <a:r>
              <a:rPr lang="en-US" sz="2800" i="1" dirty="0"/>
              <a:t> </a:t>
            </a:r>
            <a:r>
              <a:rPr lang="en-US" sz="2800" i="1" dirty="0" err="1"/>
              <a:t>một</a:t>
            </a:r>
            <a:r>
              <a:rPr lang="en-US" sz="2800" i="1" dirty="0"/>
              <a:t> </a:t>
            </a:r>
            <a:r>
              <a:rPr lang="en-US" sz="2800" i="1" dirty="0" err="1"/>
              <a:t>thứ</a:t>
            </a:r>
            <a:r>
              <a:rPr lang="en-US" sz="2800" i="1" dirty="0"/>
              <a:t> </a:t>
            </a:r>
            <a:r>
              <a:rPr lang="en-US" sz="2800" i="1" dirty="0" err="1"/>
              <a:t>đinh</a:t>
            </a:r>
            <a:r>
              <a:rPr lang="en-US" sz="2800" i="1" dirty="0"/>
              <a:t> </a:t>
            </a:r>
            <a:r>
              <a:rPr lang="en-US" sz="2800" i="1" dirty="0" err="1"/>
              <a:t>nào</a:t>
            </a:r>
            <a:r>
              <a:rPr lang="en-US" sz="2800" i="1" dirty="0"/>
              <a:t>. </a:t>
            </a:r>
            <a:r>
              <a:rPr lang="en-US" sz="2800" i="1" dirty="0" err="1"/>
              <a:t>Và</a:t>
            </a:r>
            <a:r>
              <a:rPr lang="en-US" sz="2800" i="1" dirty="0"/>
              <a:t> </a:t>
            </a:r>
            <a:r>
              <a:rPr lang="en-US" sz="2800" i="1" dirty="0" err="1"/>
              <a:t>cái</a:t>
            </a:r>
            <a:r>
              <a:rPr lang="en-US" sz="2800" i="1" dirty="0"/>
              <a:t> </a:t>
            </a:r>
            <a:r>
              <a:rPr lang="en-US" sz="2800" i="1" dirty="0" err="1"/>
              <a:t>khung</a:t>
            </a:r>
            <a:r>
              <a:rPr lang="en-US" sz="2800" i="1" dirty="0"/>
              <a:t> gỗ </a:t>
            </a:r>
            <a:r>
              <a:rPr lang="en-US" sz="2800" i="1" dirty="0" err="1"/>
              <a:t>ấy</a:t>
            </a:r>
            <a:r>
              <a:rPr lang="en-US" sz="2800" i="1" dirty="0"/>
              <a:t> tạo thành </a:t>
            </a:r>
            <a:r>
              <a:rPr lang="en-US" sz="2800" i="1" dirty="0" err="1"/>
              <a:t>một</a:t>
            </a:r>
            <a:r>
              <a:rPr lang="en-US" sz="2800" i="1" dirty="0"/>
              <a:t> </a:t>
            </a:r>
            <a:r>
              <a:rPr lang="en-US" sz="2800" i="1" dirty="0" err="1"/>
              <a:t>cái</a:t>
            </a:r>
            <a:r>
              <a:rPr lang="en-US" sz="2800" i="1" dirty="0"/>
              <a:t> </a:t>
            </a:r>
            <a:r>
              <a:rPr lang="en-US" sz="2800" i="1" dirty="0" err="1"/>
              <a:t>thế</a:t>
            </a:r>
            <a:r>
              <a:rPr lang="en-US" sz="2800" i="1" dirty="0"/>
              <a:t>, </a:t>
            </a:r>
            <a:r>
              <a:rPr lang="en-US" sz="2800" i="1" dirty="0" err="1"/>
              <a:t>khi</a:t>
            </a:r>
            <a:r>
              <a:rPr lang="en-US" sz="2800" i="1" dirty="0"/>
              <a:t> </a:t>
            </a:r>
            <a:r>
              <a:rPr lang="en-US" sz="2800" i="1" dirty="0" err="1"/>
              <a:t>có</a:t>
            </a:r>
            <a:r>
              <a:rPr lang="en-US" sz="2800" i="1" dirty="0"/>
              <a:t> </a:t>
            </a:r>
            <a:r>
              <a:rPr lang="en-US" sz="2800" i="1" dirty="0" err="1"/>
              <a:t>gió</a:t>
            </a:r>
            <a:r>
              <a:rPr lang="en-US" sz="2800" i="1" dirty="0"/>
              <a:t> </a:t>
            </a:r>
            <a:r>
              <a:rPr lang="en-US" sz="2800" i="1" dirty="0" err="1"/>
              <a:t>bão</a:t>
            </a:r>
            <a:r>
              <a:rPr lang="en-US" sz="2800" i="1" dirty="0"/>
              <a:t>, </a:t>
            </a:r>
            <a:r>
              <a:rPr lang="en-US" sz="2800" i="1" dirty="0" err="1"/>
              <a:t>gió</a:t>
            </a:r>
            <a:r>
              <a:rPr lang="en-US" sz="2800" i="1" dirty="0"/>
              <a:t> </a:t>
            </a:r>
            <a:r>
              <a:rPr lang="en-US" sz="2800" i="1" dirty="0" err="1"/>
              <a:t>thổi</a:t>
            </a:r>
            <a:r>
              <a:rPr lang="en-US" sz="2800" i="1" dirty="0"/>
              <a:t> </a:t>
            </a:r>
            <a:r>
              <a:rPr lang="en-US" sz="2800" i="1" dirty="0" err="1"/>
              <a:t>càng</a:t>
            </a:r>
            <a:r>
              <a:rPr lang="en-US" sz="2800" i="1" dirty="0"/>
              <a:t> mạnh </a:t>
            </a:r>
            <a:r>
              <a:rPr lang="en-US" sz="2800" i="1" dirty="0" err="1"/>
              <a:t>thì</a:t>
            </a:r>
            <a:r>
              <a:rPr lang="en-US" sz="2800" i="1" dirty="0"/>
              <a:t> </a:t>
            </a:r>
            <a:r>
              <a:rPr lang="en-US" sz="2800" i="1" dirty="0" err="1"/>
              <a:t>càng</a:t>
            </a:r>
            <a:r>
              <a:rPr lang="en-US" sz="2800" i="1" dirty="0"/>
              <a:t> </a:t>
            </a:r>
            <a:r>
              <a:rPr lang="en-US" sz="2800" i="1" dirty="0" err="1"/>
              <a:t>khớp</a:t>
            </a:r>
            <a:r>
              <a:rPr lang="en-US" sz="2800" i="1" dirty="0"/>
              <a:t> </a:t>
            </a:r>
            <a:r>
              <a:rPr lang="en-US" sz="2800" i="1" dirty="0" err="1"/>
              <a:t>chặt</a:t>
            </a:r>
            <a:r>
              <a:rPr lang="en-US" sz="2800" i="1" dirty="0"/>
              <a:t> </a:t>
            </a:r>
            <a:r>
              <a:rPr lang="en-US" sz="2800" i="1" dirty="0" err="1"/>
              <a:t>vào</a:t>
            </a:r>
            <a:r>
              <a:rPr lang="en-US" sz="2800" i="1" dirty="0"/>
              <a:t> nhau </a:t>
            </a:r>
            <a:r>
              <a:rPr lang="en-US" sz="2800" i="1" dirty="0" err="1"/>
              <a:t>mà</a:t>
            </a:r>
            <a:r>
              <a:rPr lang="en-US" sz="2800" i="1" dirty="0"/>
              <a:t> </a:t>
            </a:r>
            <a:r>
              <a:rPr lang="en-US" sz="2800" i="1" dirty="0" err="1"/>
              <a:t>đứng</a:t>
            </a:r>
            <a:r>
              <a:rPr lang="en-US" sz="2800" i="1" dirty="0"/>
              <a:t> </a:t>
            </a:r>
            <a:r>
              <a:rPr lang="en-US" sz="2800" i="1" dirty="0" err="1"/>
              <a:t>vững</a:t>
            </a:r>
            <a:r>
              <a:rPr lang="en-US" sz="2800" i="1" dirty="0"/>
              <a:t>. </a:t>
            </a:r>
            <a:r>
              <a:rPr lang="en-US" sz="2800" i="1" dirty="0" err="1"/>
              <a:t>Điều</a:t>
            </a:r>
            <a:r>
              <a:rPr lang="en-US" sz="2800" i="1" dirty="0"/>
              <a:t> </a:t>
            </a:r>
            <a:r>
              <a:rPr lang="en-US" sz="2800" i="1" dirty="0" err="1"/>
              <a:t>tôi</a:t>
            </a:r>
            <a:r>
              <a:rPr lang="en-US" sz="2800" i="1" dirty="0"/>
              <a:t> </a:t>
            </a:r>
            <a:r>
              <a:rPr lang="en-US" sz="2800" i="1" dirty="0" err="1"/>
              <a:t>nghe</a:t>
            </a:r>
            <a:r>
              <a:rPr lang="en-US" sz="2800" i="1" dirty="0"/>
              <a:t> </a:t>
            </a:r>
            <a:r>
              <a:rPr lang="en-US" sz="2800" i="1" dirty="0" err="1"/>
              <a:t>hôm</a:t>
            </a:r>
            <a:r>
              <a:rPr lang="en-US" sz="2800" i="1" dirty="0"/>
              <a:t> </a:t>
            </a:r>
            <a:r>
              <a:rPr lang="en-US" sz="2800" i="1" dirty="0" err="1"/>
              <a:t>ấy</a:t>
            </a:r>
            <a:r>
              <a:rPr lang="en-US" sz="2800" i="1" dirty="0"/>
              <a:t> </a:t>
            </a:r>
            <a:r>
              <a:rPr lang="en-US" sz="2800" i="1" dirty="0" err="1"/>
              <a:t>về</a:t>
            </a:r>
            <a:r>
              <a:rPr lang="en-US" sz="2800" i="1" dirty="0"/>
              <a:t> </a:t>
            </a:r>
            <a:r>
              <a:rPr lang="en-US" sz="2800" i="1" dirty="0" err="1"/>
              <a:t>ngôi</a:t>
            </a:r>
            <a:r>
              <a:rPr lang="en-US" sz="2800" i="1" dirty="0"/>
              <a:t> </a:t>
            </a:r>
            <a:r>
              <a:rPr lang="en-US" sz="2800" i="1" dirty="0" err="1"/>
              <a:t>chùa</a:t>
            </a:r>
            <a:r>
              <a:rPr lang="en-US" sz="2800" i="1" dirty="0"/>
              <a:t> </a:t>
            </a:r>
            <a:r>
              <a:rPr lang="en-US" sz="2800" i="1" dirty="0" err="1"/>
              <a:t>làm</a:t>
            </a:r>
            <a:r>
              <a:rPr lang="en-US" sz="2800" i="1" dirty="0"/>
              <a:t> </a:t>
            </a:r>
            <a:r>
              <a:rPr lang="en-US" sz="2800" i="1" dirty="0" err="1"/>
              <a:t>tôi</a:t>
            </a:r>
            <a:r>
              <a:rPr lang="en-US" sz="2800" i="1" dirty="0"/>
              <a:t> </a:t>
            </a:r>
            <a:r>
              <a:rPr lang="en-US" sz="2800" i="1" dirty="0" err="1"/>
              <a:t>bâng</a:t>
            </a:r>
            <a:r>
              <a:rPr lang="en-US" sz="2800" i="1" dirty="0"/>
              <a:t> </a:t>
            </a:r>
            <a:r>
              <a:rPr lang="en-US" sz="2800" i="1" dirty="0" err="1"/>
              <a:t>khuâng</a:t>
            </a:r>
            <a:r>
              <a:rPr lang="en-US" sz="2800" i="1" dirty="0"/>
              <a:t> </a:t>
            </a:r>
            <a:r>
              <a:rPr lang="en-US" sz="2800" i="1" dirty="0" err="1"/>
              <a:t>nghĩ</a:t>
            </a:r>
            <a:r>
              <a:rPr lang="en-US" sz="2800" i="1" dirty="0"/>
              <a:t> sang </a:t>
            </a:r>
            <a:r>
              <a:rPr lang="en-US" sz="2800" i="1" dirty="0" err="1"/>
              <a:t>nhiều</a:t>
            </a:r>
            <a:r>
              <a:rPr lang="en-US" sz="2800" i="1" dirty="0"/>
              <a:t> </a:t>
            </a:r>
            <a:r>
              <a:rPr lang="en-US" sz="2800" i="1" dirty="0" err="1"/>
              <a:t>lĩnh</a:t>
            </a:r>
            <a:r>
              <a:rPr lang="en-US" sz="2800" i="1" dirty="0"/>
              <a:t> </a:t>
            </a:r>
            <a:r>
              <a:rPr lang="en-US" sz="2800" i="1" dirty="0" err="1"/>
              <a:t>vực</a:t>
            </a:r>
            <a:r>
              <a:rPr lang="en-US" sz="2800" i="1" dirty="0"/>
              <a:t> khác. </a:t>
            </a:r>
            <a:r>
              <a:rPr lang="en-US" sz="2800" i="1" dirty="0" err="1"/>
              <a:t>Có</a:t>
            </a:r>
            <a:r>
              <a:rPr lang="en-US" sz="2800" i="1" dirty="0"/>
              <a:t> </a:t>
            </a:r>
            <a:r>
              <a:rPr lang="en-US" sz="2800" i="1" dirty="0" err="1"/>
              <a:t>lẽ</a:t>
            </a:r>
            <a:r>
              <a:rPr lang="en-US" sz="2800" i="1" dirty="0"/>
              <a:t> </a:t>
            </a:r>
            <a:r>
              <a:rPr lang="en-US" sz="2800" i="1" dirty="0" err="1"/>
              <a:t>trong</a:t>
            </a:r>
            <a:r>
              <a:rPr lang="en-US" sz="2800" i="1" dirty="0"/>
              <a:t> </a:t>
            </a:r>
            <a:r>
              <a:rPr lang="en-US" sz="2800" i="1" dirty="0" err="1"/>
              <a:t>xây</a:t>
            </a:r>
            <a:r>
              <a:rPr lang="en-US" sz="2800" i="1" dirty="0"/>
              <a:t> </a:t>
            </a:r>
            <a:r>
              <a:rPr lang="en-US" sz="2800" i="1" dirty="0" err="1"/>
              <a:t>dựng</a:t>
            </a:r>
            <a:r>
              <a:rPr lang="en-US" sz="2800" i="1" dirty="0"/>
              <a:t> các </a:t>
            </a:r>
            <a:r>
              <a:rPr lang="en-US" sz="2800" i="1" dirty="0" err="1"/>
              <a:t>quan</a:t>
            </a:r>
            <a:r>
              <a:rPr lang="en-US" sz="2800" i="1" dirty="0"/>
              <a:t> </a:t>
            </a:r>
            <a:r>
              <a:rPr lang="en-US" sz="2800" i="1" dirty="0" err="1"/>
              <a:t>hệ</a:t>
            </a:r>
            <a:r>
              <a:rPr lang="en-US" sz="2800" i="1" dirty="0"/>
              <a:t> </a:t>
            </a:r>
            <a:r>
              <a:rPr lang="en-US" sz="2800" i="1" dirty="0" err="1"/>
              <a:t>giữa</a:t>
            </a:r>
            <a:r>
              <a:rPr lang="en-US" sz="2800" i="1" dirty="0"/>
              <a:t> người </a:t>
            </a:r>
            <a:r>
              <a:rPr lang="en-US" sz="2800" i="1" dirty="0" err="1"/>
              <a:t>với</a:t>
            </a:r>
            <a:r>
              <a:rPr lang="en-US" sz="2800" i="1" dirty="0"/>
              <a:t> người, ở ta </a:t>
            </a:r>
            <a:r>
              <a:rPr lang="en-US" sz="2800" i="1" dirty="0" err="1"/>
              <a:t>cũng</a:t>
            </a:r>
            <a:r>
              <a:rPr lang="en-US" sz="2800" i="1" dirty="0"/>
              <a:t> </a:t>
            </a:r>
            <a:r>
              <a:rPr lang="en-US" sz="2800" i="1" dirty="0" err="1"/>
              <a:t>có</a:t>
            </a:r>
            <a:r>
              <a:rPr lang="en-US" sz="2800" i="1" dirty="0"/>
              <a:t> </a:t>
            </a:r>
            <a:r>
              <a:rPr lang="en-US" sz="2800" i="1" dirty="0" err="1"/>
              <a:t>cái</a:t>
            </a:r>
            <a:r>
              <a:rPr lang="en-US" sz="2800" i="1" dirty="0"/>
              <a:t> </a:t>
            </a:r>
            <a:r>
              <a:rPr lang="en-US" sz="2800" i="1" dirty="0" err="1"/>
              <a:t>gì</a:t>
            </a:r>
            <a:r>
              <a:rPr lang="en-US" sz="2800" i="1" dirty="0"/>
              <a:t> </a:t>
            </a:r>
            <a:r>
              <a:rPr lang="en-US" sz="2800" i="1" dirty="0" err="1"/>
              <a:t>tương</a:t>
            </a:r>
            <a:r>
              <a:rPr lang="en-US" sz="2800" i="1" dirty="0"/>
              <a:t> tự</a:t>
            </a:r>
            <a:r>
              <a:rPr lang="en-US" sz="2800" dirty="0"/>
              <a:t>. (Nguyễn </a:t>
            </a:r>
            <a:r>
              <a:rPr lang="en-US" sz="2800" dirty="0" err="1"/>
              <a:t>Đình</a:t>
            </a:r>
            <a:r>
              <a:rPr lang="en-US" sz="2800" dirty="0"/>
              <a:t> </a:t>
            </a:r>
            <a:r>
              <a:rPr lang="en-US" sz="2800" dirty="0" err="1"/>
              <a:t>Thi</a:t>
            </a:r>
            <a:r>
              <a:rPr lang="en-US" sz="2800" dirty="0"/>
              <a:t>)</a:t>
            </a:r>
          </a:p>
          <a:p>
            <a:pPr lvl="0" hangingPunct="0"/>
            <a:endParaRPr lang="en-US" sz="2800" i="1" dirty="0"/>
          </a:p>
          <a:p>
            <a:pPr lvl="0" hangingPunct="0"/>
            <a:r>
              <a:rPr lang="en-US" sz="2800" i="1" dirty="0"/>
              <a:t>	</a:t>
            </a:r>
            <a:endParaRPr lang="en-US" sz="2800" dirty="0"/>
          </a:p>
        </p:txBody>
      </p:sp>
    </p:spTree>
    <p:extLst>
      <p:ext uri="{BB962C8B-B14F-4D97-AF65-F5344CB8AC3E}">
        <p14:creationId xmlns:p14="http://schemas.microsoft.com/office/powerpoint/2010/main" val="32056091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345055"/>
            <a:ext cx="11322423" cy="6124754"/>
          </a:xfrm>
          <a:prstGeom prst="rect">
            <a:avLst/>
          </a:prstGeom>
          <a:solidFill>
            <a:schemeClr val="accent4">
              <a:lumMod val="60000"/>
              <a:lumOff val="40000"/>
            </a:schemeClr>
          </a:solidFill>
        </p:spPr>
        <p:txBody>
          <a:bodyPr wrap="square">
            <a:spAutoFit/>
          </a:bodyPr>
          <a:lstStyle/>
          <a:p>
            <a:pPr lvl="0" hangingPunct="0"/>
            <a:r>
              <a:rPr lang="en-US" sz="2800" i="1" dirty="0"/>
              <a:t>	</a:t>
            </a:r>
          </a:p>
          <a:p>
            <a:pPr lvl="0" hangingPunct="0"/>
            <a:r>
              <a:rPr lang="en-US" sz="2800" b="1" i="1" dirty="0"/>
              <a:t>	</a:t>
            </a:r>
            <a:endParaRPr lang="en-US" sz="2800" i="1" dirty="0"/>
          </a:p>
          <a:p>
            <a:pPr lvl="0" hangingPunct="0"/>
            <a:r>
              <a:rPr lang="en-US" sz="2800" i="1" dirty="0"/>
              <a:t>	</a:t>
            </a:r>
            <a:r>
              <a:rPr lang="en-US" sz="2800" b="1" dirty="0" err="1"/>
              <a:t>Mô</a:t>
            </a:r>
            <a:r>
              <a:rPr lang="en-US" sz="2800" b="1" dirty="0"/>
              <a:t> </a:t>
            </a:r>
            <a:r>
              <a:rPr lang="en-US" sz="2800" b="1" dirty="0" err="1"/>
              <a:t>hình</a:t>
            </a:r>
            <a:r>
              <a:rPr lang="en-US" sz="2800" b="1" dirty="0"/>
              <a:t> lập ý </a:t>
            </a:r>
            <a:r>
              <a:rPr lang="en-US" sz="2800" b="1" dirty="0" err="1"/>
              <a:t>theo</a:t>
            </a:r>
            <a:r>
              <a:rPr lang="en-US" sz="2800" b="1" dirty="0"/>
              <a:t> </a:t>
            </a:r>
            <a:r>
              <a:rPr lang="en-US" sz="2800" b="1" dirty="0" err="1"/>
              <a:t>hướng</a:t>
            </a:r>
            <a:r>
              <a:rPr lang="en-US" sz="2800" b="1" dirty="0"/>
              <a:t> </a:t>
            </a:r>
            <a:r>
              <a:rPr lang="en-US" sz="2800" b="1" dirty="0" err="1">
                <a:solidFill>
                  <a:srgbClr val="C00000"/>
                </a:solidFill>
              </a:rPr>
              <a:t>tổng</a:t>
            </a:r>
            <a:r>
              <a:rPr lang="en-US" sz="2800" b="1" dirty="0">
                <a:solidFill>
                  <a:srgbClr val="C00000"/>
                </a:solidFill>
              </a:rPr>
              <a:t> </a:t>
            </a:r>
            <a:r>
              <a:rPr lang="en-US" sz="2800" b="1" dirty="0" err="1">
                <a:solidFill>
                  <a:srgbClr val="C00000"/>
                </a:solidFill>
              </a:rPr>
              <a:t>hợp</a:t>
            </a:r>
            <a:r>
              <a:rPr lang="en-US" sz="2800" b="1" dirty="0"/>
              <a:t>: </a:t>
            </a:r>
          </a:p>
          <a:p>
            <a:pPr hangingPunct="0"/>
            <a:r>
              <a:rPr lang="en-US" sz="2800" i="1" dirty="0"/>
              <a:t>		</a:t>
            </a:r>
            <a:r>
              <a:rPr lang="en-US" sz="2800" b="1" i="1" dirty="0"/>
              <a:t>Câu </a:t>
            </a:r>
            <a:r>
              <a:rPr lang="en-US" sz="2800" b="1" i="1" dirty="0" err="1"/>
              <a:t>mở</a:t>
            </a:r>
            <a:r>
              <a:rPr lang="en-US" sz="2800" b="1" i="1" dirty="0"/>
              <a:t> đầu (</a:t>
            </a:r>
            <a:r>
              <a:rPr lang="en-US" sz="2800" b="1" i="1" dirty="0" err="1"/>
              <a:t>tổng</a:t>
            </a:r>
            <a:r>
              <a:rPr lang="en-US" sz="2800" b="1" i="1" dirty="0"/>
              <a:t> ý) - Câu </a:t>
            </a:r>
            <a:r>
              <a:rPr lang="en-US" sz="2800" b="1" i="1" dirty="0" err="1"/>
              <a:t>phát</a:t>
            </a:r>
            <a:r>
              <a:rPr lang="en-US" sz="2800" b="1" i="1" dirty="0"/>
              <a:t> </a:t>
            </a:r>
            <a:r>
              <a:rPr lang="en-US" sz="2800" b="1" i="1" dirty="0" err="1"/>
              <a:t>triển</a:t>
            </a:r>
            <a:r>
              <a:rPr lang="en-US" sz="2800" b="1" i="1" dirty="0"/>
              <a:t>  -  Câu kết </a:t>
            </a:r>
            <a:r>
              <a:rPr lang="en-US" sz="2800" b="1" i="1" dirty="0" err="1"/>
              <a:t>thúc</a:t>
            </a:r>
            <a:r>
              <a:rPr lang="en-US" sz="2800" b="1" i="1" dirty="0"/>
              <a:t> (</a:t>
            </a:r>
            <a:r>
              <a:rPr lang="en-US" sz="2800" b="1" i="1" dirty="0" err="1"/>
              <a:t>tổng</a:t>
            </a:r>
            <a:r>
              <a:rPr lang="en-US" sz="2800" b="1" i="1" dirty="0"/>
              <a:t> ý)</a:t>
            </a:r>
          </a:p>
          <a:p>
            <a:pPr hangingPunct="0"/>
            <a:endParaRPr lang="en-US" sz="2800" b="1" dirty="0"/>
          </a:p>
          <a:p>
            <a:pPr hangingPunct="0"/>
            <a:r>
              <a:rPr lang="en-US" sz="2800" dirty="0"/>
              <a:t>	</a:t>
            </a:r>
            <a:r>
              <a:rPr lang="en-US" sz="2800" u="sng" dirty="0"/>
              <a:t>Ví dụ:</a:t>
            </a:r>
            <a:r>
              <a:rPr lang="en-US" sz="2800" dirty="0"/>
              <a:t> </a:t>
            </a:r>
            <a:r>
              <a:rPr lang="en-US" sz="2800" i="1" dirty="0" err="1"/>
              <a:t>Tiếng</a:t>
            </a:r>
            <a:r>
              <a:rPr lang="en-US" sz="2800" i="1" dirty="0"/>
              <a:t> </a:t>
            </a:r>
            <a:r>
              <a:rPr lang="en-US" sz="2800" i="1" dirty="0" err="1"/>
              <a:t>Việt</a:t>
            </a:r>
            <a:r>
              <a:rPr lang="en-US" sz="2800" i="1" dirty="0"/>
              <a:t> </a:t>
            </a:r>
            <a:r>
              <a:rPr lang="en-US" sz="2800" i="1" dirty="0" err="1"/>
              <a:t>cũng</a:t>
            </a:r>
            <a:r>
              <a:rPr lang="en-US" sz="2800" i="1" dirty="0"/>
              <a:t> </a:t>
            </a:r>
            <a:r>
              <a:rPr lang="en-US" sz="2800" i="1" dirty="0" err="1"/>
              <a:t>như</a:t>
            </a:r>
            <a:r>
              <a:rPr lang="en-US" sz="2800" i="1" dirty="0"/>
              <a:t> </a:t>
            </a:r>
            <a:r>
              <a:rPr lang="en-US" sz="2800" i="1" dirty="0" err="1"/>
              <a:t>những</a:t>
            </a:r>
            <a:r>
              <a:rPr lang="en-US" sz="2800" i="1" dirty="0"/>
              <a:t> </a:t>
            </a:r>
            <a:r>
              <a:rPr lang="en-US" sz="2800" i="1" dirty="0" err="1"/>
              <a:t>ngôn</a:t>
            </a:r>
            <a:r>
              <a:rPr lang="en-US" sz="2800" i="1" dirty="0"/>
              <a:t> </a:t>
            </a:r>
            <a:r>
              <a:rPr lang="en-US" sz="2800" i="1" dirty="0" err="1"/>
              <a:t>ngữ</a:t>
            </a:r>
            <a:r>
              <a:rPr lang="en-US" sz="2800" i="1" dirty="0"/>
              <a:t> khác </a:t>
            </a:r>
            <a:r>
              <a:rPr lang="en-US" sz="2800" i="1" dirty="0" err="1"/>
              <a:t>vừa</a:t>
            </a:r>
            <a:r>
              <a:rPr lang="en-US" sz="2800" i="1" dirty="0"/>
              <a:t> </a:t>
            </a:r>
            <a:r>
              <a:rPr lang="en-US" sz="2800" i="1" dirty="0" err="1"/>
              <a:t>là</a:t>
            </a:r>
            <a:r>
              <a:rPr lang="en-US" sz="2800" i="1" dirty="0"/>
              <a:t> </a:t>
            </a:r>
            <a:r>
              <a:rPr lang="en-US" sz="2800" i="1" dirty="0" err="1"/>
              <a:t>sản</a:t>
            </a:r>
            <a:r>
              <a:rPr lang="en-US" sz="2800" i="1" dirty="0"/>
              <a:t> </a:t>
            </a:r>
            <a:r>
              <a:rPr lang="en-US" sz="2800" i="1" dirty="0" err="1"/>
              <a:t>phẩm</a:t>
            </a:r>
            <a:r>
              <a:rPr lang="en-US" sz="2800" i="1" dirty="0"/>
              <a:t> </a:t>
            </a:r>
            <a:r>
              <a:rPr lang="en-US" sz="2800" i="1" dirty="0" err="1"/>
              <a:t>vừa</a:t>
            </a:r>
            <a:r>
              <a:rPr lang="en-US" sz="2800" i="1" dirty="0"/>
              <a:t> </a:t>
            </a:r>
            <a:r>
              <a:rPr lang="en-US" sz="2800" i="1" dirty="0" err="1"/>
              <a:t>là</a:t>
            </a:r>
            <a:r>
              <a:rPr lang="en-US" sz="2800" i="1" dirty="0"/>
              <a:t> </a:t>
            </a:r>
            <a:r>
              <a:rPr lang="en-US" sz="2800" i="1" dirty="0" err="1"/>
              <a:t>công</a:t>
            </a:r>
            <a:r>
              <a:rPr lang="en-US" sz="2800" i="1" dirty="0"/>
              <a:t> </a:t>
            </a:r>
            <a:r>
              <a:rPr lang="en-US" sz="2800" i="1" dirty="0" err="1"/>
              <a:t>cụ</a:t>
            </a:r>
            <a:r>
              <a:rPr lang="en-US" sz="2800" i="1" dirty="0"/>
              <a:t> </a:t>
            </a:r>
            <a:r>
              <a:rPr lang="en-US" sz="2800" i="1" dirty="0" err="1"/>
              <a:t>thực</a:t>
            </a:r>
            <a:r>
              <a:rPr lang="en-US" sz="2800" i="1" dirty="0"/>
              <a:t> </a:t>
            </a:r>
            <a:r>
              <a:rPr lang="en-US" sz="2800" i="1" dirty="0" err="1"/>
              <a:t>thi</a:t>
            </a:r>
            <a:r>
              <a:rPr lang="en-US" sz="2800" i="1" dirty="0"/>
              <a:t> của văn </a:t>
            </a:r>
            <a:r>
              <a:rPr lang="en-US" sz="2800" i="1" dirty="0" err="1"/>
              <a:t>hoá</a:t>
            </a:r>
            <a:r>
              <a:rPr lang="en-US" sz="2800" i="1" dirty="0"/>
              <a:t>. </a:t>
            </a:r>
            <a:r>
              <a:rPr lang="en-US" sz="2800" i="1" dirty="0" err="1"/>
              <a:t>Mỗi</a:t>
            </a:r>
            <a:r>
              <a:rPr lang="en-US" sz="2800" i="1" dirty="0"/>
              <a:t> từ, </a:t>
            </a:r>
            <a:r>
              <a:rPr lang="en-US" sz="2800" i="1" dirty="0" err="1"/>
              <a:t>mỗi</a:t>
            </a:r>
            <a:r>
              <a:rPr lang="en-US" sz="2800" i="1" dirty="0"/>
              <a:t> </a:t>
            </a:r>
            <a:r>
              <a:rPr lang="en-US" sz="2800" i="1" dirty="0" err="1"/>
              <a:t>ngữ</a:t>
            </a:r>
            <a:r>
              <a:rPr lang="en-US" sz="2800" i="1" dirty="0"/>
              <a:t> </a:t>
            </a:r>
            <a:r>
              <a:rPr lang="en-US" sz="2800" i="1" dirty="0" err="1"/>
              <a:t>cố</a:t>
            </a:r>
            <a:r>
              <a:rPr lang="en-US" sz="2800" i="1" dirty="0"/>
              <a:t> </a:t>
            </a:r>
            <a:r>
              <a:rPr lang="en-US" sz="2800" i="1" dirty="0" err="1"/>
              <a:t>định</a:t>
            </a:r>
            <a:r>
              <a:rPr lang="en-US" sz="2800" i="1" dirty="0"/>
              <a:t> </a:t>
            </a:r>
            <a:r>
              <a:rPr lang="en-US" sz="2800" i="1" dirty="0" err="1"/>
              <a:t>là</a:t>
            </a:r>
            <a:r>
              <a:rPr lang="en-US" sz="2800" i="1" dirty="0"/>
              <a:t> </a:t>
            </a:r>
            <a:r>
              <a:rPr lang="en-US" sz="2800" i="1" dirty="0" err="1"/>
              <a:t>một</a:t>
            </a:r>
            <a:r>
              <a:rPr lang="en-US" sz="2800" i="1" dirty="0"/>
              <a:t> </a:t>
            </a:r>
            <a:r>
              <a:rPr lang="en-US" sz="2800" i="1" dirty="0" err="1"/>
              <a:t>tên</a:t>
            </a:r>
            <a:r>
              <a:rPr lang="en-US" sz="2800" i="1" dirty="0"/>
              <a:t> </a:t>
            </a:r>
            <a:r>
              <a:rPr lang="en-US" sz="2800" i="1" dirty="0" err="1"/>
              <a:t>gọi</a:t>
            </a:r>
            <a:r>
              <a:rPr lang="en-US" sz="2800" i="1" dirty="0"/>
              <a:t> của </a:t>
            </a:r>
            <a:r>
              <a:rPr lang="en-US" sz="2800" i="1" dirty="0" err="1"/>
              <a:t>một</a:t>
            </a:r>
            <a:r>
              <a:rPr lang="en-US" sz="2800" i="1" dirty="0"/>
              <a:t> </a:t>
            </a:r>
            <a:r>
              <a:rPr lang="en-US" sz="2800" i="1" dirty="0" err="1"/>
              <a:t>yếu</a:t>
            </a:r>
            <a:r>
              <a:rPr lang="en-US" sz="2800" i="1" dirty="0"/>
              <a:t> tố văn </a:t>
            </a:r>
            <a:r>
              <a:rPr lang="en-US" sz="2800" i="1" dirty="0" err="1"/>
              <a:t>hoá</a:t>
            </a:r>
            <a:r>
              <a:rPr lang="en-US" sz="2800" i="1" dirty="0"/>
              <a:t> </a:t>
            </a:r>
            <a:r>
              <a:rPr lang="en-US" sz="2800" i="1" dirty="0" err="1"/>
              <a:t>với</a:t>
            </a:r>
            <a:r>
              <a:rPr lang="en-US" sz="2800" i="1" dirty="0"/>
              <a:t> </a:t>
            </a:r>
            <a:r>
              <a:rPr lang="en-US" sz="2800" i="1" dirty="0" err="1"/>
              <a:t>ngữ</a:t>
            </a:r>
            <a:r>
              <a:rPr lang="en-US" sz="2800" i="1" dirty="0"/>
              <a:t> </a:t>
            </a:r>
            <a:r>
              <a:rPr lang="en-US" sz="2800" i="1" dirty="0" err="1"/>
              <a:t>nghĩa</a:t>
            </a:r>
            <a:r>
              <a:rPr lang="en-US" sz="2800" i="1" dirty="0"/>
              <a:t> </a:t>
            </a:r>
            <a:r>
              <a:rPr lang="en-US" sz="2800" i="1" dirty="0" err="1"/>
              <a:t>là</a:t>
            </a:r>
            <a:r>
              <a:rPr lang="en-US" sz="2800" i="1" dirty="0"/>
              <a:t> bản </a:t>
            </a:r>
            <a:r>
              <a:rPr lang="en-US" sz="2800" i="1" dirty="0" err="1"/>
              <a:t>ghi</a:t>
            </a:r>
            <a:r>
              <a:rPr lang="en-US" sz="2800" i="1" dirty="0"/>
              <a:t> </a:t>
            </a:r>
            <a:r>
              <a:rPr lang="en-US" sz="2800" i="1" dirty="0" err="1"/>
              <a:t>chép</a:t>
            </a:r>
            <a:r>
              <a:rPr lang="en-US" sz="2800" i="1" dirty="0"/>
              <a:t> </a:t>
            </a:r>
            <a:r>
              <a:rPr lang="en-US" sz="2800" i="1" dirty="0" err="1"/>
              <a:t>nội</a:t>
            </a:r>
            <a:r>
              <a:rPr lang="en-US" sz="2800" i="1" dirty="0"/>
              <a:t> dung các </a:t>
            </a:r>
            <a:r>
              <a:rPr lang="en-US" sz="2800" i="1" dirty="0" err="1"/>
              <a:t>hiểu</a:t>
            </a:r>
            <a:r>
              <a:rPr lang="en-US" sz="2800" i="1" dirty="0"/>
              <a:t> </a:t>
            </a:r>
            <a:r>
              <a:rPr lang="en-US" sz="2800" i="1" dirty="0" err="1"/>
              <a:t>biết</a:t>
            </a:r>
            <a:r>
              <a:rPr lang="en-US" sz="2800" i="1" dirty="0"/>
              <a:t> văn </a:t>
            </a:r>
            <a:r>
              <a:rPr lang="en-US" sz="2800" i="1" dirty="0" err="1"/>
              <a:t>hoá</a:t>
            </a:r>
            <a:r>
              <a:rPr lang="en-US" sz="2800" i="1" dirty="0"/>
              <a:t> </a:t>
            </a:r>
            <a:r>
              <a:rPr lang="en-US" sz="2800" i="1" dirty="0" err="1"/>
              <a:t>tương</a:t>
            </a:r>
            <a:r>
              <a:rPr lang="en-US" sz="2800" i="1" dirty="0"/>
              <a:t> </a:t>
            </a:r>
            <a:r>
              <a:rPr lang="en-US" sz="2800" i="1" dirty="0" err="1"/>
              <a:t>ứng</a:t>
            </a:r>
            <a:r>
              <a:rPr lang="en-US" sz="2800" i="1" dirty="0"/>
              <a:t> </a:t>
            </a:r>
            <a:r>
              <a:rPr lang="en-US" sz="2800" i="1" dirty="0" err="1"/>
              <a:t>với</a:t>
            </a:r>
            <a:r>
              <a:rPr lang="en-US" sz="2800" i="1" dirty="0"/>
              <a:t> </a:t>
            </a:r>
            <a:r>
              <a:rPr lang="en-US" sz="2800" i="1" dirty="0" err="1"/>
              <a:t>yếu</a:t>
            </a:r>
            <a:r>
              <a:rPr lang="en-US" sz="2800" i="1" dirty="0"/>
              <a:t> tố </a:t>
            </a:r>
            <a:r>
              <a:rPr lang="en-US" sz="2800" i="1" dirty="0" err="1"/>
              <a:t>đó</a:t>
            </a:r>
            <a:r>
              <a:rPr lang="en-US" sz="2800" i="1" dirty="0"/>
              <a:t>. </a:t>
            </a:r>
            <a:r>
              <a:rPr lang="en-US" sz="2800" i="1" dirty="0" err="1"/>
              <a:t>Hệ</a:t>
            </a:r>
            <a:r>
              <a:rPr lang="en-US" sz="2800" i="1" dirty="0"/>
              <a:t> </a:t>
            </a:r>
            <a:r>
              <a:rPr lang="en-US" sz="2800" i="1" dirty="0" err="1"/>
              <a:t>thống</a:t>
            </a:r>
            <a:r>
              <a:rPr lang="en-US" sz="2800" i="1" dirty="0"/>
              <a:t> từ </a:t>
            </a:r>
            <a:r>
              <a:rPr lang="en-US" sz="2800" i="1" dirty="0" err="1"/>
              <a:t>vựng</a:t>
            </a:r>
            <a:r>
              <a:rPr lang="en-US" sz="2800" i="1" dirty="0"/>
              <a:t> </a:t>
            </a:r>
            <a:r>
              <a:rPr lang="en-US" sz="2800" i="1" dirty="0" err="1"/>
              <a:t>tiếng</a:t>
            </a:r>
            <a:r>
              <a:rPr lang="en-US" sz="2800" i="1" dirty="0"/>
              <a:t> </a:t>
            </a:r>
            <a:r>
              <a:rPr lang="en-US" sz="2800" i="1" dirty="0" err="1"/>
              <a:t>Việt</a:t>
            </a:r>
            <a:r>
              <a:rPr lang="en-US" sz="2800" i="1" dirty="0"/>
              <a:t> </a:t>
            </a:r>
            <a:r>
              <a:rPr lang="en-US" sz="2800" i="1" dirty="0" err="1"/>
              <a:t>là</a:t>
            </a:r>
            <a:r>
              <a:rPr lang="en-US" sz="2800" i="1" dirty="0"/>
              <a:t> </a:t>
            </a:r>
            <a:r>
              <a:rPr lang="en-US" sz="2800" i="1" dirty="0" err="1"/>
              <a:t>cuốn</a:t>
            </a:r>
            <a:r>
              <a:rPr lang="en-US" sz="2800" i="1" dirty="0"/>
              <a:t> </a:t>
            </a:r>
            <a:r>
              <a:rPr lang="en-US" sz="2800" i="1" dirty="0" err="1"/>
              <a:t>bách</a:t>
            </a:r>
            <a:r>
              <a:rPr lang="en-US" sz="2800" i="1" dirty="0"/>
              <a:t> </a:t>
            </a:r>
            <a:r>
              <a:rPr lang="en-US" sz="2800" i="1" dirty="0" err="1"/>
              <a:t>khoa</a:t>
            </a:r>
            <a:r>
              <a:rPr lang="en-US" sz="2800" i="1" dirty="0"/>
              <a:t> </a:t>
            </a:r>
            <a:r>
              <a:rPr lang="en-US" sz="2800" i="1" dirty="0" err="1"/>
              <a:t>thư</a:t>
            </a:r>
            <a:r>
              <a:rPr lang="en-US" sz="2800" i="1" dirty="0"/>
              <a:t> </a:t>
            </a:r>
            <a:r>
              <a:rPr lang="en-US" sz="2800" i="1" dirty="0" err="1"/>
              <a:t>giản</a:t>
            </a:r>
            <a:r>
              <a:rPr lang="en-US" sz="2800" i="1" dirty="0"/>
              <a:t> </a:t>
            </a:r>
            <a:r>
              <a:rPr lang="en-US" sz="2800" i="1" dirty="0" err="1"/>
              <a:t>yếu</a:t>
            </a:r>
            <a:r>
              <a:rPr lang="en-US" sz="2800" i="1" dirty="0"/>
              <a:t> </a:t>
            </a:r>
            <a:r>
              <a:rPr lang="en-US" sz="2800" i="1" dirty="0" err="1"/>
              <a:t>nhưng</a:t>
            </a:r>
            <a:r>
              <a:rPr lang="en-US" sz="2800" i="1" dirty="0"/>
              <a:t> </a:t>
            </a:r>
            <a:r>
              <a:rPr lang="en-US" sz="2800" i="1" dirty="0" err="1"/>
              <a:t>đầy</a:t>
            </a:r>
            <a:r>
              <a:rPr lang="en-US" sz="2800" i="1" dirty="0"/>
              <a:t> </a:t>
            </a:r>
            <a:r>
              <a:rPr lang="en-US" sz="2800" i="1" dirty="0" err="1"/>
              <a:t>đủ</a:t>
            </a:r>
            <a:r>
              <a:rPr lang="en-US" sz="2800" i="1" dirty="0"/>
              <a:t> </a:t>
            </a:r>
            <a:r>
              <a:rPr lang="en-US" sz="2800" i="1" dirty="0" err="1"/>
              <a:t>về</a:t>
            </a:r>
            <a:r>
              <a:rPr lang="en-US" sz="2800" i="1" dirty="0"/>
              <a:t> văn </a:t>
            </a:r>
            <a:r>
              <a:rPr lang="en-US" sz="2800" i="1" dirty="0" err="1"/>
              <a:t>hoá</a:t>
            </a:r>
            <a:r>
              <a:rPr lang="en-US" sz="2800" i="1" dirty="0"/>
              <a:t> </a:t>
            </a:r>
            <a:r>
              <a:rPr lang="en-US" sz="2800" i="1" dirty="0" err="1"/>
              <a:t>Việt</a:t>
            </a:r>
            <a:r>
              <a:rPr lang="en-US" sz="2800" i="1" dirty="0"/>
              <a:t> Nam. </a:t>
            </a:r>
            <a:r>
              <a:rPr lang="en-US" sz="2800" i="1" dirty="0" err="1"/>
              <a:t>Có</a:t>
            </a:r>
            <a:r>
              <a:rPr lang="en-US" sz="2800" i="1" dirty="0"/>
              <a:t> </a:t>
            </a:r>
            <a:r>
              <a:rPr lang="en-US" sz="2800" i="1" dirty="0" err="1"/>
              <a:t>thể</a:t>
            </a:r>
            <a:r>
              <a:rPr lang="en-US" sz="2800" i="1" dirty="0"/>
              <a:t> </a:t>
            </a:r>
            <a:r>
              <a:rPr lang="en-US" sz="2800" i="1" dirty="0" err="1"/>
              <a:t>nói</a:t>
            </a:r>
            <a:r>
              <a:rPr lang="en-US" sz="2800" i="1" dirty="0"/>
              <a:t> </a:t>
            </a:r>
            <a:r>
              <a:rPr lang="en-US" sz="2800" i="1" dirty="0" err="1"/>
              <a:t>mà</a:t>
            </a:r>
            <a:r>
              <a:rPr lang="en-US" sz="2800" i="1" dirty="0"/>
              <a:t> </a:t>
            </a:r>
            <a:r>
              <a:rPr lang="en-US" sz="2800" i="1" dirty="0" err="1"/>
              <a:t>không</a:t>
            </a:r>
            <a:r>
              <a:rPr lang="en-US" sz="2800" i="1" dirty="0"/>
              <a:t> </a:t>
            </a:r>
            <a:r>
              <a:rPr lang="en-US" sz="2800" i="1" dirty="0" err="1"/>
              <a:t>sợ</a:t>
            </a:r>
            <a:r>
              <a:rPr lang="en-US" sz="2800" i="1" dirty="0"/>
              <a:t> </a:t>
            </a:r>
            <a:r>
              <a:rPr lang="en-US" sz="2800" i="1" dirty="0" err="1"/>
              <a:t>sai</a:t>
            </a:r>
            <a:r>
              <a:rPr lang="en-US" sz="2800" i="1" dirty="0"/>
              <a:t> </a:t>
            </a:r>
            <a:r>
              <a:rPr lang="en-US" sz="2800" i="1" dirty="0" err="1"/>
              <a:t>lầm</a:t>
            </a:r>
            <a:r>
              <a:rPr lang="en-US" sz="2800" i="1" dirty="0"/>
              <a:t> </a:t>
            </a:r>
            <a:r>
              <a:rPr lang="en-US" sz="2800" i="1" dirty="0" err="1"/>
              <a:t>rằng</a:t>
            </a:r>
            <a:r>
              <a:rPr lang="en-US" sz="2800" i="1" dirty="0"/>
              <a:t>, </a:t>
            </a:r>
            <a:r>
              <a:rPr lang="en-US" sz="2800" i="1" dirty="0" err="1"/>
              <a:t>bất</a:t>
            </a:r>
            <a:r>
              <a:rPr lang="en-US" sz="2800" i="1" dirty="0"/>
              <a:t> </a:t>
            </a:r>
            <a:r>
              <a:rPr lang="en-US" sz="2800" i="1" dirty="0" err="1"/>
              <a:t>cứ</a:t>
            </a:r>
            <a:r>
              <a:rPr lang="en-US" sz="2800" i="1" dirty="0"/>
              <a:t> </a:t>
            </a:r>
            <a:r>
              <a:rPr lang="en-US" sz="2800" i="1" dirty="0" err="1"/>
              <a:t>cái</a:t>
            </a:r>
            <a:r>
              <a:rPr lang="en-US" sz="2800" i="1" dirty="0"/>
              <a:t> </a:t>
            </a:r>
            <a:r>
              <a:rPr lang="en-US" sz="2800" i="1" dirty="0" err="1"/>
              <a:t>gì</a:t>
            </a:r>
            <a:r>
              <a:rPr lang="en-US" sz="2800" i="1" dirty="0"/>
              <a:t> </a:t>
            </a:r>
            <a:r>
              <a:rPr lang="en-US" sz="2800" i="1" dirty="0" err="1"/>
              <a:t>đã</a:t>
            </a:r>
            <a:r>
              <a:rPr lang="en-US" sz="2800" i="1" dirty="0"/>
              <a:t> </a:t>
            </a:r>
            <a:r>
              <a:rPr lang="en-US" sz="2800" i="1" dirty="0" err="1"/>
              <a:t>được</a:t>
            </a:r>
            <a:r>
              <a:rPr lang="en-US" sz="2800" i="1" dirty="0"/>
              <a:t> </a:t>
            </a:r>
            <a:r>
              <a:rPr lang="en-US" sz="2800" i="1" dirty="0" err="1"/>
              <a:t>ghi</a:t>
            </a:r>
            <a:r>
              <a:rPr lang="en-US" sz="2800" i="1" dirty="0"/>
              <a:t> </a:t>
            </a:r>
            <a:r>
              <a:rPr lang="en-US" sz="2800" i="1" dirty="0" err="1"/>
              <a:t>vào</a:t>
            </a:r>
            <a:r>
              <a:rPr lang="en-US" sz="2800" i="1" dirty="0"/>
              <a:t> </a:t>
            </a:r>
            <a:r>
              <a:rPr lang="en-US" sz="2800" i="1" dirty="0" err="1"/>
              <a:t>tiếng</a:t>
            </a:r>
            <a:r>
              <a:rPr lang="en-US" sz="2800" i="1" dirty="0"/>
              <a:t> </a:t>
            </a:r>
            <a:r>
              <a:rPr lang="en-US" sz="2800" i="1" dirty="0" err="1"/>
              <a:t>Việt</a:t>
            </a:r>
            <a:r>
              <a:rPr lang="en-US" sz="2800" i="1" dirty="0"/>
              <a:t> </a:t>
            </a:r>
            <a:r>
              <a:rPr lang="en-US" sz="2800" i="1" dirty="0" err="1"/>
              <a:t>bằng</a:t>
            </a:r>
            <a:r>
              <a:rPr lang="en-US" sz="2800" i="1" dirty="0"/>
              <a:t> các </a:t>
            </a:r>
            <a:r>
              <a:rPr lang="en-US" sz="2800" i="1" dirty="0" err="1"/>
              <a:t>đơn</a:t>
            </a:r>
            <a:r>
              <a:rPr lang="en-US" sz="2800" i="1" dirty="0"/>
              <a:t> </a:t>
            </a:r>
            <a:r>
              <a:rPr lang="en-US" sz="2800" i="1" dirty="0" err="1"/>
              <a:t>vị</a:t>
            </a:r>
            <a:r>
              <a:rPr lang="en-US" sz="2800" i="1" dirty="0"/>
              <a:t> từ </a:t>
            </a:r>
            <a:r>
              <a:rPr lang="en-US" sz="2800" i="1" dirty="0" err="1"/>
              <a:t>vựng</a:t>
            </a:r>
            <a:r>
              <a:rPr lang="en-US" sz="2800" i="1" dirty="0"/>
              <a:t> </a:t>
            </a:r>
            <a:r>
              <a:rPr lang="en-US" sz="2800" i="1" dirty="0" err="1"/>
              <a:t>thì</a:t>
            </a:r>
            <a:r>
              <a:rPr lang="en-US" sz="2800" i="1" dirty="0"/>
              <a:t> </a:t>
            </a:r>
            <a:r>
              <a:rPr lang="en-US" sz="2800" i="1" dirty="0" err="1"/>
              <a:t>cái</a:t>
            </a:r>
            <a:r>
              <a:rPr lang="en-US" sz="2800" i="1" dirty="0"/>
              <a:t> </a:t>
            </a:r>
            <a:r>
              <a:rPr lang="en-US" sz="2800" i="1" dirty="0" err="1"/>
              <a:t>đó</a:t>
            </a:r>
            <a:r>
              <a:rPr lang="en-US" sz="2800" i="1" dirty="0"/>
              <a:t> </a:t>
            </a:r>
            <a:r>
              <a:rPr lang="en-US" sz="2800" i="1" dirty="0" err="1"/>
              <a:t>đã</a:t>
            </a:r>
            <a:r>
              <a:rPr lang="en-US" sz="2800" i="1" dirty="0"/>
              <a:t> </a:t>
            </a:r>
            <a:r>
              <a:rPr lang="en-US" sz="2800" i="1" dirty="0" err="1"/>
              <a:t>là</a:t>
            </a:r>
            <a:r>
              <a:rPr lang="en-US" sz="2800" i="1" dirty="0"/>
              <a:t> </a:t>
            </a:r>
            <a:r>
              <a:rPr lang="en-US" sz="2800" i="1" dirty="0" err="1"/>
              <a:t>một</a:t>
            </a:r>
            <a:r>
              <a:rPr lang="en-US" sz="2800" i="1" dirty="0"/>
              <a:t> </a:t>
            </a:r>
            <a:r>
              <a:rPr lang="en-US" sz="2800" i="1" dirty="0" err="1"/>
              <a:t>yếu</a:t>
            </a:r>
            <a:r>
              <a:rPr lang="en-US" sz="2800" i="1" dirty="0"/>
              <a:t> tố của văn </a:t>
            </a:r>
            <a:r>
              <a:rPr lang="en-US" sz="2800" i="1" dirty="0" err="1"/>
              <a:t>hoá</a:t>
            </a:r>
            <a:r>
              <a:rPr lang="en-US" sz="2800" i="1" dirty="0"/>
              <a:t> </a:t>
            </a:r>
            <a:r>
              <a:rPr lang="en-US" sz="2800" i="1" dirty="0" err="1"/>
              <a:t>Việt</a:t>
            </a:r>
            <a:r>
              <a:rPr lang="en-US" sz="2800" i="1" dirty="0"/>
              <a:t> Nam, </a:t>
            </a:r>
            <a:r>
              <a:rPr lang="en-US" sz="2800" i="1" dirty="0" err="1"/>
              <a:t>cho</a:t>
            </a:r>
            <a:r>
              <a:rPr lang="en-US" sz="2800" i="1" dirty="0"/>
              <a:t> </a:t>
            </a:r>
            <a:r>
              <a:rPr lang="en-US" sz="2800" i="1" dirty="0" err="1"/>
              <a:t>dù</a:t>
            </a:r>
            <a:r>
              <a:rPr lang="en-US" sz="2800" i="1" dirty="0"/>
              <a:t> </a:t>
            </a:r>
            <a:r>
              <a:rPr lang="en-US" sz="2800" i="1" dirty="0" err="1"/>
              <a:t>nó</a:t>
            </a:r>
            <a:r>
              <a:rPr lang="en-US" sz="2800" i="1" dirty="0"/>
              <a:t> </a:t>
            </a:r>
            <a:r>
              <a:rPr lang="en-US" sz="2800" i="1" dirty="0" err="1"/>
              <a:t>là</a:t>
            </a:r>
            <a:r>
              <a:rPr lang="en-US" sz="2800" i="1" dirty="0"/>
              <a:t> </a:t>
            </a:r>
            <a:r>
              <a:rPr lang="en-US" sz="2800" i="1" dirty="0" err="1"/>
              <a:t>chung</a:t>
            </a:r>
            <a:r>
              <a:rPr lang="en-US" sz="2800" i="1" dirty="0"/>
              <a:t> của </a:t>
            </a:r>
            <a:r>
              <a:rPr lang="en-US" sz="2800" i="1" dirty="0" err="1"/>
              <a:t>mọi</a:t>
            </a:r>
            <a:r>
              <a:rPr lang="en-US" sz="2800" i="1" dirty="0"/>
              <a:t> </a:t>
            </a:r>
            <a:r>
              <a:rPr lang="en-US" sz="2800" i="1" dirty="0" err="1"/>
              <a:t>quốc</a:t>
            </a:r>
            <a:r>
              <a:rPr lang="en-US" sz="2800" i="1" dirty="0"/>
              <a:t> </a:t>
            </a:r>
            <a:r>
              <a:rPr lang="en-US" sz="2800" i="1" dirty="0" err="1"/>
              <a:t>gia</a:t>
            </a:r>
            <a:r>
              <a:rPr lang="en-US" sz="2800" i="1" dirty="0"/>
              <a:t> </a:t>
            </a:r>
            <a:r>
              <a:rPr lang="en-US" sz="2800" i="1" dirty="0" err="1"/>
              <a:t>trên</a:t>
            </a:r>
            <a:r>
              <a:rPr lang="en-US" sz="2800" i="1" dirty="0"/>
              <a:t> </a:t>
            </a:r>
            <a:r>
              <a:rPr lang="en-US" sz="2800" i="1" dirty="0" err="1"/>
              <a:t>hành</a:t>
            </a:r>
            <a:r>
              <a:rPr lang="en-US" sz="2800" i="1" dirty="0"/>
              <a:t> </a:t>
            </a:r>
            <a:r>
              <a:rPr lang="en-US" sz="2800" i="1" dirty="0" err="1"/>
              <a:t>tinh</a:t>
            </a:r>
            <a:r>
              <a:rPr lang="en-US" sz="2800" i="1" dirty="0"/>
              <a:t> </a:t>
            </a:r>
            <a:r>
              <a:rPr lang="en-US" sz="2800" i="1" dirty="0" err="1"/>
              <a:t>này</a:t>
            </a:r>
            <a:r>
              <a:rPr lang="en-US" sz="2800" dirty="0"/>
              <a:t>. (</a:t>
            </a:r>
            <a:r>
              <a:rPr lang="en-US" sz="2800" dirty="0" err="1"/>
              <a:t>Đỗ</a:t>
            </a:r>
            <a:r>
              <a:rPr lang="en-US" sz="2800" dirty="0"/>
              <a:t> </a:t>
            </a:r>
            <a:r>
              <a:rPr lang="en-US" sz="2800" dirty="0" err="1"/>
              <a:t>Hữu</a:t>
            </a:r>
            <a:r>
              <a:rPr lang="en-US" sz="2800" dirty="0"/>
              <a:t> </a:t>
            </a:r>
            <a:r>
              <a:rPr lang="en-US" sz="2800" dirty="0" err="1"/>
              <a:t>Châu</a:t>
            </a:r>
            <a:r>
              <a:rPr lang="en-US" sz="2800" dirty="0"/>
              <a:t>)</a:t>
            </a:r>
          </a:p>
          <a:p>
            <a:pPr hangingPunct="0"/>
            <a:endParaRPr lang="en-US" sz="2800" dirty="0"/>
          </a:p>
        </p:txBody>
      </p:sp>
    </p:spTree>
    <p:extLst>
      <p:ext uri="{BB962C8B-B14F-4D97-AF65-F5344CB8AC3E}">
        <p14:creationId xmlns:p14="http://schemas.microsoft.com/office/powerpoint/2010/main" val="17903907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6343" y="556004"/>
            <a:ext cx="11552350" cy="5498941"/>
          </a:xfrm>
          <a:prstGeom prst="rect">
            <a:avLst/>
          </a:prstGeom>
          <a:solidFill>
            <a:schemeClr val="accent6">
              <a:lumMod val="60000"/>
              <a:lumOff val="40000"/>
            </a:schemeClr>
          </a:solidFill>
        </p:spPr>
        <p:txBody>
          <a:bodyPr wrap="square">
            <a:spAutoFit/>
          </a:bodyPr>
          <a:lstStyle/>
          <a:p>
            <a:pPr algn="just" hangingPunct="0">
              <a:spcBef>
                <a:spcPts val="400"/>
              </a:spcBef>
              <a:spcAft>
                <a:spcPts val="0"/>
              </a:spcAft>
            </a:pP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hangingPunct="0">
              <a:spcBef>
                <a:spcPts val="400"/>
              </a:spcBef>
              <a:spcAft>
                <a:spcPts val="0"/>
              </a:spcAft>
            </a:pPr>
            <a:endParaRPr lang="en-US" sz="28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hệ</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hai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người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tất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cả</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các con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50215" algn="just" hangingPunct="0">
              <a:spcBef>
                <a:spcPts val="400"/>
              </a:spcBef>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này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gây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ra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trạng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khá</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lộn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xộn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Quốc</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b="1"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chờ</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đợi</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sự</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nhất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ta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tuân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thủ</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quy</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truyền</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thống</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50215" algn="just" hangingPunct="0">
              <a:spcBef>
                <a:spcPts val="400"/>
              </a:spcBef>
              <a:spcAft>
                <a:spcPts val="0"/>
              </a:spcAft>
            </a:pPr>
            <a:endParaRPr lang="en-US" sz="2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thay</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cho</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y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sau</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bằng</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b="1" i="1" dirty="0" err="1">
                <a:effectLst/>
                <a:latin typeface="Times New Roman" panose="02020603050405020304" pitchFamily="18" charset="0"/>
                <a:ea typeface="Times New Roman" panose="02020603050405020304" pitchFamily="18" charset="0"/>
                <a:cs typeface="Times New Roman" panose="02020603050405020304" pitchFamily="18" charset="0"/>
              </a:rPr>
              <a:t>chữ</a:t>
            </a:r>
            <a:r>
              <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rPr>
              <a:t> y : </a:t>
            </a:r>
          </a:p>
          <a:p>
            <a:pPr indent="450215" algn="just" hangingPunct="0">
              <a:spcBef>
                <a:spcPts val="400"/>
              </a:spcBef>
              <a:spcAft>
                <a:spcPts val="0"/>
              </a:spcAft>
            </a:pPr>
            <a:endParaRPr lang="en-US" sz="20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263332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92" y="274290"/>
            <a:ext cx="12042183" cy="6309420"/>
          </a:xfrm>
          <a:prstGeom prst="rect">
            <a:avLst/>
          </a:prstGeom>
          <a:solidFill>
            <a:schemeClr val="tx2">
              <a:lumMod val="40000"/>
              <a:lumOff val="60000"/>
            </a:schemeClr>
          </a:solidFill>
        </p:spPr>
        <p:txBody>
          <a:bodyPr wrap="square">
            <a:spAutoFit/>
          </a:bodyPr>
          <a:lstStyle/>
          <a:p>
            <a:pPr lvl="0" hangingPunct="0"/>
            <a:r>
              <a:rPr lang="en-US" sz="2800" b="1" i="1" dirty="0"/>
              <a:t> </a:t>
            </a:r>
            <a:r>
              <a:rPr lang="en-US" sz="2800" b="1" i="1" dirty="0">
                <a:sym typeface="Wingdings 2"/>
              </a:rPr>
              <a:t>  </a:t>
            </a:r>
            <a:r>
              <a:rPr lang="en-US" sz="2800" b="1" i="1" dirty="0"/>
              <a:t>L</a:t>
            </a:r>
            <a:r>
              <a:rPr lang="x-none" sz="2800" b="1" i="1" dirty="0"/>
              <a:t>ập </a:t>
            </a:r>
            <a:r>
              <a:rPr lang="en-US" sz="2800" b="1" i="1" dirty="0"/>
              <a:t>luận </a:t>
            </a:r>
            <a:r>
              <a:rPr lang="en-US" sz="2800" b="1" i="1" dirty="0" err="1"/>
              <a:t>theo</a:t>
            </a:r>
            <a:r>
              <a:rPr lang="en-US" sz="2800" b="1" i="1" dirty="0"/>
              <a:t> ý </a:t>
            </a:r>
            <a:r>
              <a:rPr lang="en-US" sz="2800" b="1" i="1" dirty="0" err="1"/>
              <a:t>đồ</a:t>
            </a:r>
            <a:r>
              <a:rPr lang="en-US" sz="2800" b="1" i="1" dirty="0"/>
              <a:t> kết </a:t>
            </a:r>
            <a:r>
              <a:rPr lang="en-US" sz="2800" b="1" i="1" dirty="0" err="1"/>
              <a:t>cấu</a:t>
            </a:r>
            <a:r>
              <a:rPr lang="x-none" sz="2800" b="1" i="1" dirty="0"/>
              <a:t>:</a:t>
            </a:r>
            <a:r>
              <a:rPr lang="x-none" sz="2800" dirty="0"/>
              <a:t> </a:t>
            </a:r>
            <a:r>
              <a:rPr lang="en-US" sz="2800" dirty="0" err="1"/>
              <a:t>có</a:t>
            </a:r>
            <a:r>
              <a:rPr lang="en-US" sz="2800" dirty="0"/>
              <a:t> 2 </a:t>
            </a:r>
            <a:r>
              <a:rPr lang="en-US" sz="2800" dirty="0" err="1"/>
              <a:t>dạng</a:t>
            </a:r>
            <a:r>
              <a:rPr lang="en-US" sz="2800" dirty="0"/>
              <a:t> </a:t>
            </a:r>
            <a:r>
              <a:rPr lang="en-US" sz="2800" dirty="0" err="1"/>
              <a:t>là</a:t>
            </a:r>
            <a:r>
              <a:rPr lang="en-US" sz="2800" dirty="0"/>
              <a:t> </a:t>
            </a:r>
            <a:r>
              <a:rPr lang="en-US" sz="2800" b="1" i="1" dirty="0"/>
              <a:t>kết </a:t>
            </a:r>
            <a:r>
              <a:rPr lang="en-US" sz="2800" b="1" i="1" dirty="0" err="1"/>
              <a:t>cấu</a:t>
            </a:r>
            <a:r>
              <a:rPr lang="en-US" sz="2800" b="1" i="1" dirty="0"/>
              <a:t> </a:t>
            </a:r>
            <a:r>
              <a:rPr lang="en-US" sz="2800" b="1" i="1" dirty="0" err="1"/>
              <a:t>chuỗi</a:t>
            </a:r>
            <a:r>
              <a:rPr lang="en-US" sz="2800" b="1" i="1" dirty="0"/>
              <a:t> </a:t>
            </a:r>
            <a:r>
              <a:rPr lang="en-US" sz="2800" b="1" i="1" dirty="0" err="1"/>
              <a:t>và</a:t>
            </a:r>
            <a:r>
              <a:rPr lang="en-US" sz="2800" b="1" i="1" dirty="0"/>
              <a:t> kết </a:t>
            </a:r>
            <a:r>
              <a:rPr lang="en-US" sz="2800" b="1" i="1" dirty="0" err="1"/>
              <a:t>cấu</a:t>
            </a:r>
            <a:r>
              <a:rPr lang="en-US" sz="2800" b="1" i="1" dirty="0"/>
              <a:t> song song</a:t>
            </a:r>
          </a:p>
          <a:p>
            <a:pPr lvl="0" hangingPunct="0"/>
            <a:endParaRPr lang="en-US" sz="2800" i="1" dirty="0"/>
          </a:p>
          <a:p>
            <a:pPr lvl="0" hangingPunct="0"/>
            <a:r>
              <a:rPr lang="en-US" sz="2800" dirty="0"/>
              <a:t> </a:t>
            </a:r>
          </a:p>
          <a:p>
            <a:pPr lvl="0" hangingPunct="0"/>
            <a:r>
              <a:rPr lang="en-US" sz="2800" dirty="0"/>
              <a:t>	</a:t>
            </a:r>
            <a:r>
              <a:rPr lang="en-US" sz="2800" b="1" i="1" dirty="0" err="1"/>
              <a:t>Mô</a:t>
            </a:r>
            <a:r>
              <a:rPr lang="en-US" sz="2800" b="1" i="1" dirty="0"/>
              <a:t> </a:t>
            </a:r>
            <a:r>
              <a:rPr lang="en-US" sz="2800" b="1" i="1" dirty="0" err="1"/>
              <a:t>hình</a:t>
            </a:r>
            <a:r>
              <a:rPr lang="en-US" sz="2800" b="1" i="1" dirty="0"/>
              <a:t> </a:t>
            </a:r>
            <a:r>
              <a:rPr lang="en-US" sz="2800" b="1" i="1" dirty="0" err="1"/>
              <a:t>kết</a:t>
            </a:r>
            <a:r>
              <a:rPr lang="en-US" sz="2800" b="1" i="1" dirty="0"/>
              <a:t> </a:t>
            </a:r>
            <a:r>
              <a:rPr lang="en-US" sz="2800" b="1" i="1" dirty="0" err="1"/>
              <a:t>cấu</a:t>
            </a:r>
            <a:r>
              <a:rPr lang="en-US" sz="2800" b="1" i="1" dirty="0"/>
              <a:t> </a:t>
            </a:r>
            <a:r>
              <a:rPr lang="en-US" sz="2800" b="1" i="1" dirty="0" err="1"/>
              <a:t>chuỗi</a:t>
            </a:r>
            <a:r>
              <a:rPr lang="en-US" sz="2800" i="1" dirty="0"/>
              <a:t>:</a:t>
            </a:r>
            <a:r>
              <a:rPr lang="en-US" sz="2800" dirty="0"/>
              <a:t> </a:t>
            </a:r>
            <a:r>
              <a:rPr lang="en-US" sz="2800" dirty="0" err="1"/>
              <a:t>Các</a:t>
            </a:r>
            <a:r>
              <a:rPr lang="en-US" sz="2800" dirty="0"/>
              <a:t> </a:t>
            </a:r>
            <a:r>
              <a:rPr lang="en-US" sz="2800" dirty="0" err="1"/>
              <a:t>câu</a:t>
            </a:r>
            <a:r>
              <a:rPr lang="en-US" sz="2800" dirty="0"/>
              <a:t> </a:t>
            </a:r>
            <a:r>
              <a:rPr lang="en-US" sz="2800" dirty="0" err="1"/>
              <a:t>tiếp</a:t>
            </a:r>
            <a:r>
              <a:rPr lang="en-US" sz="2800" dirty="0"/>
              <a:t> </a:t>
            </a:r>
            <a:r>
              <a:rPr lang="en-US" sz="2800" dirty="0" err="1"/>
              <a:t>theo</a:t>
            </a:r>
            <a:r>
              <a:rPr lang="en-US" sz="2800" dirty="0"/>
              <a:t> </a:t>
            </a:r>
            <a:r>
              <a:rPr lang="en-US" sz="2800" dirty="0" err="1"/>
              <a:t>được</a:t>
            </a:r>
            <a:r>
              <a:rPr lang="en-US" sz="2800" dirty="0"/>
              <a:t> </a:t>
            </a:r>
            <a:r>
              <a:rPr lang="en-US" sz="2800" dirty="0" err="1"/>
              <a:t>phát</a:t>
            </a:r>
            <a:r>
              <a:rPr lang="en-US" sz="2800" dirty="0"/>
              <a:t> </a:t>
            </a:r>
            <a:r>
              <a:rPr lang="en-US" sz="2800" dirty="0" err="1"/>
              <a:t>triển</a:t>
            </a:r>
            <a:r>
              <a:rPr lang="en-US" sz="2800" dirty="0"/>
              <a:t> </a:t>
            </a:r>
            <a:r>
              <a:rPr lang="en-US" sz="2800" dirty="0" err="1"/>
              <a:t>trên</a:t>
            </a:r>
            <a:r>
              <a:rPr lang="en-US" sz="2800" dirty="0"/>
              <a:t> </a:t>
            </a:r>
            <a:r>
              <a:rPr lang="en-US" sz="2800" dirty="0" err="1"/>
              <a:t>cơ</a:t>
            </a:r>
            <a:r>
              <a:rPr lang="en-US" sz="2800" dirty="0"/>
              <a:t> </a:t>
            </a:r>
            <a:r>
              <a:rPr lang="en-US" sz="2800" dirty="0" err="1"/>
              <a:t>sở</a:t>
            </a:r>
            <a:r>
              <a:rPr lang="en-US" sz="2800" dirty="0"/>
              <a:t> </a:t>
            </a:r>
            <a:r>
              <a:rPr lang="en-US" sz="2800" b="1" i="1" dirty="0" err="1"/>
              <a:t>suy</a:t>
            </a:r>
            <a:r>
              <a:rPr lang="en-US" sz="2800" b="1" i="1" dirty="0"/>
              <a:t> ý </a:t>
            </a:r>
            <a:r>
              <a:rPr lang="en-US" sz="2800" b="1" i="1" dirty="0" err="1"/>
              <a:t>trực</a:t>
            </a:r>
            <a:r>
              <a:rPr lang="en-US" sz="2800" b="1" i="1" dirty="0"/>
              <a:t> </a:t>
            </a:r>
            <a:r>
              <a:rPr lang="en-US" sz="2800" b="1" i="1" dirty="0" err="1"/>
              <a:t>tiếp</a:t>
            </a:r>
            <a:r>
              <a:rPr lang="en-US" sz="2800" dirty="0"/>
              <a:t> </a:t>
            </a:r>
            <a:r>
              <a:rPr lang="en-US" sz="2800" dirty="0" err="1"/>
              <a:t>từ</a:t>
            </a:r>
            <a:r>
              <a:rPr lang="en-US" sz="2800" dirty="0"/>
              <a:t> </a:t>
            </a:r>
            <a:r>
              <a:rPr lang="en-US" sz="2800" dirty="0" err="1"/>
              <a:t>những</a:t>
            </a:r>
            <a:r>
              <a:rPr lang="en-US" sz="2800" dirty="0"/>
              <a:t> </a:t>
            </a:r>
            <a:r>
              <a:rPr lang="en-US" sz="2800" dirty="0" err="1"/>
              <a:t>câu</a:t>
            </a:r>
            <a:r>
              <a:rPr lang="en-US" sz="2800" dirty="0"/>
              <a:t> </a:t>
            </a:r>
            <a:r>
              <a:rPr lang="en-US" sz="2800" dirty="0" err="1"/>
              <a:t>trước</a:t>
            </a:r>
            <a:r>
              <a:rPr lang="en-US" sz="2800" dirty="0"/>
              <a:t>. Ý </a:t>
            </a:r>
            <a:r>
              <a:rPr lang="en-US" sz="2800" dirty="0" err="1"/>
              <a:t>tưởng</a:t>
            </a:r>
            <a:r>
              <a:rPr lang="en-US" sz="2800" dirty="0"/>
              <a:t> </a:t>
            </a:r>
            <a:r>
              <a:rPr lang="en-US" sz="2800" dirty="0" err="1"/>
              <a:t>phát</a:t>
            </a:r>
            <a:r>
              <a:rPr lang="en-US" sz="2800" dirty="0"/>
              <a:t> </a:t>
            </a:r>
            <a:r>
              <a:rPr lang="en-US" sz="2800" dirty="0" err="1"/>
              <a:t>triển</a:t>
            </a:r>
            <a:r>
              <a:rPr lang="en-US" sz="2800" dirty="0"/>
              <a:t> </a:t>
            </a:r>
            <a:r>
              <a:rPr lang="en-US" sz="2800" dirty="0" err="1"/>
              <a:t>theo</a:t>
            </a:r>
            <a:r>
              <a:rPr lang="en-US" sz="2800" dirty="0"/>
              <a:t> </a:t>
            </a:r>
            <a:r>
              <a:rPr lang="en-US" sz="2800" dirty="0" err="1"/>
              <a:t>trục</a:t>
            </a:r>
            <a:r>
              <a:rPr lang="en-US" sz="2800" dirty="0"/>
              <a:t> </a:t>
            </a:r>
            <a:r>
              <a:rPr lang="en-US" sz="2800" dirty="0" err="1"/>
              <a:t>thẳng</a:t>
            </a:r>
            <a:r>
              <a:rPr lang="en-US" sz="2800" dirty="0"/>
              <a:t>. </a:t>
            </a:r>
          </a:p>
          <a:p>
            <a:pPr hangingPunct="0"/>
            <a:r>
              <a:rPr lang="en-US" sz="2800" dirty="0" err="1"/>
              <a:t>Sơ</a:t>
            </a:r>
            <a:r>
              <a:rPr lang="en-US" sz="2800" dirty="0"/>
              <a:t> </a:t>
            </a:r>
            <a:r>
              <a:rPr lang="en-US" sz="2800" dirty="0" err="1"/>
              <a:t>đồ</a:t>
            </a:r>
            <a:r>
              <a:rPr lang="en-US" sz="2800" dirty="0"/>
              <a:t> 1: </a:t>
            </a:r>
          </a:p>
          <a:p>
            <a:pPr hangingPunct="0"/>
            <a:r>
              <a:rPr lang="en-US" sz="2800" dirty="0"/>
              <a:t>		  A	 </a:t>
            </a:r>
            <a:r>
              <a:rPr lang="en-US" sz="2600" dirty="0"/>
              <a:t>	</a:t>
            </a:r>
          </a:p>
          <a:p>
            <a:pPr hangingPunct="0"/>
            <a:r>
              <a:rPr lang="en-US" sz="2600" dirty="0"/>
              <a:t>		</a:t>
            </a:r>
            <a:r>
              <a:rPr lang="en-US" sz="2600" dirty="0">
                <a:sym typeface="Wingdings"/>
              </a:rPr>
              <a:t>  </a:t>
            </a:r>
            <a:r>
              <a:rPr lang="en-US" sz="2600" dirty="0"/>
              <a:t>	</a:t>
            </a:r>
            <a:r>
              <a:rPr lang="en-US" sz="2600" dirty="0">
                <a:sym typeface="Symbol"/>
              </a:rPr>
              <a:t>  </a:t>
            </a:r>
            <a:r>
              <a:rPr lang="en-US" sz="2600" dirty="0"/>
              <a:t>	 B</a:t>
            </a:r>
          </a:p>
          <a:p>
            <a:pPr hangingPunct="0"/>
            <a:r>
              <a:rPr lang="en-US" sz="2600" dirty="0"/>
              <a:t>    				</a:t>
            </a:r>
            <a:r>
              <a:rPr lang="en-US" sz="2600" dirty="0">
                <a:sym typeface="Wingdings"/>
              </a:rPr>
              <a:t></a:t>
            </a:r>
            <a:r>
              <a:rPr lang="en-US" sz="2600" dirty="0"/>
              <a:t>	</a:t>
            </a:r>
            <a:r>
              <a:rPr lang="en-US" sz="2600" dirty="0">
                <a:sym typeface="Symbol"/>
              </a:rPr>
              <a:t></a:t>
            </a:r>
            <a:r>
              <a:rPr lang="en-US" sz="2600" dirty="0"/>
              <a:t>	C</a:t>
            </a:r>
          </a:p>
          <a:p>
            <a:pPr hangingPunct="0"/>
            <a:r>
              <a:rPr lang="en-US" sz="2600" dirty="0"/>
              <a:t>						</a:t>
            </a:r>
            <a:r>
              <a:rPr lang="en-US" sz="2600" dirty="0">
                <a:sym typeface="Wingdings"/>
              </a:rPr>
              <a:t>      </a:t>
            </a:r>
            <a:r>
              <a:rPr lang="en-US" sz="2600" dirty="0">
                <a:sym typeface="Symbol"/>
              </a:rPr>
              <a:t>         </a:t>
            </a:r>
            <a:r>
              <a:rPr lang="en-US" sz="2600" dirty="0"/>
              <a:t>D</a:t>
            </a:r>
          </a:p>
          <a:p>
            <a:pPr hangingPunct="0"/>
            <a:r>
              <a:rPr lang="en-US" sz="2600" dirty="0"/>
              <a:t>							         </a:t>
            </a:r>
            <a:r>
              <a:rPr lang="en-US" sz="2600" dirty="0">
                <a:sym typeface="Wingdings"/>
              </a:rPr>
              <a:t> </a:t>
            </a:r>
            <a:endParaRPr lang="en-US" sz="2600" dirty="0"/>
          </a:p>
          <a:p>
            <a:pPr hangingPunct="0"/>
            <a:r>
              <a:rPr lang="en-US" sz="2600" dirty="0"/>
              <a:t>							            ...</a:t>
            </a:r>
          </a:p>
          <a:p>
            <a:pPr hangingPunct="0"/>
            <a:r>
              <a:rPr lang="en-US" sz="2600" dirty="0"/>
              <a:t>	</a:t>
            </a:r>
          </a:p>
          <a:p>
            <a:r>
              <a:rPr lang="en-US" sz="2600" i="1" dirty="0" err="1"/>
              <a:t>Kết</a:t>
            </a:r>
            <a:r>
              <a:rPr lang="en-US" sz="2600" i="1" dirty="0"/>
              <a:t> </a:t>
            </a:r>
            <a:r>
              <a:rPr lang="en-US" sz="2600" i="1" dirty="0" err="1"/>
              <a:t>cấu</a:t>
            </a:r>
            <a:r>
              <a:rPr lang="en-US" sz="2600" i="1" dirty="0"/>
              <a:t> </a:t>
            </a:r>
            <a:r>
              <a:rPr lang="en-US" sz="2600" i="1" dirty="0" err="1"/>
              <a:t>chuỗi</a:t>
            </a:r>
            <a:r>
              <a:rPr lang="en-US" sz="2600" i="1" dirty="0"/>
              <a:t> </a:t>
            </a:r>
            <a:r>
              <a:rPr lang="en-US" sz="2600" i="1" dirty="0" err="1"/>
              <a:t>gồm</a:t>
            </a:r>
            <a:r>
              <a:rPr lang="en-US" sz="2600" i="1" dirty="0"/>
              <a:t> </a:t>
            </a:r>
            <a:r>
              <a:rPr lang="en-US" sz="2600" i="1" dirty="0" err="1"/>
              <a:t>các</a:t>
            </a:r>
            <a:r>
              <a:rPr lang="en-US" sz="2600" i="1" dirty="0"/>
              <a:t> </a:t>
            </a:r>
            <a:r>
              <a:rPr lang="en-US" sz="2600" i="1" dirty="0" err="1"/>
              <a:t>thủ</a:t>
            </a:r>
            <a:r>
              <a:rPr lang="en-US" sz="2600" i="1" dirty="0"/>
              <a:t> </a:t>
            </a:r>
            <a:r>
              <a:rPr lang="en-US" sz="2600" i="1" dirty="0" err="1"/>
              <a:t>pháp</a:t>
            </a:r>
            <a:r>
              <a:rPr lang="en-US" sz="2600" i="1" dirty="0"/>
              <a:t>: </a:t>
            </a:r>
            <a:r>
              <a:rPr lang="en-US" sz="2600" b="1" i="1" dirty="0" err="1"/>
              <a:t>liệt</a:t>
            </a:r>
            <a:r>
              <a:rPr lang="en-US" sz="2600" b="1" i="1" dirty="0"/>
              <a:t> </a:t>
            </a:r>
            <a:r>
              <a:rPr lang="en-US" sz="2600" b="1" i="1" dirty="0" err="1"/>
              <a:t>kê</a:t>
            </a:r>
            <a:r>
              <a:rPr lang="en-US" sz="2600" b="1" i="1" dirty="0"/>
              <a:t>, </a:t>
            </a:r>
            <a:r>
              <a:rPr lang="en-US" sz="2600" b="1" i="1" dirty="0" err="1"/>
              <a:t>móc</a:t>
            </a:r>
            <a:r>
              <a:rPr lang="en-US" sz="2600" b="1" i="1" dirty="0"/>
              <a:t> </a:t>
            </a:r>
            <a:r>
              <a:rPr lang="en-US" sz="2600" b="1" i="1" dirty="0" err="1"/>
              <a:t>xích</a:t>
            </a:r>
            <a:r>
              <a:rPr lang="en-US" sz="2600" b="1" i="1" dirty="0"/>
              <a:t>, </a:t>
            </a:r>
            <a:r>
              <a:rPr lang="en-US" sz="2600" b="1" i="1" dirty="0" err="1"/>
              <a:t>hỏi-đáp</a:t>
            </a:r>
            <a:r>
              <a:rPr lang="en-US" sz="2600" b="1" i="1" dirty="0"/>
              <a:t> (</a:t>
            </a:r>
            <a:r>
              <a:rPr lang="en-US" sz="2600" b="1" i="1" dirty="0" err="1"/>
              <a:t>hội</a:t>
            </a:r>
            <a:r>
              <a:rPr lang="en-US" sz="2600" b="1" i="1" dirty="0"/>
              <a:t> </a:t>
            </a:r>
            <a:r>
              <a:rPr lang="en-US" sz="2600" b="1" i="1" dirty="0" err="1"/>
              <a:t>thoại</a:t>
            </a:r>
            <a:r>
              <a:rPr lang="en-US" sz="2600" b="1" i="1" dirty="0"/>
              <a:t>), </a:t>
            </a:r>
            <a:r>
              <a:rPr lang="en-US" sz="2600" b="1" i="1" dirty="0" err="1"/>
              <a:t>luận</a:t>
            </a:r>
            <a:r>
              <a:rPr lang="en-US" sz="2600" b="1" i="1" dirty="0"/>
              <a:t> </a:t>
            </a:r>
            <a:r>
              <a:rPr lang="en-US" sz="2600" b="1" i="1" dirty="0" err="1"/>
              <a:t>ba</a:t>
            </a:r>
            <a:r>
              <a:rPr lang="en-US" sz="2600" b="1" i="1" dirty="0"/>
              <a:t> </a:t>
            </a:r>
            <a:r>
              <a:rPr lang="en-US" sz="2600" b="1" i="1" dirty="0" err="1"/>
              <a:t>đoạn</a:t>
            </a:r>
            <a:r>
              <a:rPr lang="en-US" sz="2600" dirty="0"/>
              <a:t>.</a:t>
            </a:r>
          </a:p>
          <a:p>
            <a:r>
              <a:rPr lang="en-US" sz="2600" dirty="0"/>
              <a:t> </a:t>
            </a:r>
          </a:p>
        </p:txBody>
      </p:sp>
    </p:spTree>
    <p:extLst>
      <p:ext uri="{BB962C8B-B14F-4D97-AF65-F5344CB8AC3E}">
        <p14:creationId xmlns:p14="http://schemas.microsoft.com/office/powerpoint/2010/main" val="213626779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46"/>
          <p:cNvSpPr/>
          <p:nvPr/>
        </p:nvSpPr>
        <p:spPr>
          <a:xfrm>
            <a:off x="336645" y="366623"/>
            <a:ext cx="11518710" cy="6124754"/>
          </a:xfrm>
          <a:prstGeom prst="rect">
            <a:avLst/>
          </a:prstGeom>
          <a:solidFill>
            <a:schemeClr val="tx2">
              <a:lumMod val="40000"/>
              <a:lumOff val="60000"/>
            </a:schemeClr>
          </a:solidFill>
        </p:spPr>
        <p:txBody>
          <a:bodyPr wrap="square">
            <a:spAutoFit/>
          </a:bodyPr>
          <a:lstStyle/>
          <a:p>
            <a:pPr lvl="0" hangingPunct="0"/>
            <a:endParaRPr lang="en-US" sz="2800" i="1" dirty="0"/>
          </a:p>
          <a:p>
            <a:pPr lvl="0" hangingPunct="0"/>
            <a:r>
              <a:rPr lang="en-US" sz="2800" b="1" i="1" dirty="0" err="1"/>
              <a:t>Thủ</a:t>
            </a:r>
            <a:r>
              <a:rPr lang="en-US" sz="2800" b="1" i="1" dirty="0"/>
              <a:t> </a:t>
            </a:r>
            <a:r>
              <a:rPr lang="en-US" sz="2800" b="1" i="1" dirty="0" err="1"/>
              <a:t>pháp</a:t>
            </a:r>
            <a:r>
              <a:rPr lang="en-US" sz="2800" b="1" i="1" dirty="0"/>
              <a:t> </a:t>
            </a:r>
            <a:r>
              <a:rPr lang="en-US" sz="2800" b="1" i="1" dirty="0" err="1"/>
              <a:t>liệt</a:t>
            </a:r>
            <a:r>
              <a:rPr lang="en-US" sz="2800" b="1" i="1" dirty="0"/>
              <a:t> </a:t>
            </a:r>
            <a:r>
              <a:rPr lang="en-US" sz="2800" b="1" i="1" dirty="0" err="1"/>
              <a:t>kê</a:t>
            </a:r>
            <a:r>
              <a:rPr lang="en-US" sz="2800" i="1" dirty="0"/>
              <a:t>:</a:t>
            </a:r>
            <a:r>
              <a:rPr lang="en-US" sz="2800" dirty="0"/>
              <a:t> Câu </a:t>
            </a:r>
            <a:r>
              <a:rPr lang="en-US" sz="2800" dirty="0" err="1"/>
              <a:t>mở</a:t>
            </a:r>
            <a:r>
              <a:rPr lang="en-US" sz="2800" dirty="0"/>
              <a:t> đầu </a:t>
            </a:r>
            <a:r>
              <a:rPr lang="en-US" sz="2800" dirty="0" err="1"/>
              <a:t>là</a:t>
            </a:r>
            <a:r>
              <a:rPr lang="en-US" sz="2800" dirty="0"/>
              <a:t> câu </a:t>
            </a:r>
            <a:r>
              <a:rPr lang="en-US" sz="2800" dirty="0" err="1"/>
              <a:t>tổng</a:t>
            </a:r>
            <a:r>
              <a:rPr lang="en-US" sz="2800" dirty="0"/>
              <a:t> ý </a:t>
            </a:r>
            <a:r>
              <a:rPr lang="en-US" sz="2800" dirty="0" err="1"/>
              <a:t>nhằm</a:t>
            </a:r>
            <a:r>
              <a:rPr lang="en-US" sz="2800" dirty="0"/>
              <a:t> </a:t>
            </a:r>
            <a:r>
              <a:rPr lang="en-US" sz="2800" dirty="0" err="1"/>
              <a:t>giới</a:t>
            </a:r>
            <a:r>
              <a:rPr lang="en-US" sz="2800" dirty="0"/>
              <a:t> </a:t>
            </a:r>
            <a:r>
              <a:rPr lang="en-US" sz="2800" dirty="0" err="1"/>
              <a:t>thiệu</a:t>
            </a:r>
            <a:r>
              <a:rPr lang="en-US" sz="2800" dirty="0"/>
              <a:t> </a:t>
            </a:r>
            <a:r>
              <a:rPr lang="en-US" sz="2800" dirty="0" err="1"/>
              <a:t>tổng</a:t>
            </a:r>
            <a:r>
              <a:rPr lang="en-US" sz="2800" dirty="0"/>
              <a:t> </a:t>
            </a:r>
            <a:r>
              <a:rPr lang="en-US" sz="2800" dirty="0" err="1"/>
              <a:t>quát</a:t>
            </a:r>
            <a:r>
              <a:rPr lang="en-US" sz="2800" dirty="0"/>
              <a:t>, các câu </a:t>
            </a:r>
            <a:r>
              <a:rPr lang="en-US" sz="2800" dirty="0" err="1"/>
              <a:t>tiếp</a:t>
            </a:r>
            <a:r>
              <a:rPr lang="en-US" sz="2800" dirty="0"/>
              <a:t> </a:t>
            </a:r>
            <a:r>
              <a:rPr lang="en-US" sz="2800" dirty="0" err="1"/>
              <a:t>theo</a:t>
            </a:r>
            <a:r>
              <a:rPr lang="en-US" sz="2800" dirty="0"/>
              <a:t> </a:t>
            </a:r>
            <a:r>
              <a:rPr lang="en-US" sz="2800" dirty="0" err="1"/>
              <a:t>liệt</a:t>
            </a:r>
            <a:r>
              <a:rPr lang="en-US" sz="2800" dirty="0"/>
              <a:t> </a:t>
            </a:r>
            <a:r>
              <a:rPr lang="en-US" sz="2800" dirty="0" err="1"/>
              <a:t>kê</a:t>
            </a:r>
            <a:r>
              <a:rPr lang="en-US" sz="2800" dirty="0"/>
              <a:t> </a:t>
            </a:r>
            <a:r>
              <a:rPr lang="en-US" sz="2800" dirty="0" err="1"/>
              <a:t>từng</a:t>
            </a:r>
            <a:r>
              <a:rPr lang="en-US" sz="2800" dirty="0"/>
              <a:t> </a:t>
            </a:r>
            <a:r>
              <a:rPr lang="en-US" sz="2800" dirty="0" err="1"/>
              <a:t>đơn</a:t>
            </a:r>
            <a:r>
              <a:rPr lang="en-US" sz="2800" dirty="0"/>
              <a:t> </a:t>
            </a:r>
            <a:r>
              <a:rPr lang="en-US" sz="2800" dirty="0" err="1"/>
              <a:t>vị</a:t>
            </a:r>
            <a:r>
              <a:rPr lang="en-US" sz="2800" dirty="0"/>
              <a:t>, </a:t>
            </a:r>
            <a:r>
              <a:rPr lang="en-US" sz="2800" dirty="0" err="1"/>
              <a:t>từng</a:t>
            </a:r>
            <a:r>
              <a:rPr lang="en-US" sz="2800" dirty="0"/>
              <a:t> </a:t>
            </a:r>
            <a:r>
              <a:rPr lang="en-US" sz="2800" dirty="0" err="1"/>
              <a:t>mặt</a:t>
            </a:r>
            <a:r>
              <a:rPr lang="en-US" sz="2800" dirty="0"/>
              <a:t>, </a:t>
            </a:r>
            <a:r>
              <a:rPr lang="en-US" sz="2800" dirty="0" err="1"/>
              <a:t>từng</a:t>
            </a:r>
            <a:r>
              <a:rPr lang="en-US" sz="2800" dirty="0"/>
              <a:t> </a:t>
            </a:r>
            <a:r>
              <a:rPr lang="en-US" sz="2800" dirty="0" err="1"/>
              <a:t>yếu</a:t>
            </a:r>
            <a:r>
              <a:rPr lang="en-US" sz="2800" dirty="0"/>
              <a:t> tố, </a:t>
            </a:r>
            <a:r>
              <a:rPr lang="en-US" sz="2800" dirty="0" err="1"/>
              <a:t>từng</a:t>
            </a:r>
            <a:r>
              <a:rPr lang="en-US" sz="2800" dirty="0"/>
              <a:t> </a:t>
            </a:r>
            <a:r>
              <a:rPr lang="en-US" sz="2800" dirty="0" err="1"/>
              <a:t>sự</a:t>
            </a:r>
            <a:r>
              <a:rPr lang="en-US" sz="2800" dirty="0"/>
              <a:t> </a:t>
            </a:r>
            <a:r>
              <a:rPr lang="en-US" sz="2800" dirty="0" err="1"/>
              <a:t>kiện</a:t>
            </a:r>
            <a:r>
              <a:rPr lang="en-US" sz="2800" dirty="0"/>
              <a:t> </a:t>
            </a:r>
            <a:r>
              <a:rPr lang="en-US" sz="2800" dirty="0" err="1"/>
              <a:t>riêng</a:t>
            </a:r>
            <a:r>
              <a:rPr lang="en-US" sz="2800" dirty="0"/>
              <a:t> </a:t>
            </a:r>
            <a:r>
              <a:rPr lang="en-US" sz="2800" dirty="0" err="1"/>
              <a:t>lẻ</a:t>
            </a:r>
            <a:r>
              <a:rPr lang="en-US" sz="2800" dirty="0"/>
              <a:t>. </a:t>
            </a:r>
            <a:r>
              <a:rPr lang="en-US" sz="2800" dirty="0" err="1"/>
              <a:t>Có</a:t>
            </a:r>
            <a:r>
              <a:rPr lang="en-US" sz="2800" dirty="0"/>
              <a:t> </a:t>
            </a:r>
            <a:r>
              <a:rPr lang="en-US" sz="2800" dirty="0" err="1"/>
              <a:t>hai</a:t>
            </a:r>
            <a:r>
              <a:rPr lang="en-US" sz="2800" dirty="0"/>
              <a:t> </a:t>
            </a:r>
            <a:r>
              <a:rPr lang="en-US" sz="2800" dirty="0" err="1"/>
              <a:t>hình</a:t>
            </a:r>
            <a:r>
              <a:rPr lang="en-US" sz="2800" dirty="0"/>
              <a:t> thức </a:t>
            </a:r>
            <a:r>
              <a:rPr lang="en-US" sz="2800" dirty="0" err="1"/>
              <a:t>liệt</a:t>
            </a:r>
            <a:r>
              <a:rPr lang="en-US" sz="2800" dirty="0"/>
              <a:t> </a:t>
            </a:r>
            <a:r>
              <a:rPr lang="en-US" sz="2800" dirty="0" err="1"/>
              <a:t>kê</a:t>
            </a:r>
            <a:r>
              <a:rPr lang="en-US" sz="2800" dirty="0"/>
              <a:t>: </a:t>
            </a:r>
            <a:r>
              <a:rPr lang="en-US" sz="2800" dirty="0" err="1"/>
              <a:t>liệt</a:t>
            </a:r>
            <a:r>
              <a:rPr lang="en-US" sz="2800" dirty="0"/>
              <a:t> </a:t>
            </a:r>
            <a:r>
              <a:rPr lang="en-US" sz="2800" dirty="0" err="1"/>
              <a:t>kê</a:t>
            </a:r>
            <a:r>
              <a:rPr lang="en-US" sz="2800" dirty="0"/>
              <a:t> </a:t>
            </a:r>
            <a:r>
              <a:rPr lang="en-US" sz="2800" dirty="0" err="1"/>
              <a:t>thông</a:t>
            </a:r>
            <a:r>
              <a:rPr lang="en-US" sz="2800" dirty="0"/>
              <a:t> </a:t>
            </a:r>
            <a:r>
              <a:rPr lang="en-US" sz="2800" dirty="0" err="1"/>
              <a:t>thường</a:t>
            </a:r>
            <a:r>
              <a:rPr lang="en-US" sz="2800" dirty="0"/>
              <a:t> </a:t>
            </a:r>
            <a:r>
              <a:rPr lang="en-US" sz="2800" dirty="0" err="1"/>
              <a:t>và</a:t>
            </a:r>
            <a:r>
              <a:rPr lang="en-US" sz="2800" dirty="0"/>
              <a:t> </a:t>
            </a:r>
            <a:r>
              <a:rPr lang="en-US" sz="2800" dirty="0" err="1"/>
              <a:t>liệt</a:t>
            </a:r>
            <a:r>
              <a:rPr lang="en-US" sz="2800" dirty="0"/>
              <a:t> </a:t>
            </a:r>
            <a:r>
              <a:rPr lang="en-US" sz="2800" dirty="0" err="1"/>
              <a:t>kê</a:t>
            </a:r>
            <a:r>
              <a:rPr lang="en-US" sz="2800" dirty="0"/>
              <a:t> </a:t>
            </a:r>
            <a:r>
              <a:rPr lang="en-US" sz="2800" dirty="0" err="1"/>
              <a:t>tăng</a:t>
            </a:r>
            <a:r>
              <a:rPr lang="en-US" sz="2800" dirty="0"/>
              <a:t> </a:t>
            </a:r>
            <a:r>
              <a:rPr lang="en-US" sz="2800" dirty="0" err="1"/>
              <a:t>tiến</a:t>
            </a:r>
            <a:r>
              <a:rPr lang="en-US" sz="2800" dirty="0"/>
              <a:t>.</a:t>
            </a:r>
          </a:p>
          <a:p>
            <a:pPr lvl="0" hangingPunct="0"/>
            <a:endParaRPr lang="en-US" sz="2800" dirty="0"/>
          </a:p>
          <a:p>
            <a:pPr lvl="0" hangingPunct="0"/>
            <a:endParaRPr lang="en-US" sz="2800" dirty="0"/>
          </a:p>
          <a:p>
            <a:pPr lvl="0" hangingPunct="0"/>
            <a:endParaRPr lang="en-US" sz="2800" dirty="0"/>
          </a:p>
          <a:p>
            <a:pPr lvl="0" hangingPunct="0"/>
            <a:endParaRPr lang="en-US" sz="2800" dirty="0"/>
          </a:p>
          <a:p>
            <a:pPr lvl="0" hangingPunct="0"/>
            <a:endParaRPr lang="en-US" sz="2800" dirty="0"/>
          </a:p>
          <a:p>
            <a:pPr lvl="0" hangingPunct="0"/>
            <a:endParaRPr lang="en-US" sz="2800" dirty="0"/>
          </a:p>
          <a:p>
            <a:pPr lvl="0" hangingPunct="0"/>
            <a:endParaRPr lang="en-US" sz="2800" dirty="0"/>
          </a:p>
          <a:p>
            <a:pPr lvl="0" hangingPunct="0"/>
            <a:r>
              <a:rPr lang="en-US" sz="2800" i="1" dirty="0"/>
              <a:t>“</a:t>
            </a:r>
            <a:r>
              <a:rPr lang="en-US" sz="2800" i="1" dirty="0" err="1"/>
              <a:t>Một</a:t>
            </a:r>
            <a:r>
              <a:rPr lang="en-US" sz="2800" i="1" dirty="0"/>
              <a:t> </a:t>
            </a:r>
            <a:r>
              <a:rPr lang="en-US" sz="2800" i="1" dirty="0" err="1"/>
              <a:t>ngón</a:t>
            </a:r>
            <a:r>
              <a:rPr lang="en-US" sz="2800" i="1" dirty="0"/>
              <a:t> </a:t>
            </a:r>
            <a:r>
              <a:rPr lang="en-US" sz="2800" i="1" dirty="0" err="1"/>
              <a:t>tay</a:t>
            </a:r>
            <a:r>
              <a:rPr lang="en-US" sz="2800" i="1" dirty="0"/>
              <a:t> </a:t>
            </a:r>
            <a:r>
              <a:rPr lang="en-US" sz="2800" i="1" dirty="0" err="1"/>
              <a:t>Tnú</a:t>
            </a:r>
            <a:r>
              <a:rPr lang="en-US" sz="2800" i="1" dirty="0"/>
              <a:t> </a:t>
            </a:r>
            <a:r>
              <a:rPr lang="en-US" sz="2800" i="1" dirty="0" err="1"/>
              <a:t>bốc</a:t>
            </a:r>
            <a:r>
              <a:rPr lang="en-US" sz="2800" i="1" dirty="0"/>
              <a:t> </a:t>
            </a:r>
            <a:r>
              <a:rPr lang="en-US" sz="2800" i="1" dirty="0" err="1"/>
              <a:t>cháy</a:t>
            </a:r>
            <a:r>
              <a:rPr lang="en-US" sz="2800" i="1" dirty="0"/>
              <a:t>. Hai </a:t>
            </a:r>
            <a:r>
              <a:rPr lang="en-US" sz="2800" i="1" dirty="0" err="1"/>
              <a:t>ngón</a:t>
            </a:r>
            <a:r>
              <a:rPr lang="en-US" sz="2800" i="1" dirty="0"/>
              <a:t>, </a:t>
            </a:r>
            <a:r>
              <a:rPr lang="en-US" sz="2800" i="1" dirty="0" err="1"/>
              <a:t>ba</a:t>
            </a:r>
            <a:r>
              <a:rPr lang="en-US" sz="2800" i="1" dirty="0"/>
              <a:t> </a:t>
            </a:r>
            <a:r>
              <a:rPr lang="en-US" sz="2800" i="1" dirty="0" err="1"/>
              <a:t>ngón</a:t>
            </a:r>
            <a:r>
              <a:rPr lang="en-US" sz="2800" i="1" dirty="0"/>
              <a:t>. </a:t>
            </a:r>
            <a:r>
              <a:rPr lang="en-US" sz="2800" i="1" dirty="0" err="1"/>
              <a:t>Không</a:t>
            </a:r>
            <a:r>
              <a:rPr lang="en-US" sz="2800" i="1" dirty="0"/>
              <a:t> </a:t>
            </a:r>
            <a:r>
              <a:rPr lang="en-US" sz="2800" i="1" dirty="0" err="1"/>
              <a:t>có</a:t>
            </a:r>
            <a:r>
              <a:rPr lang="en-US" sz="2800" i="1" dirty="0"/>
              <a:t> </a:t>
            </a:r>
            <a:r>
              <a:rPr lang="en-US" sz="2800" i="1" dirty="0" err="1"/>
              <a:t>gí</a:t>
            </a:r>
            <a:r>
              <a:rPr lang="en-US" sz="2800" i="1" dirty="0"/>
              <a:t> </a:t>
            </a:r>
            <a:r>
              <a:rPr lang="en-US" sz="2800" i="1" dirty="0" err="1"/>
              <a:t>đượm</a:t>
            </a:r>
            <a:r>
              <a:rPr lang="en-US" sz="2800" i="1" dirty="0"/>
              <a:t> </a:t>
            </a:r>
            <a:r>
              <a:rPr lang="en-US" sz="2800" i="1" dirty="0" err="1"/>
              <a:t>bằng</a:t>
            </a:r>
            <a:r>
              <a:rPr lang="en-US" sz="2800" i="1" dirty="0"/>
              <a:t> </a:t>
            </a:r>
            <a:r>
              <a:rPr lang="en-US" sz="2800" i="1" dirty="0" err="1"/>
              <a:t>nhựa</a:t>
            </a:r>
            <a:r>
              <a:rPr lang="en-US" sz="2800" i="1" dirty="0"/>
              <a:t> </a:t>
            </a:r>
            <a:r>
              <a:rPr lang="en-US" sz="2800" i="1" dirty="0" err="1"/>
              <a:t>xà</a:t>
            </a:r>
            <a:r>
              <a:rPr lang="en-US" sz="2800" i="1" dirty="0"/>
              <a:t> nu. </a:t>
            </a:r>
            <a:r>
              <a:rPr lang="en-US" sz="2800" i="1" dirty="0" err="1"/>
              <a:t>Lửa</a:t>
            </a:r>
            <a:r>
              <a:rPr lang="en-US" sz="2800" i="1" dirty="0"/>
              <a:t> </a:t>
            </a:r>
            <a:r>
              <a:rPr lang="en-US" sz="2800" i="1" dirty="0" err="1"/>
              <a:t>bắt</a:t>
            </a:r>
            <a:r>
              <a:rPr lang="en-US" sz="2800" i="1" dirty="0"/>
              <a:t> </a:t>
            </a:r>
            <a:r>
              <a:rPr lang="en-US" sz="2800" i="1" dirty="0" err="1"/>
              <a:t>rất</a:t>
            </a:r>
            <a:r>
              <a:rPr lang="en-US" sz="2800" i="1" dirty="0"/>
              <a:t> </a:t>
            </a:r>
            <a:r>
              <a:rPr lang="en-US" sz="2800" i="1" dirty="0" err="1"/>
              <a:t>nhanh</a:t>
            </a:r>
            <a:r>
              <a:rPr lang="en-US" sz="2800" i="1" dirty="0"/>
              <a:t>. </a:t>
            </a:r>
            <a:r>
              <a:rPr lang="en-US" sz="2800" i="1" dirty="0" err="1"/>
              <a:t>Mười</a:t>
            </a:r>
            <a:r>
              <a:rPr lang="en-US" sz="2800" i="1" dirty="0"/>
              <a:t> </a:t>
            </a:r>
            <a:r>
              <a:rPr lang="en-US" sz="2800" i="1" dirty="0" err="1"/>
              <a:t>ngón</a:t>
            </a:r>
            <a:r>
              <a:rPr lang="en-US" sz="2800" i="1" dirty="0"/>
              <a:t> </a:t>
            </a:r>
            <a:r>
              <a:rPr lang="en-US" sz="2800" i="1" dirty="0" err="1"/>
              <a:t>tay</a:t>
            </a:r>
            <a:r>
              <a:rPr lang="en-US" sz="2800" i="1" dirty="0"/>
              <a:t> </a:t>
            </a:r>
            <a:r>
              <a:rPr lang="en-US" sz="2800" i="1" dirty="0" err="1"/>
              <a:t>đã</a:t>
            </a:r>
            <a:r>
              <a:rPr lang="en-US" sz="2800" i="1" dirty="0"/>
              <a:t> thành </a:t>
            </a:r>
            <a:r>
              <a:rPr lang="en-US" sz="2800" i="1" dirty="0" err="1"/>
              <a:t>mười</a:t>
            </a:r>
            <a:r>
              <a:rPr lang="en-US" sz="2800" i="1" dirty="0"/>
              <a:t> </a:t>
            </a:r>
            <a:r>
              <a:rPr lang="en-US" sz="2800" i="1" dirty="0" err="1"/>
              <a:t>ngọn</a:t>
            </a:r>
            <a:r>
              <a:rPr lang="en-US" sz="2800" i="1" dirty="0"/>
              <a:t> </a:t>
            </a:r>
            <a:r>
              <a:rPr lang="en-US" sz="2800" i="1" dirty="0" err="1"/>
              <a:t>đuốc</a:t>
            </a:r>
            <a:r>
              <a:rPr lang="en-US" sz="2800" i="1" dirty="0"/>
              <a:t>”. </a:t>
            </a:r>
            <a:r>
              <a:rPr lang="en-US" sz="2800" dirty="0"/>
              <a:t>(</a:t>
            </a:r>
            <a:r>
              <a:rPr lang="en-US" sz="2800" dirty="0" err="1"/>
              <a:t>Nguyên</a:t>
            </a:r>
            <a:r>
              <a:rPr lang="en-US" sz="2800" dirty="0"/>
              <a:t> </a:t>
            </a:r>
            <a:r>
              <a:rPr lang="en-US" sz="2800" dirty="0" err="1"/>
              <a:t>Ngọc</a:t>
            </a:r>
            <a:r>
              <a:rPr lang="en-US" sz="2800" dirty="0"/>
              <a:t>)</a:t>
            </a:r>
            <a:r>
              <a:rPr lang="en-US" sz="2800" i="1" dirty="0"/>
              <a:t>					</a:t>
            </a:r>
            <a:endParaRPr lang="en-US" sz="2800" dirty="0"/>
          </a:p>
        </p:txBody>
      </p:sp>
      <p:pic>
        <p:nvPicPr>
          <p:cNvPr id="2099" name="Picture 5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17472" y="2576487"/>
            <a:ext cx="5784248" cy="25689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318314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92" y="61993"/>
            <a:ext cx="12042183" cy="6555641"/>
          </a:xfrm>
          <a:prstGeom prst="rect">
            <a:avLst/>
          </a:prstGeom>
          <a:solidFill>
            <a:schemeClr val="tx2">
              <a:lumMod val="40000"/>
              <a:lumOff val="60000"/>
            </a:schemeClr>
          </a:solidFill>
        </p:spPr>
        <p:txBody>
          <a:bodyPr wrap="square">
            <a:spAutoFit/>
          </a:bodyPr>
          <a:lstStyle/>
          <a:p>
            <a:pPr lvl="0" hangingPunct="0"/>
            <a:r>
              <a:rPr lang="en-US" sz="2800" b="1" i="1" dirty="0" err="1"/>
              <a:t>Thủ</a:t>
            </a:r>
            <a:r>
              <a:rPr lang="en-US" sz="2800" b="1" i="1" dirty="0"/>
              <a:t> </a:t>
            </a:r>
            <a:r>
              <a:rPr lang="en-US" sz="2800" b="1" i="1" dirty="0" err="1"/>
              <a:t>pháp</a:t>
            </a:r>
            <a:r>
              <a:rPr lang="en-US" sz="2800" b="1" i="1" dirty="0"/>
              <a:t> </a:t>
            </a:r>
            <a:r>
              <a:rPr lang="en-US" sz="2800" b="1" i="1" dirty="0" err="1"/>
              <a:t>móc</a:t>
            </a:r>
            <a:r>
              <a:rPr lang="en-US" sz="2800" b="1" i="1" dirty="0"/>
              <a:t> </a:t>
            </a:r>
            <a:r>
              <a:rPr lang="en-US" sz="2800" b="1" i="1" dirty="0" err="1"/>
              <a:t>xích</a:t>
            </a:r>
            <a:r>
              <a:rPr lang="en-US" sz="2800" i="1" dirty="0"/>
              <a:t>:</a:t>
            </a:r>
            <a:r>
              <a:rPr lang="en-US" sz="2800" dirty="0"/>
              <a:t> Câu </a:t>
            </a:r>
            <a:r>
              <a:rPr lang="en-US" sz="2800" dirty="0" err="1"/>
              <a:t>mở</a:t>
            </a:r>
            <a:r>
              <a:rPr lang="en-US" sz="2800" dirty="0"/>
              <a:t> đầu </a:t>
            </a:r>
            <a:r>
              <a:rPr lang="en-US" sz="2800" dirty="0" err="1"/>
              <a:t>có</a:t>
            </a:r>
            <a:r>
              <a:rPr lang="en-US" sz="2800" dirty="0"/>
              <a:t> </a:t>
            </a:r>
            <a:r>
              <a:rPr lang="en-US" sz="2800" dirty="0" err="1"/>
              <a:t>thể</a:t>
            </a:r>
            <a:r>
              <a:rPr lang="en-US" sz="2800" dirty="0"/>
              <a:t> câu </a:t>
            </a:r>
            <a:r>
              <a:rPr lang="en-US" sz="2800" dirty="0" err="1"/>
              <a:t>đơn</a:t>
            </a:r>
            <a:r>
              <a:rPr lang="en-US" sz="2800" dirty="0"/>
              <a:t> ý hoặc câu </a:t>
            </a:r>
            <a:r>
              <a:rPr lang="en-US" sz="2800" dirty="0" err="1"/>
              <a:t>tổng</a:t>
            </a:r>
            <a:r>
              <a:rPr lang="en-US" sz="2800" dirty="0"/>
              <a:t> ý. Các câu </a:t>
            </a:r>
            <a:r>
              <a:rPr lang="en-US" sz="2800" dirty="0" err="1"/>
              <a:t>tiếp</a:t>
            </a:r>
            <a:r>
              <a:rPr lang="en-US" sz="2800" dirty="0"/>
              <a:t> </a:t>
            </a:r>
            <a:r>
              <a:rPr lang="en-US" sz="2800" dirty="0" err="1"/>
              <a:t>theo</a:t>
            </a:r>
            <a:r>
              <a:rPr lang="en-US" sz="2800" dirty="0"/>
              <a:t> </a:t>
            </a:r>
            <a:r>
              <a:rPr lang="en-US" sz="2800" dirty="0" err="1"/>
              <a:t>liên</a:t>
            </a:r>
            <a:r>
              <a:rPr lang="en-US" sz="2800" dirty="0"/>
              <a:t> kết </a:t>
            </a:r>
            <a:r>
              <a:rPr lang="en-US" sz="2800" dirty="0" err="1"/>
              <a:t>với</a:t>
            </a:r>
            <a:r>
              <a:rPr lang="en-US" sz="2800" dirty="0"/>
              <a:t> các câu </a:t>
            </a:r>
            <a:r>
              <a:rPr lang="en-US" sz="2800" dirty="0" err="1"/>
              <a:t>trước</a:t>
            </a:r>
            <a:r>
              <a:rPr lang="en-US" sz="2800" dirty="0"/>
              <a:t> </a:t>
            </a:r>
            <a:r>
              <a:rPr lang="en-US" sz="2800" dirty="0" err="1"/>
              <a:t>bằng</a:t>
            </a:r>
            <a:r>
              <a:rPr lang="en-US" sz="2800" dirty="0"/>
              <a:t> </a:t>
            </a:r>
            <a:r>
              <a:rPr lang="en-US" sz="2800" dirty="0" err="1"/>
              <a:t>phép</a:t>
            </a:r>
            <a:r>
              <a:rPr lang="en-US" sz="2800" dirty="0"/>
              <a:t> </a:t>
            </a:r>
            <a:r>
              <a:rPr lang="en-US" sz="2800" dirty="0" err="1"/>
              <a:t>liên</a:t>
            </a:r>
            <a:r>
              <a:rPr lang="en-US" sz="2800" dirty="0"/>
              <a:t> kết </a:t>
            </a:r>
            <a:r>
              <a:rPr lang="en-US" sz="2800" dirty="0" err="1"/>
              <a:t>tiếp</a:t>
            </a:r>
            <a:r>
              <a:rPr lang="en-US" sz="2800" dirty="0"/>
              <a:t> </a:t>
            </a:r>
            <a:r>
              <a:rPr lang="en-US" sz="2800" dirty="0" err="1"/>
              <a:t>giáp</a:t>
            </a:r>
            <a:r>
              <a:rPr lang="en-US" sz="2800" dirty="0"/>
              <a:t> hoặc </a:t>
            </a:r>
            <a:r>
              <a:rPr lang="en-US" sz="2800" dirty="0" err="1"/>
              <a:t>bắc</a:t>
            </a:r>
            <a:r>
              <a:rPr lang="en-US" sz="2800" dirty="0"/>
              <a:t> </a:t>
            </a:r>
            <a:r>
              <a:rPr lang="en-US" sz="2800" dirty="0" err="1"/>
              <a:t>cầu</a:t>
            </a:r>
            <a:r>
              <a:rPr lang="en-US" sz="2800" dirty="0"/>
              <a:t>.</a:t>
            </a:r>
          </a:p>
          <a:p>
            <a:pPr lvl="0" hangingPunct="0"/>
            <a:endParaRPr lang="en-US" sz="2800" dirty="0"/>
          </a:p>
          <a:p>
            <a:pPr lvl="0" hangingPunct="0"/>
            <a:endParaRPr lang="en-US" sz="2800" dirty="0"/>
          </a:p>
          <a:p>
            <a:pPr lvl="0" hangingPunct="0"/>
            <a:endParaRPr lang="en-US" sz="2800" dirty="0"/>
          </a:p>
          <a:p>
            <a:pPr lvl="0" hangingPunct="0"/>
            <a:endParaRPr lang="en-US" sz="2800" dirty="0"/>
          </a:p>
          <a:p>
            <a:pPr lvl="0" hangingPunct="0"/>
            <a:endParaRPr lang="en-US" sz="2800" dirty="0"/>
          </a:p>
          <a:p>
            <a:pPr lvl="0" hangingPunct="0"/>
            <a:endParaRPr lang="en-US" sz="2800" dirty="0"/>
          </a:p>
          <a:p>
            <a:pPr hangingPunct="0"/>
            <a:r>
              <a:rPr lang="en-US" sz="2800" i="1" dirty="0"/>
              <a:t>“Con </a:t>
            </a:r>
            <a:r>
              <a:rPr lang="en-US" sz="2800" i="1" dirty="0" err="1"/>
              <a:t>đường</a:t>
            </a:r>
            <a:r>
              <a:rPr lang="en-US" sz="2800" i="1" dirty="0"/>
              <a:t> </a:t>
            </a:r>
            <a:r>
              <a:rPr lang="en-US" sz="2800" i="1" dirty="0" err="1"/>
              <a:t>giáo</a:t>
            </a:r>
            <a:r>
              <a:rPr lang="en-US" sz="2800" i="1" dirty="0"/>
              <a:t> </a:t>
            </a:r>
            <a:r>
              <a:rPr lang="en-US" sz="2800" i="1" dirty="0" err="1"/>
              <a:t>dục</a:t>
            </a:r>
            <a:r>
              <a:rPr lang="en-US" sz="2800" i="1" dirty="0"/>
              <a:t> của Hồ </a:t>
            </a:r>
            <a:r>
              <a:rPr lang="en-US" sz="2800" i="1" dirty="0" err="1"/>
              <a:t>Chí</a:t>
            </a:r>
            <a:r>
              <a:rPr lang="en-US" sz="2800" i="1" dirty="0"/>
              <a:t> Minh </a:t>
            </a:r>
            <a:r>
              <a:rPr lang="en-US" sz="2800" i="1" dirty="0" err="1"/>
              <a:t>và</a:t>
            </a:r>
            <a:r>
              <a:rPr lang="en-US" sz="2800" i="1" dirty="0"/>
              <a:t> </a:t>
            </a:r>
            <a:r>
              <a:rPr lang="en-US" sz="2800" i="1" dirty="0" err="1"/>
              <a:t>Đảng</a:t>
            </a:r>
            <a:r>
              <a:rPr lang="en-US" sz="2800" i="1" dirty="0"/>
              <a:t> </a:t>
            </a:r>
            <a:r>
              <a:rPr lang="en-US" sz="2800" i="1" dirty="0" err="1"/>
              <a:t>Cộng</a:t>
            </a:r>
            <a:r>
              <a:rPr lang="en-US" sz="2800" i="1" dirty="0"/>
              <a:t> </a:t>
            </a:r>
            <a:r>
              <a:rPr lang="en-US" sz="2800" i="1" dirty="0" err="1"/>
              <a:t>Sản</a:t>
            </a:r>
            <a:r>
              <a:rPr lang="en-US" sz="2800" i="1" dirty="0"/>
              <a:t> </a:t>
            </a:r>
            <a:r>
              <a:rPr lang="en-US" sz="2800" i="1" dirty="0" err="1"/>
              <a:t>là</a:t>
            </a:r>
            <a:r>
              <a:rPr lang="en-US" sz="2800" i="1" dirty="0"/>
              <a:t> con </a:t>
            </a:r>
            <a:r>
              <a:rPr lang="en-US" sz="2800" i="1" dirty="0" err="1"/>
              <a:t>đường</a:t>
            </a:r>
            <a:r>
              <a:rPr lang="en-US" sz="2800" i="1" dirty="0"/>
              <a:t> </a:t>
            </a:r>
            <a:r>
              <a:rPr lang="en-US" sz="2800" i="1" dirty="0" err="1"/>
              <a:t>nhân</a:t>
            </a:r>
            <a:r>
              <a:rPr lang="en-US" sz="2800" i="1" dirty="0"/>
              <a:t> </a:t>
            </a:r>
            <a:r>
              <a:rPr lang="en-US" sz="2800" i="1" dirty="0" err="1"/>
              <a:t>cách</a:t>
            </a:r>
            <a:r>
              <a:rPr lang="en-US" sz="2800" i="1" dirty="0"/>
              <a:t> luận </a:t>
            </a:r>
            <a:r>
              <a:rPr lang="en-US" sz="2800" i="1" dirty="0" err="1"/>
              <a:t>cách</a:t>
            </a:r>
            <a:r>
              <a:rPr lang="en-US" sz="2800" i="1" dirty="0"/>
              <a:t> </a:t>
            </a:r>
            <a:r>
              <a:rPr lang="en-US" sz="2800" i="1" dirty="0" err="1"/>
              <a:t>mạng</a:t>
            </a:r>
            <a:r>
              <a:rPr lang="en-US" sz="2800" i="1" dirty="0"/>
              <a:t>. </a:t>
            </a:r>
            <a:r>
              <a:rPr lang="en-US" sz="2800" i="1" dirty="0" err="1"/>
              <a:t>Nó</a:t>
            </a:r>
            <a:r>
              <a:rPr lang="en-US" sz="2800" i="1" dirty="0"/>
              <a:t> </a:t>
            </a:r>
            <a:r>
              <a:rPr lang="en-US" sz="2800" i="1" dirty="0" err="1"/>
              <a:t>là</a:t>
            </a:r>
            <a:r>
              <a:rPr lang="en-US" sz="2800" i="1" dirty="0"/>
              <a:t> </a:t>
            </a:r>
            <a:r>
              <a:rPr lang="en-US" sz="2800" i="1" dirty="0" err="1"/>
              <a:t>nhân</a:t>
            </a:r>
            <a:r>
              <a:rPr lang="en-US" sz="2800" i="1" dirty="0"/>
              <a:t> </a:t>
            </a:r>
            <a:r>
              <a:rPr lang="en-US" sz="2800" i="1" dirty="0" err="1"/>
              <a:t>cách</a:t>
            </a:r>
            <a:r>
              <a:rPr lang="en-US" sz="2800" i="1" dirty="0"/>
              <a:t> luận </a:t>
            </a:r>
            <a:r>
              <a:rPr lang="en-US" sz="2800" i="1" dirty="0" err="1"/>
              <a:t>vì</a:t>
            </a:r>
            <a:r>
              <a:rPr lang="en-US" sz="2800" i="1" dirty="0"/>
              <a:t> </a:t>
            </a:r>
            <a:r>
              <a:rPr lang="en-US" sz="2800" i="1" dirty="0" err="1"/>
              <a:t>lấy</a:t>
            </a:r>
            <a:r>
              <a:rPr lang="en-US" sz="2800" i="1" dirty="0"/>
              <a:t> </a:t>
            </a:r>
            <a:r>
              <a:rPr lang="en-US" sz="2800" i="1" dirty="0" err="1"/>
              <a:t>tu</a:t>
            </a:r>
            <a:r>
              <a:rPr lang="en-US" sz="2800" i="1" dirty="0"/>
              <a:t> </a:t>
            </a:r>
            <a:r>
              <a:rPr lang="en-US" sz="2800" i="1" dirty="0" err="1"/>
              <a:t>thân</a:t>
            </a:r>
            <a:r>
              <a:rPr lang="en-US" sz="2800" i="1" dirty="0"/>
              <a:t> </a:t>
            </a:r>
            <a:r>
              <a:rPr lang="en-US" sz="2800" i="1" dirty="0" err="1"/>
              <a:t>làm</a:t>
            </a:r>
            <a:r>
              <a:rPr lang="en-US" sz="2800" i="1" dirty="0"/>
              <a:t> </a:t>
            </a:r>
            <a:r>
              <a:rPr lang="en-US" sz="2800" i="1" dirty="0" err="1"/>
              <a:t>gốc</a:t>
            </a:r>
            <a:r>
              <a:rPr lang="en-US" sz="2800" i="1" dirty="0"/>
              <a:t>, </a:t>
            </a:r>
            <a:r>
              <a:rPr lang="en-US" sz="2800" i="1" dirty="0" err="1"/>
              <a:t>xây</a:t>
            </a:r>
            <a:r>
              <a:rPr lang="en-US" sz="2800" i="1" dirty="0"/>
              <a:t> </a:t>
            </a:r>
            <a:r>
              <a:rPr lang="en-US" sz="2800" i="1" dirty="0" err="1"/>
              <a:t>dựng</a:t>
            </a:r>
            <a:r>
              <a:rPr lang="en-US" sz="2800" i="1" dirty="0"/>
              <a:t> con người </a:t>
            </a:r>
            <a:r>
              <a:rPr lang="en-US" sz="2800" i="1" dirty="0" err="1"/>
              <a:t>cần</a:t>
            </a:r>
            <a:r>
              <a:rPr lang="en-US" sz="2800" i="1" dirty="0"/>
              <a:t> </a:t>
            </a:r>
            <a:r>
              <a:rPr lang="en-US" sz="2800" i="1" dirty="0" err="1"/>
              <a:t>kiệm</a:t>
            </a:r>
            <a:r>
              <a:rPr lang="en-US" sz="2800" i="1" dirty="0"/>
              <a:t>, </a:t>
            </a:r>
            <a:r>
              <a:rPr lang="en-US" sz="2800" i="1" dirty="0" err="1"/>
              <a:t>liêm</a:t>
            </a:r>
            <a:r>
              <a:rPr lang="en-US" sz="2800" i="1" dirty="0"/>
              <a:t> </a:t>
            </a:r>
            <a:r>
              <a:rPr lang="en-US" sz="2800" i="1" dirty="0" err="1"/>
              <a:t>chính</a:t>
            </a:r>
            <a:r>
              <a:rPr lang="en-US" sz="2800" i="1" dirty="0"/>
              <a:t>, </a:t>
            </a:r>
            <a:r>
              <a:rPr lang="en-US" sz="2800" i="1" dirty="0" err="1"/>
              <a:t>chí</a:t>
            </a:r>
            <a:r>
              <a:rPr lang="en-US" sz="2800" i="1" dirty="0"/>
              <a:t> </a:t>
            </a:r>
            <a:r>
              <a:rPr lang="en-US" sz="2800" i="1" dirty="0" err="1"/>
              <a:t>công</a:t>
            </a:r>
            <a:r>
              <a:rPr lang="en-US" sz="2800" i="1" dirty="0"/>
              <a:t>, </a:t>
            </a:r>
            <a:r>
              <a:rPr lang="en-US" sz="2800" i="1" dirty="0" err="1"/>
              <a:t>vô</a:t>
            </a:r>
            <a:r>
              <a:rPr lang="en-US" sz="2800" i="1" dirty="0"/>
              <a:t> </a:t>
            </a:r>
            <a:r>
              <a:rPr lang="en-US" sz="2800" i="1" dirty="0" err="1"/>
              <a:t>tư</a:t>
            </a:r>
            <a:r>
              <a:rPr lang="en-US" sz="2800" i="1" dirty="0"/>
              <a:t>, lo </a:t>
            </a:r>
            <a:r>
              <a:rPr lang="en-US" sz="2800" i="1" dirty="0" err="1"/>
              <a:t>trước</a:t>
            </a:r>
            <a:r>
              <a:rPr lang="en-US" sz="2800" i="1" dirty="0"/>
              <a:t> </a:t>
            </a:r>
            <a:r>
              <a:rPr lang="en-US" sz="2800" i="1" dirty="0" err="1"/>
              <a:t>vui</a:t>
            </a:r>
            <a:r>
              <a:rPr lang="en-US" sz="2800" i="1" dirty="0"/>
              <a:t> </a:t>
            </a:r>
            <a:r>
              <a:rPr lang="en-US" sz="2800" i="1" dirty="0" err="1"/>
              <a:t>sau</a:t>
            </a:r>
            <a:r>
              <a:rPr lang="en-US" sz="2800" i="1" dirty="0"/>
              <a:t>. </a:t>
            </a:r>
            <a:r>
              <a:rPr lang="en-US" sz="2800" i="1" dirty="0" err="1"/>
              <a:t>Những</a:t>
            </a:r>
            <a:r>
              <a:rPr lang="en-US" sz="2800" i="1" dirty="0"/>
              <a:t> </a:t>
            </a:r>
            <a:r>
              <a:rPr lang="en-US" sz="2800" i="1" dirty="0" err="1"/>
              <a:t>điều</a:t>
            </a:r>
            <a:r>
              <a:rPr lang="en-US" sz="2800" i="1" dirty="0"/>
              <a:t> </a:t>
            </a:r>
            <a:r>
              <a:rPr lang="en-US" sz="2800" i="1" dirty="0" err="1"/>
              <a:t>này</a:t>
            </a:r>
            <a:r>
              <a:rPr lang="en-US" sz="2800" i="1" dirty="0"/>
              <a:t> </a:t>
            </a:r>
            <a:r>
              <a:rPr lang="en-US" sz="2800" i="1" dirty="0" err="1"/>
              <a:t>trong</a:t>
            </a:r>
            <a:r>
              <a:rPr lang="en-US" sz="2800" i="1" dirty="0"/>
              <a:t> các </a:t>
            </a:r>
            <a:r>
              <a:rPr lang="en-US" sz="2800" i="1" dirty="0" err="1"/>
              <a:t>sách</a:t>
            </a:r>
            <a:r>
              <a:rPr lang="en-US" sz="2800" i="1" dirty="0"/>
              <a:t> </a:t>
            </a:r>
            <a:r>
              <a:rPr lang="en-US" sz="2800" i="1" dirty="0" err="1"/>
              <a:t>xưa</a:t>
            </a:r>
            <a:r>
              <a:rPr lang="en-US" sz="2800" i="1" dirty="0"/>
              <a:t> </a:t>
            </a:r>
            <a:r>
              <a:rPr lang="en-US" sz="2800" i="1" dirty="0" err="1"/>
              <a:t>đã</a:t>
            </a:r>
            <a:r>
              <a:rPr lang="en-US" sz="2800" i="1" dirty="0"/>
              <a:t> </a:t>
            </a:r>
            <a:r>
              <a:rPr lang="en-US" sz="2800" i="1" dirty="0" err="1"/>
              <a:t>nhắc</a:t>
            </a:r>
            <a:r>
              <a:rPr lang="en-US" sz="2800" i="1" dirty="0"/>
              <a:t> </a:t>
            </a:r>
            <a:r>
              <a:rPr lang="en-US" sz="2800" i="1" dirty="0" err="1"/>
              <a:t>đến</a:t>
            </a:r>
            <a:r>
              <a:rPr lang="en-US" sz="2800" i="1" dirty="0"/>
              <a:t> </a:t>
            </a:r>
            <a:r>
              <a:rPr lang="en-US" sz="2800" i="1" dirty="0" err="1"/>
              <a:t>nhưng</a:t>
            </a:r>
            <a:r>
              <a:rPr lang="en-US" sz="2800" i="1" dirty="0"/>
              <a:t> </a:t>
            </a:r>
            <a:r>
              <a:rPr lang="en-US" sz="2800" i="1" dirty="0" err="1"/>
              <a:t>không</a:t>
            </a:r>
            <a:r>
              <a:rPr lang="en-US" sz="2800" i="1" dirty="0"/>
              <a:t> </a:t>
            </a:r>
            <a:r>
              <a:rPr lang="en-US" sz="2800" i="1" dirty="0" err="1"/>
              <a:t>có</a:t>
            </a:r>
            <a:r>
              <a:rPr lang="en-US" sz="2800" i="1" dirty="0"/>
              <a:t> </a:t>
            </a:r>
            <a:r>
              <a:rPr lang="en-US" sz="2800" i="1" dirty="0" err="1"/>
              <a:t>hệ</a:t>
            </a:r>
            <a:r>
              <a:rPr lang="en-US" sz="2800" i="1" dirty="0"/>
              <a:t> </a:t>
            </a:r>
            <a:r>
              <a:rPr lang="en-US" sz="2800" i="1" dirty="0" err="1"/>
              <a:t>thống</a:t>
            </a:r>
            <a:r>
              <a:rPr lang="en-US" sz="2800" i="1" dirty="0"/>
              <a:t> </a:t>
            </a:r>
            <a:r>
              <a:rPr lang="en-US" sz="2800" i="1" dirty="0" err="1"/>
              <a:t>như</a:t>
            </a:r>
            <a:r>
              <a:rPr lang="en-US" sz="2800" i="1" dirty="0"/>
              <a:t> </a:t>
            </a:r>
            <a:r>
              <a:rPr lang="en-US" sz="2800" i="1" dirty="0" err="1"/>
              <a:t>vậy</a:t>
            </a:r>
            <a:r>
              <a:rPr lang="en-US" sz="2800" i="1" dirty="0"/>
              <a:t>. </a:t>
            </a:r>
            <a:r>
              <a:rPr lang="en-US" sz="2800" i="1" dirty="0" err="1"/>
              <a:t>Nó</a:t>
            </a:r>
            <a:r>
              <a:rPr lang="en-US" sz="2800" i="1" dirty="0"/>
              <a:t> </a:t>
            </a:r>
            <a:r>
              <a:rPr lang="en-US" sz="2800" i="1" dirty="0" err="1"/>
              <a:t>là</a:t>
            </a:r>
            <a:r>
              <a:rPr lang="en-US" sz="2800" i="1" dirty="0"/>
              <a:t> </a:t>
            </a:r>
            <a:r>
              <a:rPr lang="en-US" sz="2800" i="1" dirty="0" err="1"/>
              <a:t>cách</a:t>
            </a:r>
            <a:r>
              <a:rPr lang="en-US" sz="2800" i="1" dirty="0"/>
              <a:t> </a:t>
            </a:r>
            <a:r>
              <a:rPr lang="en-US" sz="2800" i="1" dirty="0" err="1"/>
              <a:t>mạng</a:t>
            </a:r>
            <a:r>
              <a:rPr lang="en-US" sz="2800" i="1" dirty="0"/>
              <a:t> </a:t>
            </a:r>
            <a:r>
              <a:rPr lang="en-US" sz="2800" i="1" dirty="0" err="1"/>
              <a:t>vì</a:t>
            </a:r>
            <a:r>
              <a:rPr lang="en-US" sz="2800" i="1" dirty="0"/>
              <a:t> </a:t>
            </a:r>
            <a:r>
              <a:rPr lang="en-US" sz="2800" i="1" dirty="0" err="1"/>
              <a:t>mục</a:t>
            </a:r>
            <a:r>
              <a:rPr lang="en-US" sz="2800" i="1" dirty="0"/>
              <a:t> </a:t>
            </a:r>
            <a:r>
              <a:rPr lang="en-US" sz="2800" i="1" dirty="0" err="1"/>
              <a:t>tiêu</a:t>
            </a:r>
            <a:r>
              <a:rPr lang="en-US" sz="2800" i="1" dirty="0"/>
              <a:t> của </a:t>
            </a:r>
            <a:r>
              <a:rPr lang="en-US" sz="2800" i="1" dirty="0" err="1"/>
              <a:t>tu</a:t>
            </a:r>
            <a:r>
              <a:rPr lang="en-US" sz="2800" i="1" dirty="0"/>
              <a:t> </a:t>
            </a:r>
            <a:r>
              <a:rPr lang="en-US" sz="2800" i="1" dirty="0" err="1"/>
              <a:t>thân</a:t>
            </a:r>
            <a:r>
              <a:rPr lang="en-US" sz="2800" i="1" dirty="0"/>
              <a:t> </a:t>
            </a:r>
            <a:r>
              <a:rPr lang="en-US" sz="2800" i="1" dirty="0" err="1"/>
              <a:t>không</a:t>
            </a:r>
            <a:r>
              <a:rPr lang="en-US" sz="2800" i="1" dirty="0"/>
              <a:t> </a:t>
            </a:r>
            <a:r>
              <a:rPr lang="en-US" sz="2800" i="1" dirty="0" err="1"/>
              <a:t>phải</a:t>
            </a:r>
            <a:r>
              <a:rPr lang="en-US" sz="2800" i="1" dirty="0"/>
              <a:t> </a:t>
            </a:r>
            <a:r>
              <a:rPr lang="en-US" sz="2800" i="1" dirty="0" err="1"/>
              <a:t>vì</a:t>
            </a:r>
            <a:r>
              <a:rPr lang="en-US" sz="2800" i="1" dirty="0"/>
              <a:t> </a:t>
            </a:r>
            <a:r>
              <a:rPr lang="en-US" sz="2800" i="1" dirty="0" err="1"/>
              <a:t>mình</a:t>
            </a:r>
            <a:r>
              <a:rPr lang="en-US" sz="2800" i="1" dirty="0"/>
              <a:t> </a:t>
            </a:r>
            <a:r>
              <a:rPr lang="en-US" sz="2800" i="1" dirty="0" err="1"/>
              <a:t>mà</a:t>
            </a:r>
            <a:r>
              <a:rPr lang="en-US" sz="2800" i="1" dirty="0"/>
              <a:t> để </a:t>
            </a:r>
            <a:r>
              <a:rPr lang="en-US" sz="2800" i="1" dirty="0" err="1"/>
              <a:t>làm</a:t>
            </a:r>
            <a:r>
              <a:rPr lang="en-US" sz="2800" i="1" dirty="0"/>
              <a:t> </a:t>
            </a:r>
            <a:r>
              <a:rPr lang="en-US" sz="2800" i="1" dirty="0" err="1"/>
              <a:t>đầy</a:t>
            </a:r>
            <a:r>
              <a:rPr lang="en-US" sz="2800" i="1" dirty="0"/>
              <a:t> </a:t>
            </a:r>
            <a:r>
              <a:rPr lang="en-US" sz="2800" i="1" dirty="0" err="1"/>
              <a:t>tớ</a:t>
            </a:r>
            <a:r>
              <a:rPr lang="en-US" sz="2800" i="1" dirty="0"/>
              <a:t> </a:t>
            </a:r>
            <a:r>
              <a:rPr lang="en-US" sz="2800" i="1" dirty="0" err="1"/>
              <a:t>nhân</a:t>
            </a:r>
            <a:r>
              <a:rPr lang="en-US" sz="2800" i="1" dirty="0"/>
              <a:t> </a:t>
            </a:r>
            <a:r>
              <a:rPr lang="en-US" sz="2800" i="1" dirty="0" err="1"/>
              <a:t>dân</a:t>
            </a:r>
            <a:r>
              <a:rPr lang="en-US" sz="2800" i="1" dirty="0"/>
              <a:t> lao </a:t>
            </a:r>
            <a:r>
              <a:rPr lang="en-US" sz="2800" i="1" dirty="0" err="1"/>
              <a:t>động</a:t>
            </a:r>
            <a:r>
              <a:rPr lang="en-US" sz="2800" i="1" dirty="0"/>
              <a:t>, </a:t>
            </a:r>
            <a:r>
              <a:rPr lang="en-US" sz="2800" i="1" dirty="0" err="1"/>
              <a:t>đổi</a:t>
            </a:r>
            <a:r>
              <a:rPr lang="en-US" sz="2800" i="1" dirty="0"/>
              <a:t> </a:t>
            </a:r>
            <a:r>
              <a:rPr lang="en-US" sz="2800" i="1" dirty="0" err="1"/>
              <a:t>mới</a:t>
            </a:r>
            <a:r>
              <a:rPr lang="en-US" sz="2800" i="1" dirty="0"/>
              <a:t> </a:t>
            </a:r>
            <a:r>
              <a:rPr lang="en-US" sz="2800" i="1" dirty="0" err="1"/>
              <a:t>thân</a:t>
            </a:r>
            <a:r>
              <a:rPr lang="en-US" sz="2800" i="1" dirty="0"/>
              <a:t> </a:t>
            </a:r>
            <a:r>
              <a:rPr lang="en-US" sz="2800" i="1" dirty="0" err="1"/>
              <a:t>phận</a:t>
            </a:r>
            <a:r>
              <a:rPr lang="en-US" sz="2800" i="1" dirty="0"/>
              <a:t> </a:t>
            </a:r>
            <a:r>
              <a:rPr lang="en-US" sz="2800" i="1" dirty="0" err="1"/>
              <a:t>và</a:t>
            </a:r>
            <a:r>
              <a:rPr lang="en-US" sz="2800" i="1" dirty="0"/>
              <a:t> </a:t>
            </a:r>
            <a:r>
              <a:rPr lang="en-US" sz="2800" i="1" dirty="0" err="1"/>
              <a:t>diện</a:t>
            </a:r>
            <a:r>
              <a:rPr lang="en-US" sz="2800" i="1" dirty="0"/>
              <a:t> </a:t>
            </a:r>
            <a:r>
              <a:rPr lang="en-US" sz="2800" i="1" dirty="0" err="1"/>
              <a:t>mạo</a:t>
            </a:r>
            <a:r>
              <a:rPr lang="en-US" sz="2800" i="1" dirty="0"/>
              <a:t> người lao </a:t>
            </a:r>
            <a:r>
              <a:rPr lang="en-US" sz="2800" i="1" dirty="0" err="1"/>
              <a:t>động</a:t>
            </a:r>
            <a:r>
              <a:rPr lang="en-US" sz="2800" i="1" dirty="0"/>
              <a:t>, tạo </a:t>
            </a:r>
            <a:r>
              <a:rPr lang="en-US" sz="2800" i="1" dirty="0" err="1"/>
              <a:t>nên</a:t>
            </a:r>
            <a:r>
              <a:rPr lang="en-US" sz="2800" i="1" dirty="0"/>
              <a:t> </a:t>
            </a:r>
            <a:r>
              <a:rPr lang="en-US" sz="2800" i="1" dirty="0" err="1"/>
              <a:t>một</a:t>
            </a:r>
            <a:r>
              <a:rPr lang="en-US" sz="2800" i="1" dirty="0"/>
              <a:t> </a:t>
            </a:r>
            <a:r>
              <a:rPr lang="en-US" sz="2800" i="1" dirty="0" err="1"/>
              <a:t>xã</a:t>
            </a:r>
            <a:r>
              <a:rPr lang="en-US" sz="2800" i="1" dirty="0"/>
              <a:t> hội </a:t>
            </a:r>
            <a:r>
              <a:rPr lang="en-US" sz="2800" i="1" dirty="0" err="1"/>
              <a:t>phồn</a:t>
            </a:r>
            <a:r>
              <a:rPr lang="en-US" sz="2800" i="1" dirty="0"/>
              <a:t> vinh, </a:t>
            </a:r>
            <a:r>
              <a:rPr lang="en-US" sz="2800" i="1" dirty="0" err="1"/>
              <a:t>hạnh</a:t>
            </a:r>
            <a:r>
              <a:rPr lang="en-US" sz="2800" i="1" dirty="0"/>
              <a:t> </a:t>
            </a:r>
            <a:r>
              <a:rPr lang="en-US" sz="2800" i="1" dirty="0" err="1"/>
              <a:t>phúc</a:t>
            </a:r>
            <a:r>
              <a:rPr lang="en-US" sz="2800" i="1" dirty="0"/>
              <a:t> </a:t>
            </a:r>
            <a:r>
              <a:rPr lang="en-US" sz="2800" i="1" dirty="0" err="1"/>
              <a:t>vì</a:t>
            </a:r>
            <a:r>
              <a:rPr lang="en-US" sz="2800" i="1" dirty="0"/>
              <a:t> người lao </a:t>
            </a:r>
            <a:r>
              <a:rPr lang="en-US" sz="2800" i="1" dirty="0" err="1"/>
              <a:t>động</a:t>
            </a:r>
            <a:r>
              <a:rPr lang="en-US" sz="2800" i="1" dirty="0"/>
              <a:t>...”</a:t>
            </a:r>
            <a:r>
              <a:rPr lang="en-US" sz="2800" dirty="0"/>
              <a:t> (Phan </a:t>
            </a:r>
            <a:r>
              <a:rPr lang="en-US" sz="2800" dirty="0" err="1"/>
              <a:t>Ngọc</a:t>
            </a:r>
            <a:r>
              <a:rPr lang="en-US" sz="2800" dirty="0"/>
              <a:t>)</a:t>
            </a:r>
          </a:p>
        </p:txBody>
      </p:sp>
      <p:pic>
        <p:nvPicPr>
          <p:cNvPr id="512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1740" y="1038388"/>
            <a:ext cx="5641365" cy="24518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3634864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45910" y="1031339"/>
            <a:ext cx="11218460" cy="4832092"/>
          </a:xfrm>
          <a:prstGeom prst="rect">
            <a:avLst/>
          </a:prstGeom>
          <a:solidFill>
            <a:schemeClr val="tx2">
              <a:lumMod val="40000"/>
              <a:lumOff val="60000"/>
            </a:schemeClr>
          </a:solidFill>
        </p:spPr>
        <p:txBody>
          <a:bodyPr wrap="square">
            <a:spAutoFit/>
          </a:bodyPr>
          <a:lstStyle/>
          <a:p>
            <a:pPr lvl="0" hangingPunct="0"/>
            <a:endParaRPr lang="en-US" sz="2800" i="1" dirty="0"/>
          </a:p>
          <a:p>
            <a:pPr lvl="0" hangingPunct="0"/>
            <a:r>
              <a:rPr lang="en-US" sz="2800" b="1" i="1" dirty="0" err="1"/>
              <a:t>Thủ</a:t>
            </a:r>
            <a:r>
              <a:rPr lang="en-US" sz="2800" b="1" i="1" dirty="0"/>
              <a:t> </a:t>
            </a:r>
            <a:r>
              <a:rPr lang="en-US" sz="2800" b="1" i="1" dirty="0" err="1"/>
              <a:t>pháp</a:t>
            </a:r>
            <a:r>
              <a:rPr lang="en-US" sz="2800" b="1" i="1" dirty="0"/>
              <a:t> </a:t>
            </a:r>
            <a:r>
              <a:rPr lang="en-US" sz="2800" b="1" i="1" dirty="0" err="1"/>
              <a:t>hỏi-đáp</a:t>
            </a:r>
            <a:r>
              <a:rPr lang="en-US" sz="2800" i="1" dirty="0"/>
              <a:t>:</a:t>
            </a:r>
            <a:r>
              <a:rPr lang="en-US" sz="2800" dirty="0"/>
              <a:t> Các câu </a:t>
            </a:r>
            <a:r>
              <a:rPr lang="en-US" sz="2800" dirty="0" err="1"/>
              <a:t>triển</a:t>
            </a:r>
            <a:r>
              <a:rPr lang="en-US" sz="2800" dirty="0"/>
              <a:t> </a:t>
            </a:r>
            <a:r>
              <a:rPr lang="en-US" sz="2800" dirty="0" err="1"/>
              <a:t>khai</a:t>
            </a:r>
            <a:r>
              <a:rPr lang="en-US" sz="2800" dirty="0"/>
              <a:t> </a:t>
            </a:r>
            <a:r>
              <a:rPr lang="en-US" sz="2800" dirty="0" err="1"/>
              <a:t>theo</a:t>
            </a:r>
            <a:r>
              <a:rPr lang="en-US" sz="2800" dirty="0"/>
              <a:t> </a:t>
            </a:r>
            <a:r>
              <a:rPr lang="en-US" sz="2800" dirty="0" err="1"/>
              <a:t>thứ</a:t>
            </a:r>
            <a:r>
              <a:rPr lang="en-US" sz="2800" dirty="0"/>
              <a:t> tự </a:t>
            </a:r>
            <a:r>
              <a:rPr lang="en-US" sz="2800" dirty="0" err="1"/>
              <a:t>luân</a:t>
            </a:r>
            <a:r>
              <a:rPr lang="en-US" sz="2800" dirty="0"/>
              <a:t> </a:t>
            </a:r>
            <a:r>
              <a:rPr lang="en-US" sz="2800" dirty="0" err="1"/>
              <a:t>phiên</a:t>
            </a:r>
            <a:r>
              <a:rPr lang="en-US" sz="2800" dirty="0"/>
              <a:t> hội </a:t>
            </a:r>
            <a:r>
              <a:rPr lang="en-US" sz="2800" dirty="0" err="1"/>
              <a:t>thoại</a:t>
            </a:r>
            <a:r>
              <a:rPr lang="en-US" sz="2800" dirty="0"/>
              <a:t> </a:t>
            </a:r>
            <a:r>
              <a:rPr lang="en-US" sz="2800" dirty="0" err="1"/>
              <a:t>dưới</a:t>
            </a:r>
            <a:r>
              <a:rPr lang="en-US" sz="2800" dirty="0"/>
              <a:t> </a:t>
            </a:r>
            <a:r>
              <a:rPr lang="en-US" sz="2800" dirty="0" err="1"/>
              <a:t>hình</a:t>
            </a:r>
            <a:r>
              <a:rPr lang="en-US" sz="2800" dirty="0"/>
              <a:t> thức </a:t>
            </a:r>
            <a:r>
              <a:rPr lang="en-US" sz="2800" dirty="0" err="1"/>
              <a:t>hỏi</a:t>
            </a:r>
            <a:r>
              <a:rPr lang="en-US" sz="2800" dirty="0"/>
              <a:t> </a:t>
            </a:r>
            <a:r>
              <a:rPr lang="en-US" sz="2800" dirty="0" err="1"/>
              <a:t>đáp</a:t>
            </a:r>
            <a:r>
              <a:rPr lang="en-US" sz="2800" dirty="0"/>
              <a:t> hoặc </a:t>
            </a:r>
            <a:r>
              <a:rPr lang="en-US" sz="2800" dirty="0" err="1"/>
              <a:t>trao</a:t>
            </a:r>
            <a:r>
              <a:rPr lang="en-US" sz="2800" dirty="0"/>
              <a:t> </a:t>
            </a:r>
            <a:r>
              <a:rPr lang="en-US" sz="2800" dirty="0" err="1"/>
              <a:t>lời</a:t>
            </a:r>
            <a:r>
              <a:rPr lang="en-US" sz="2800" dirty="0"/>
              <a:t>.</a:t>
            </a:r>
          </a:p>
          <a:p>
            <a:pPr lvl="0" hangingPunct="0"/>
            <a:r>
              <a:rPr lang="en-US" sz="2800" dirty="0"/>
              <a:t>	A: ...</a:t>
            </a:r>
          </a:p>
          <a:p>
            <a:pPr lvl="0" hangingPunct="0"/>
            <a:r>
              <a:rPr lang="en-US" sz="2800" dirty="0"/>
              <a:t>	B: ...</a:t>
            </a:r>
          </a:p>
          <a:p>
            <a:pPr lvl="0" hangingPunct="0"/>
            <a:r>
              <a:rPr lang="en-US" sz="2800" dirty="0"/>
              <a:t>	A: ...</a:t>
            </a:r>
          </a:p>
          <a:p>
            <a:pPr lvl="0" hangingPunct="0"/>
            <a:r>
              <a:rPr lang="en-US" sz="2800" dirty="0"/>
              <a:t>	B: ...</a:t>
            </a:r>
          </a:p>
          <a:p>
            <a:pPr lvl="0" hangingPunct="0"/>
            <a:endParaRPr lang="en-US" sz="2800" dirty="0"/>
          </a:p>
          <a:p>
            <a:pPr lvl="0" hangingPunct="0"/>
            <a:r>
              <a:rPr lang="en-US" sz="2800" b="1" i="1" dirty="0" err="1"/>
              <a:t>Thủ</a:t>
            </a:r>
            <a:r>
              <a:rPr lang="en-US" sz="2800" b="1" i="1" dirty="0"/>
              <a:t> </a:t>
            </a:r>
            <a:r>
              <a:rPr lang="en-US" sz="2800" b="1" i="1" dirty="0" err="1"/>
              <a:t>pháp</a:t>
            </a:r>
            <a:r>
              <a:rPr lang="en-US" sz="2800" b="1" i="1" dirty="0"/>
              <a:t> luận </a:t>
            </a:r>
            <a:r>
              <a:rPr lang="en-US" sz="2800" b="1" i="1" dirty="0" err="1"/>
              <a:t>ba</a:t>
            </a:r>
            <a:r>
              <a:rPr lang="en-US" sz="2800" b="1" i="1" dirty="0"/>
              <a:t> </a:t>
            </a:r>
            <a:r>
              <a:rPr lang="en-US" sz="2800" b="1" i="1" dirty="0" err="1"/>
              <a:t>đoạn</a:t>
            </a:r>
            <a:r>
              <a:rPr lang="en-US" sz="2800" i="1" dirty="0"/>
              <a:t>:</a:t>
            </a:r>
            <a:r>
              <a:rPr lang="en-US" sz="2800" dirty="0"/>
              <a:t>  Các câu </a:t>
            </a:r>
            <a:r>
              <a:rPr lang="en-US" sz="2800" dirty="0" err="1"/>
              <a:t>triển</a:t>
            </a:r>
            <a:r>
              <a:rPr lang="en-US" sz="2800" dirty="0"/>
              <a:t> </a:t>
            </a:r>
            <a:r>
              <a:rPr lang="en-US" sz="2800" dirty="0" err="1"/>
              <a:t>khai</a:t>
            </a:r>
            <a:r>
              <a:rPr lang="en-US" sz="2800" dirty="0"/>
              <a:t> ý </a:t>
            </a:r>
            <a:r>
              <a:rPr lang="en-US" sz="2800" dirty="0" err="1"/>
              <a:t>theo</a:t>
            </a:r>
            <a:r>
              <a:rPr lang="en-US" sz="2800" dirty="0"/>
              <a:t> </a:t>
            </a:r>
            <a:r>
              <a:rPr lang="en-US" sz="2800" dirty="0" err="1"/>
              <a:t>lô</a:t>
            </a:r>
            <a:r>
              <a:rPr lang="en-US" sz="2800" dirty="0"/>
              <a:t> </a:t>
            </a:r>
            <a:r>
              <a:rPr lang="en-US" sz="2800" dirty="0" err="1"/>
              <a:t>gíc</a:t>
            </a:r>
            <a:r>
              <a:rPr lang="en-US" sz="2800" dirty="0"/>
              <a:t> tam </a:t>
            </a:r>
            <a:r>
              <a:rPr lang="en-US" sz="2800" dirty="0" err="1"/>
              <a:t>đoạn</a:t>
            </a:r>
            <a:r>
              <a:rPr lang="en-US" sz="2800" dirty="0"/>
              <a:t> luận.</a:t>
            </a:r>
          </a:p>
          <a:p>
            <a:pPr hangingPunct="0"/>
            <a:r>
              <a:rPr lang="en-US" sz="2800" dirty="0"/>
              <a:t>	</a:t>
            </a:r>
            <a:r>
              <a:rPr lang="en-US" sz="2800" dirty="0" err="1"/>
              <a:t>Thủ</a:t>
            </a:r>
            <a:r>
              <a:rPr lang="en-US" sz="2800" dirty="0"/>
              <a:t> </a:t>
            </a:r>
            <a:r>
              <a:rPr lang="en-US" sz="2800" dirty="0" err="1"/>
              <a:t>pháp</a:t>
            </a:r>
            <a:r>
              <a:rPr lang="en-US" sz="2800" dirty="0"/>
              <a:t> lập luận </a:t>
            </a:r>
            <a:r>
              <a:rPr lang="en-US" sz="2800" dirty="0" err="1"/>
              <a:t>trong</a:t>
            </a:r>
            <a:r>
              <a:rPr lang="en-US" sz="2800" dirty="0"/>
              <a:t> bản “</a:t>
            </a:r>
            <a:r>
              <a:rPr lang="en-US" sz="2800" i="1" dirty="0" err="1"/>
              <a:t>Tuyên</a:t>
            </a:r>
            <a:r>
              <a:rPr lang="en-US" sz="2800" i="1" dirty="0"/>
              <a:t> </a:t>
            </a:r>
            <a:r>
              <a:rPr lang="en-US" sz="2800" i="1" dirty="0" err="1"/>
              <a:t>ngôn</a:t>
            </a:r>
            <a:r>
              <a:rPr lang="en-US" sz="2800" i="1" dirty="0"/>
              <a:t> </a:t>
            </a:r>
            <a:r>
              <a:rPr lang="en-US" sz="2800" i="1" dirty="0" err="1"/>
              <a:t>độc</a:t>
            </a:r>
            <a:r>
              <a:rPr lang="en-US" sz="2800" i="1" dirty="0"/>
              <a:t> lập</a:t>
            </a:r>
            <a:r>
              <a:rPr lang="en-US" sz="2800" dirty="0"/>
              <a:t>” của Hồ </a:t>
            </a:r>
            <a:r>
              <a:rPr lang="en-US" sz="2800" dirty="0" err="1"/>
              <a:t>Chí</a:t>
            </a:r>
            <a:r>
              <a:rPr lang="en-US" sz="2800" dirty="0"/>
              <a:t> Minh.</a:t>
            </a:r>
          </a:p>
          <a:p>
            <a:pPr lvl="0" hangingPunct="0"/>
            <a:endParaRPr lang="en-US" sz="2800" dirty="0"/>
          </a:p>
        </p:txBody>
      </p:sp>
      <p:sp>
        <p:nvSpPr>
          <p:cNvPr id="8" name="Double Bracket 7"/>
          <p:cNvSpPr/>
          <p:nvPr/>
        </p:nvSpPr>
        <p:spPr>
          <a:xfrm>
            <a:off x="1405719" y="2320123"/>
            <a:ext cx="54591" cy="49132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Double Bracket 8"/>
          <p:cNvSpPr/>
          <p:nvPr/>
        </p:nvSpPr>
        <p:spPr>
          <a:xfrm>
            <a:off x="1421639" y="3086683"/>
            <a:ext cx="54591" cy="49132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extLst>
      <p:ext uri="{BB962C8B-B14F-4D97-AF65-F5344CB8AC3E}">
        <p14:creationId xmlns:p14="http://schemas.microsoft.com/office/powerpoint/2010/main" val="280704657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6727" y="443604"/>
            <a:ext cx="11382233" cy="5878532"/>
          </a:xfrm>
          <a:prstGeom prst="rect">
            <a:avLst/>
          </a:prstGeom>
          <a:solidFill>
            <a:schemeClr val="tx2">
              <a:lumMod val="40000"/>
              <a:lumOff val="60000"/>
            </a:schemeClr>
          </a:solidFill>
        </p:spPr>
        <p:txBody>
          <a:bodyPr wrap="square">
            <a:spAutoFit/>
          </a:bodyPr>
          <a:lstStyle/>
          <a:p>
            <a:pPr lvl="0" hangingPunct="0"/>
            <a:r>
              <a:rPr lang="en-US" sz="2800" b="1" i="1" dirty="0" err="1"/>
              <a:t>Mô</a:t>
            </a:r>
            <a:r>
              <a:rPr lang="en-US" sz="2800" b="1" i="1" dirty="0"/>
              <a:t> </a:t>
            </a:r>
            <a:r>
              <a:rPr lang="en-US" sz="2800" b="1" i="1" dirty="0" err="1"/>
              <a:t>hình</a:t>
            </a:r>
            <a:r>
              <a:rPr lang="en-US" sz="2800" b="1" i="1" dirty="0"/>
              <a:t> kết </a:t>
            </a:r>
            <a:r>
              <a:rPr lang="en-US" sz="2800" b="1" i="1" dirty="0" err="1"/>
              <a:t>cấu</a:t>
            </a:r>
            <a:r>
              <a:rPr lang="en-US" sz="2800" b="1" i="1" dirty="0"/>
              <a:t> song song</a:t>
            </a:r>
            <a:r>
              <a:rPr lang="en-US" sz="2800" i="1" dirty="0"/>
              <a:t>:</a:t>
            </a:r>
            <a:r>
              <a:rPr lang="en-US" sz="2800" dirty="0"/>
              <a:t> Các câu </a:t>
            </a:r>
            <a:r>
              <a:rPr lang="en-US" sz="2800" dirty="0" err="1"/>
              <a:t>phát</a:t>
            </a:r>
            <a:r>
              <a:rPr lang="en-US" sz="2800" dirty="0"/>
              <a:t> </a:t>
            </a:r>
            <a:r>
              <a:rPr lang="en-US" sz="2800" dirty="0" err="1"/>
              <a:t>triển</a:t>
            </a:r>
            <a:r>
              <a:rPr lang="en-US" sz="2800" dirty="0"/>
              <a:t> </a:t>
            </a:r>
            <a:r>
              <a:rPr lang="en-US" sz="2800" dirty="0" err="1"/>
              <a:t>trên</a:t>
            </a:r>
            <a:r>
              <a:rPr lang="en-US" sz="2800" dirty="0"/>
              <a:t> </a:t>
            </a:r>
            <a:r>
              <a:rPr lang="en-US" sz="2800" dirty="0" err="1"/>
              <a:t>cơ</a:t>
            </a:r>
            <a:r>
              <a:rPr lang="en-US" sz="2800" dirty="0"/>
              <a:t> </a:t>
            </a:r>
            <a:r>
              <a:rPr lang="en-US" sz="2800" dirty="0" err="1"/>
              <a:t>sở</a:t>
            </a:r>
            <a:r>
              <a:rPr lang="en-US" sz="2800" dirty="0"/>
              <a:t> </a:t>
            </a:r>
            <a:r>
              <a:rPr lang="en-US" sz="2800" i="1" dirty="0" err="1"/>
              <a:t>liên</a:t>
            </a:r>
            <a:r>
              <a:rPr lang="en-US" sz="2800" i="1" dirty="0"/>
              <a:t> </a:t>
            </a:r>
            <a:r>
              <a:rPr lang="en-US" sz="2800" i="1" dirty="0" err="1"/>
              <a:t>tục</a:t>
            </a:r>
            <a:r>
              <a:rPr lang="en-US" sz="2800" i="1" dirty="0"/>
              <a:t> </a:t>
            </a:r>
            <a:r>
              <a:rPr lang="en-US" sz="2800" i="1" dirty="0" err="1"/>
              <a:t>đối</a:t>
            </a:r>
            <a:r>
              <a:rPr lang="en-US" sz="2800" i="1" dirty="0"/>
              <a:t> </a:t>
            </a:r>
            <a:r>
              <a:rPr lang="en-US" sz="2800" i="1" dirty="0" err="1"/>
              <a:t>chiếu</a:t>
            </a:r>
            <a:r>
              <a:rPr lang="en-US" sz="2800" i="1" dirty="0"/>
              <a:t>, so </a:t>
            </a:r>
            <a:r>
              <a:rPr lang="en-US" sz="2800" i="1" dirty="0" err="1"/>
              <a:t>sánh</a:t>
            </a:r>
            <a:r>
              <a:rPr lang="en-US" sz="2800" dirty="0"/>
              <a:t> </a:t>
            </a:r>
            <a:r>
              <a:rPr lang="en-US" sz="2800" dirty="0" err="1"/>
              <a:t>giữa</a:t>
            </a:r>
            <a:r>
              <a:rPr lang="en-US" sz="2800" dirty="0"/>
              <a:t> các </a:t>
            </a:r>
            <a:r>
              <a:rPr lang="en-US" sz="2800" dirty="0" err="1"/>
              <a:t>sự</a:t>
            </a:r>
            <a:r>
              <a:rPr lang="en-US" sz="2800" dirty="0"/>
              <a:t> </a:t>
            </a:r>
            <a:r>
              <a:rPr lang="en-US" sz="2800" dirty="0" err="1"/>
              <a:t>việc</a:t>
            </a:r>
            <a:r>
              <a:rPr lang="en-US" sz="2800" dirty="0"/>
              <a:t>, </a:t>
            </a:r>
            <a:r>
              <a:rPr lang="en-US" sz="2800" dirty="0" err="1"/>
              <a:t>hiện</a:t>
            </a:r>
            <a:r>
              <a:rPr lang="en-US" sz="2800" dirty="0"/>
              <a:t> </a:t>
            </a:r>
            <a:r>
              <a:rPr lang="en-US" sz="2800" dirty="0" err="1"/>
              <a:t>tượng</a:t>
            </a:r>
            <a:r>
              <a:rPr lang="en-US" sz="2800" dirty="0"/>
              <a:t>. Ý </a:t>
            </a:r>
            <a:r>
              <a:rPr lang="en-US" sz="2800" dirty="0" err="1"/>
              <a:t>tưởng</a:t>
            </a:r>
            <a:r>
              <a:rPr lang="en-US" sz="2800" dirty="0"/>
              <a:t> </a:t>
            </a:r>
            <a:r>
              <a:rPr lang="en-US" sz="2800" dirty="0" err="1"/>
              <a:t>phát</a:t>
            </a:r>
            <a:r>
              <a:rPr lang="en-US" sz="2800" dirty="0"/>
              <a:t> </a:t>
            </a:r>
            <a:r>
              <a:rPr lang="en-US" sz="2800" dirty="0" err="1"/>
              <a:t>triển</a:t>
            </a:r>
            <a:r>
              <a:rPr lang="en-US" sz="2800" dirty="0"/>
              <a:t> </a:t>
            </a:r>
            <a:r>
              <a:rPr lang="en-US" sz="2800" dirty="0" err="1"/>
              <a:t>theo</a:t>
            </a:r>
            <a:r>
              <a:rPr lang="en-US" sz="2800" dirty="0"/>
              <a:t> </a:t>
            </a:r>
            <a:r>
              <a:rPr lang="en-US" sz="2800" dirty="0" err="1"/>
              <a:t>hướng</a:t>
            </a:r>
            <a:r>
              <a:rPr lang="en-US" sz="2800" dirty="0"/>
              <a:t> song </a:t>
            </a:r>
            <a:r>
              <a:rPr lang="en-US" sz="2800" dirty="0" err="1"/>
              <a:t>song</a:t>
            </a:r>
            <a:r>
              <a:rPr lang="en-US" sz="2800" dirty="0"/>
              <a:t>.</a:t>
            </a:r>
          </a:p>
          <a:p>
            <a:pPr lvl="0" hangingPunct="0"/>
            <a:r>
              <a:rPr lang="en-US" sz="2800" dirty="0"/>
              <a:t>	A ................. B ................ C ................. D ..................</a:t>
            </a:r>
          </a:p>
          <a:p>
            <a:pPr lvl="0" hangingPunct="0"/>
            <a:endParaRPr lang="en-US" sz="2800" dirty="0"/>
          </a:p>
          <a:p>
            <a:pPr lvl="0" hangingPunct="0"/>
            <a:endParaRPr lang="en-US" sz="2800" dirty="0"/>
          </a:p>
          <a:p>
            <a:pPr lvl="0" hangingPunct="0"/>
            <a:endParaRPr lang="en-US" sz="2800" dirty="0"/>
          </a:p>
          <a:p>
            <a:pPr hangingPunct="0"/>
            <a:r>
              <a:rPr lang="en-US" sz="2800" i="1" dirty="0"/>
              <a:t> 	Kết </a:t>
            </a:r>
            <a:r>
              <a:rPr lang="en-US" sz="2800" i="1" dirty="0" err="1"/>
              <a:t>cấu</a:t>
            </a:r>
            <a:r>
              <a:rPr lang="en-US" sz="2800" i="1" dirty="0"/>
              <a:t> song song </a:t>
            </a:r>
            <a:r>
              <a:rPr lang="en-US" sz="2800" i="1" dirty="0" err="1"/>
              <a:t>gồm</a:t>
            </a:r>
            <a:r>
              <a:rPr lang="en-US" sz="2800" i="1" dirty="0"/>
              <a:t> các </a:t>
            </a:r>
            <a:r>
              <a:rPr lang="en-US" sz="2800" i="1" dirty="0" err="1"/>
              <a:t>thủ</a:t>
            </a:r>
            <a:r>
              <a:rPr lang="en-US" sz="2800" i="1" dirty="0"/>
              <a:t> </a:t>
            </a:r>
            <a:r>
              <a:rPr lang="en-US" sz="2800" i="1" dirty="0" err="1"/>
              <a:t>pháp</a:t>
            </a:r>
            <a:r>
              <a:rPr lang="en-US" sz="2800" i="1" dirty="0"/>
              <a:t>: </a:t>
            </a:r>
            <a:r>
              <a:rPr lang="en-US" sz="2800" dirty="0"/>
              <a:t>song </a:t>
            </a:r>
            <a:r>
              <a:rPr lang="en-US" sz="2800" dirty="0" err="1"/>
              <a:t>hành</a:t>
            </a:r>
            <a:r>
              <a:rPr lang="en-US" sz="2800" dirty="0"/>
              <a:t>, </a:t>
            </a:r>
            <a:r>
              <a:rPr lang="en-US" sz="2800" dirty="0" err="1"/>
              <a:t>tương</a:t>
            </a:r>
            <a:r>
              <a:rPr lang="en-US" sz="2800" dirty="0"/>
              <a:t> </a:t>
            </a:r>
            <a:r>
              <a:rPr lang="en-US" sz="2800" dirty="0" err="1"/>
              <a:t>phản</a:t>
            </a:r>
            <a:r>
              <a:rPr lang="en-US" sz="2800" dirty="0"/>
              <a:t>, </a:t>
            </a:r>
            <a:r>
              <a:rPr lang="en-US" sz="2800" dirty="0" err="1"/>
              <a:t>sóng</a:t>
            </a:r>
            <a:r>
              <a:rPr lang="en-US" sz="2800" dirty="0"/>
              <a:t> </a:t>
            </a:r>
            <a:r>
              <a:rPr lang="en-US" sz="2800" dirty="0" err="1"/>
              <a:t>đôi</a:t>
            </a:r>
            <a:r>
              <a:rPr lang="en-US" sz="2800" dirty="0"/>
              <a:t>.</a:t>
            </a:r>
          </a:p>
          <a:p>
            <a:pPr hangingPunct="0"/>
            <a:endParaRPr lang="en-US" sz="1200" dirty="0"/>
          </a:p>
          <a:p>
            <a:pPr hangingPunct="0"/>
            <a:r>
              <a:rPr lang="en-US" sz="2800" dirty="0"/>
              <a:t>- </a:t>
            </a:r>
            <a:r>
              <a:rPr lang="en-US" sz="2800" dirty="0" err="1"/>
              <a:t>Thủ</a:t>
            </a:r>
            <a:r>
              <a:rPr lang="en-US" sz="2800" dirty="0"/>
              <a:t> </a:t>
            </a:r>
            <a:r>
              <a:rPr lang="en-US" sz="2800" dirty="0" err="1"/>
              <a:t>pháp</a:t>
            </a:r>
            <a:r>
              <a:rPr lang="en-US" sz="2800" dirty="0"/>
              <a:t> song </a:t>
            </a:r>
            <a:r>
              <a:rPr lang="en-US" sz="2800" dirty="0" err="1"/>
              <a:t>hành</a:t>
            </a:r>
            <a:r>
              <a:rPr lang="en-US" sz="2800" dirty="0"/>
              <a:t>: Các câu </a:t>
            </a:r>
            <a:r>
              <a:rPr lang="en-US" sz="2800" dirty="0" err="1"/>
              <a:t>triển</a:t>
            </a:r>
            <a:r>
              <a:rPr lang="en-US" sz="2800" dirty="0"/>
              <a:t> </a:t>
            </a:r>
            <a:r>
              <a:rPr lang="en-US" sz="2800" dirty="0" err="1"/>
              <a:t>khai</a:t>
            </a:r>
            <a:r>
              <a:rPr lang="en-US" sz="2800" dirty="0"/>
              <a:t> </a:t>
            </a:r>
            <a:r>
              <a:rPr lang="en-US" sz="2800" dirty="0" err="1"/>
              <a:t>theo</a:t>
            </a:r>
            <a:r>
              <a:rPr lang="en-US" sz="2800" dirty="0"/>
              <a:t> </a:t>
            </a:r>
            <a:r>
              <a:rPr lang="en-US" sz="2800" dirty="0" err="1"/>
              <a:t>hướng</a:t>
            </a:r>
            <a:r>
              <a:rPr lang="en-US" sz="2800" dirty="0"/>
              <a:t> </a:t>
            </a:r>
            <a:r>
              <a:rPr lang="en-US" sz="2800" dirty="0" err="1"/>
              <a:t>liên</a:t>
            </a:r>
            <a:r>
              <a:rPr lang="en-US" sz="2800" dirty="0"/>
              <a:t> </a:t>
            </a:r>
            <a:r>
              <a:rPr lang="en-US" sz="2800" dirty="0" err="1"/>
              <a:t>tục</a:t>
            </a:r>
            <a:r>
              <a:rPr lang="en-US" sz="2800" dirty="0"/>
              <a:t> </a:t>
            </a:r>
            <a:r>
              <a:rPr lang="en-US" sz="2800" i="1" dirty="0" err="1"/>
              <a:t>phát</a:t>
            </a:r>
            <a:r>
              <a:rPr lang="en-US" sz="2800" i="1" dirty="0"/>
              <a:t> </a:t>
            </a:r>
            <a:r>
              <a:rPr lang="en-US" sz="2800" i="1" dirty="0" err="1"/>
              <a:t>triển</a:t>
            </a:r>
            <a:r>
              <a:rPr lang="en-US" sz="2800" i="1" dirty="0"/>
              <a:t> </a:t>
            </a:r>
            <a:r>
              <a:rPr lang="en-US" sz="2800" i="1" dirty="0" err="1"/>
              <a:t>mở</a:t>
            </a:r>
            <a:r>
              <a:rPr lang="en-US" sz="2800" i="1" dirty="0"/>
              <a:t> </a:t>
            </a:r>
            <a:r>
              <a:rPr lang="en-US" sz="2800" i="1" dirty="0" err="1"/>
              <a:t>rộng</a:t>
            </a:r>
            <a:r>
              <a:rPr lang="en-US" sz="2800" i="1" dirty="0"/>
              <a:t> ý. </a:t>
            </a:r>
            <a:r>
              <a:rPr lang="en-US" sz="2800" dirty="0" err="1"/>
              <a:t>Thủ</a:t>
            </a:r>
            <a:r>
              <a:rPr lang="en-US" sz="2800" dirty="0"/>
              <a:t> </a:t>
            </a:r>
            <a:r>
              <a:rPr lang="en-US" sz="2800" dirty="0" err="1"/>
              <a:t>pháp</a:t>
            </a:r>
            <a:r>
              <a:rPr lang="en-US" sz="2800" dirty="0"/>
              <a:t> </a:t>
            </a:r>
            <a:r>
              <a:rPr lang="en-US" sz="2800" dirty="0" err="1"/>
              <a:t>này</a:t>
            </a:r>
            <a:r>
              <a:rPr lang="en-US" sz="2800" dirty="0"/>
              <a:t> </a:t>
            </a:r>
            <a:r>
              <a:rPr lang="en-US" sz="2800" dirty="0" err="1"/>
              <a:t>thường</a:t>
            </a:r>
            <a:r>
              <a:rPr lang="en-US" sz="2800" dirty="0"/>
              <a:t> </a:t>
            </a:r>
            <a:r>
              <a:rPr lang="en-US" sz="2800" dirty="0" err="1"/>
              <a:t>sử</a:t>
            </a:r>
            <a:r>
              <a:rPr lang="en-US" sz="2800" dirty="0"/>
              <a:t> </a:t>
            </a:r>
            <a:r>
              <a:rPr lang="en-US" sz="2800" dirty="0" err="1"/>
              <a:t>dụng</a:t>
            </a:r>
            <a:r>
              <a:rPr lang="en-US" sz="2800" dirty="0"/>
              <a:t> </a:t>
            </a:r>
            <a:r>
              <a:rPr lang="en-US" sz="2800" dirty="0" err="1"/>
              <a:t>phép</a:t>
            </a:r>
            <a:r>
              <a:rPr lang="en-US" sz="2800" dirty="0"/>
              <a:t> </a:t>
            </a:r>
            <a:r>
              <a:rPr lang="en-US" sz="2800" dirty="0" err="1"/>
              <a:t>lặp</a:t>
            </a:r>
            <a:r>
              <a:rPr lang="en-US" sz="2800" dirty="0"/>
              <a:t> để </a:t>
            </a:r>
            <a:r>
              <a:rPr lang="en-US" sz="2800" dirty="0" err="1"/>
              <a:t>làm</a:t>
            </a:r>
            <a:r>
              <a:rPr lang="en-US" sz="2800" dirty="0"/>
              <a:t> </a:t>
            </a:r>
            <a:r>
              <a:rPr lang="en-US" sz="2800" dirty="0" err="1"/>
              <a:t>nổi</a:t>
            </a:r>
            <a:r>
              <a:rPr lang="en-US" sz="2800" dirty="0"/>
              <a:t> </a:t>
            </a:r>
            <a:r>
              <a:rPr lang="en-US" sz="2800" dirty="0" err="1"/>
              <a:t>bật</a:t>
            </a:r>
            <a:r>
              <a:rPr lang="en-US" sz="2800" dirty="0"/>
              <a:t> </a:t>
            </a:r>
            <a:r>
              <a:rPr lang="en-US" sz="2800" dirty="0" err="1"/>
              <a:t>chủ</a:t>
            </a:r>
            <a:r>
              <a:rPr lang="en-US" sz="2800" dirty="0"/>
              <a:t> </a:t>
            </a:r>
            <a:r>
              <a:rPr lang="en-US" sz="2800" dirty="0" err="1"/>
              <a:t>đề</a:t>
            </a:r>
            <a:r>
              <a:rPr lang="en-US" sz="2800" dirty="0"/>
              <a:t>.</a:t>
            </a:r>
          </a:p>
          <a:p>
            <a:pPr hangingPunct="0"/>
            <a:r>
              <a:rPr lang="en-US" sz="2800" dirty="0"/>
              <a:t>- </a:t>
            </a:r>
            <a:r>
              <a:rPr lang="en-US" sz="2800" dirty="0" err="1"/>
              <a:t>Thủ</a:t>
            </a:r>
            <a:r>
              <a:rPr lang="en-US" sz="2800" dirty="0"/>
              <a:t> </a:t>
            </a:r>
            <a:r>
              <a:rPr lang="en-US" sz="2800" dirty="0" err="1"/>
              <a:t>pháp</a:t>
            </a:r>
            <a:r>
              <a:rPr lang="en-US" sz="2800" dirty="0"/>
              <a:t> </a:t>
            </a:r>
            <a:r>
              <a:rPr lang="en-US" sz="2800" dirty="0" err="1"/>
              <a:t>tương</a:t>
            </a:r>
            <a:r>
              <a:rPr lang="en-US" sz="2800" dirty="0"/>
              <a:t> </a:t>
            </a:r>
            <a:r>
              <a:rPr lang="en-US" sz="2800" dirty="0" err="1"/>
              <a:t>phản</a:t>
            </a:r>
            <a:r>
              <a:rPr lang="en-US" sz="2800" dirty="0"/>
              <a:t>: Các câu </a:t>
            </a:r>
            <a:r>
              <a:rPr lang="en-US" sz="2800" dirty="0" err="1"/>
              <a:t>triển</a:t>
            </a:r>
            <a:r>
              <a:rPr lang="en-US" sz="2800" dirty="0"/>
              <a:t> </a:t>
            </a:r>
            <a:r>
              <a:rPr lang="en-US" sz="2800" dirty="0" err="1"/>
              <a:t>khai</a:t>
            </a:r>
            <a:r>
              <a:rPr lang="en-US" sz="2800" dirty="0"/>
              <a:t> </a:t>
            </a:r>
            <a:r>
              <a:rPr lang="en-US" sz="2800" dirty="0" err="1"/>
              <a:t>theo</a:t>
            </a:r>
            <a:r>
              <a:rPr lang="en-US" sz="2800" dirty="0"/>
              <a:t> </a:t>
            </a:r>
            <a:r>
              <a:rPr lang="en-US" sz="2800" dirty="0" err="1"/>
              <a:t>hướng</a:t>
            </a:r>
            <a:r>
              <a:rPr lang="en-US" sz="2800" dirty="0"/>
              <a:t> </a:t>
            </a:r>
            <a:r>
              <a:rPr lang="en-US" sz="2800" i="1" dirty="0" err="1"/>
              <a:t>đối</a:t>
            </a:r>
            <a:r>
              <a:rPr lang="en-US" sz="2800" i="1" dirty="0"/>
              <a:t> lập ý. </a:t>
            </a:r>
            <a:endParaRPr lang="en-US" sz="2800" dirty="0"/>
          </a:p>
          <a:p>
            <a:pPr hangingPunct="0"/>
            <a:r>
              <a:rPr lang="en-US" sz="2800" dirty="0"/>
              <a:t>- </a:t>
            </a:r>
            <a:r>
              <a:rPr lang="en-US" sz="2800" dirty="0" err="1"/>
              <a:t>Thủ</a:t>
            </a:r>
            <a:r>
              <a:rPr lang="en-US" sz="2800" dirty="0"/>
              <a:t> </a:t>
            </a:r>
            <a:r>
              <a:rPr lang="en-US" sz="2800" dirty="0" err="1"/>
              <a:t>pháp</a:t>
            </a:r>
            <a:r>
              <a:rPr lang="en-US" sz="2800" dirty="0"/>
              <a:t> </a:t>
            </a:r>
            <a:r>
              <a:rPr lang="en-US" sz="2800" dirty="0" err="1"/>
              <a:t>sóng</a:t>
            </a:r>
            <a:r>
              <a:rPr lang="en-US" sz="2800" dirty="0"/>
              <a:t> </a:t>
            </a:r>
            <a:r>
              <a:rPr lang="en-US" sz="2800" dirty="0" err="1"/>
              <a:t>đôi</a:t>
            </a:r>
            <a:r>
              <a:rPr lang="en-US" sz="2800" dirty="0"/>
              <a:t>: Các câu </a:t>
            </a:r>
            <a:r>
              <a:rPr lang="en-US" sz="2800" dirty="0" err="1"/>
              <a:t>triển</a:t>
            </a:r>
            <a:r>
              <a:rPr lang="en-US" sz="2800" dirty="0"/>
              <a:t> </a:t>
            </a:r>
            <a:r>
              <a:rPr lang="en-US" sz="2800" dirty="0" err="1"/>
              <a:t>khai</a:t>
            </a:r>
            <a:r>
              <a:rPr lang="en-US" sz="2800" dirty="0"/>
              <a:t> </a:t>
            </a:r>
            <a:r>
              <a:rPr lang="en-US" sz="2800" dirty="0" err="1"/>
              <a:t>theo</a:t>
            </a:r>
            <a:r>
              <a:rPr lang="en-US" sz="2800" dirty="0"/>
              <a:t> </a:t>
            </a:r>
            <a:r>
              <a:rPr lang="en-US" sz="2800" dirty="0" err="1"/>
              <a:t>hướng</a:t>
            </a:r>
            <a:r>
              <a:rPr lang="en-US" sz="2800" dirty="0"/>
              <a:t> </a:t>
            </a:r>
            <a:r>
              <a:rPr lang="en-US" sz="2800" dirty="0" err="1"/>
              <a:t>đối</a:t>
            </a:r>
            <a:r>
              <a:rPr lang="en-US" sz="2800" dirty="0"/>
              <a:t> </a:t>
            </a:r>
            <a:r>
              <a:rPr lang="en-US" sz="2800" dirty="0" err="1"/>
              <a:t>chiếu</a:t>
            </a:r>
            <a:r>
              <a:rPr lang="en-US" sz="2800" dirty="0"/>
              <a:t> </a:t>
            </a:r>
            <a:r>
              <a:rPr lang="en-US" sz="2800" dirty="0" err="1"/>
              <a:t>liên</a:t>
            </a:r>
            <a:r>
              <a:rPr lang="en-US" sz="2800" dirty="0"/>
              <a:t> </a:t>
            </a:r>
            <a:r>
              <a:rPr lang="en-US" sz="2800" dirty="0" err="1"/>
              <a:t>tục</a:t>
            </a:r>
            <a:r>
              <a:rPr lang="en-US" sz="2800" dirty="0"/>
              <a:t> </a:t>
            </a:r>
            <a:r>
              <a:rPr lang="en-US" sz="2800" dirty="0" err="1"/>
              <a:t>hai</a:t>
            </a:r>
            <a:r>
              <a:rPr lang="en-US" sz="2800" dirty="0"/>
              <a:t> </a:t>
            </a:r>
            <a:r>
              <a:rPr lang="en-US" sz="2800" dirty="0" err="1"/>
              <a:t>đối</a:t>
            </a:r>
            <a:r>
              <a:rPr lang="en-US" sz="2800" dirty="0"/>
              <a:t> </a:t>
            </a:r>
            <a:r>
              <a:rPr lang="en-US" sz="2800" dirty="0" err="1"/>
              <a:t>tượng</a:t>
            </a:r>
            <a:r>
              <a:rPr lang="en-US" sz="2800" dirty="0"/>
              <a:t> </a:t>
            </a:r>
            <a:r>
              <a:rPr lang="en-US" sz="2800" dirty="0" err="1"/>
              <a:t>theo</a:t>
            </a:r>
            <a:r>
              <a:rPr lang="en-US" sz="2800" dirty="0"/>
              <a:t> các </a:t>
            </a:r>
            <a:r>
              <a:rPr lang="en-US" sz="2800" dirty="0" err="1"/>
              <a:t>tiêu</a:t>
            </a:r>
            <a:r>
              <a:rPr lang="en-US" sz="2800" dirty="0"/>
              <a:t> </a:t>
            </a:r>
            <a:r>
              <a:rPr lang="en-US" sz="2800" dirty="0" err="1"/>
              <a:t>chí</a:t>
            </a:r>
            <a:r>
              <a:rPr lang="en-US" sz="2800" dirty="0"/>
              <a:t>: </a:t>
            </a:r>
            <a:r>
              <a:rPr lang="en-US" sz="2800" dirty="0" err="1"/>
              <a:t>tính</a:t>
            </a:r>
            <a:r>
              <a:rPr lang="en-US" sz="2800" dirty="0"/>
              <a:t> </a:t>
            </a:r>
            <a:r>
              <a:rPr lang="en-US" sz="2800" dirty="0" err="1"/>
              <a:t>chất</a:t>
            </a:r>
            <a:r>
              <a:rPr lang="en-US" sz="2800" dirty="0"/>
              <a:t>, </a:t>
            </a:r>
            <a:r>
              <a:rPr lang="en-US" sz="2800" dirty="0" err="1"/>
              <a:t>đặc</a:t>
            </a:r>
            <a:r>
              <a:rPr lang="en-US" sz="2800" dirty="0"/>
              <a:t> </a:t>
            </a:r>
            <a:r>
              <a:rPr lang="en-US" sz="2800" dirty="0" err="1"/>
              <a:t>điểm</a:t>
            </a:r>
            <a:r>
              <a:rPr lang="en-US" sz="2800" dirty="0"/>
              <a:t>, </a:t>
            </a:r>
            <a:r>
              <a:rPr lang="en-US" sz="2800" dirty="0" err="1"/>
              <a:t>trạng</a:t>
            </a:r>
            <a:r>
              <a:rPr lang="en-US" sz="2800" dirty="0"/>
              <a:t> </a:t>
            </a:r>
            <a:r>
              <a:rPr lang="en-US" sz="2800" dirty="0" err="1"/>
              <a:t>thái</a:t>
            </a:r>
            <a:r>
              <a:rPr lang="en-US" sz="2800" dirty="0"/>
              <a:t>,... của các </a:t>
            </a:r>
            <a:r>
              <a:rPr lang="en-US" sz="2800" dirty="0" err="1"/>
              <a:t>đối</a:t>
            </a:r>
            <a:r>
              <a:rPr lang="en-US" sz="2800" dirty="0"/>
              <a:t> </a:t>
            </a:r>
            <a:r>
              <a:rPr lang="en-US" sz="2800" dirty="0" err="1"/>
              <a:t>tượng</a:t>
            </a:r>
            <a:r>
              <a:rPr lang="en-US" sz="2800" dirty="0"/>
              <a:t>.</a:t>
            </a:r>
          </a:p>
        </p:txBody>
      </p:sp>
      <p:cxnSp>
        <p:nvCxnSpPr>
          <p:cNvPr id="4" name="Straight Connector 3"/>
          <p:cNvCxnSpPr/>
          <p:nvPr/>
        </p:nvCxnSpPr>
        <p:spPr>
          <a:xfrm>
            <a:off x="3422346" y="2232982"/>
            <a:ext cx="0" cy="89744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5218515" y="2221607"/>
            <a:ext cx="0" cy="89744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7125727" y="2208374"/>
            <a:ext cx="0" cy="89744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327792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7" y="644856"/>
            <a:ext cx="11818962" cy="5262979"/>
          </a:xfrm>
          <a:prstGeom prst="rect">
            <a:avLst/>
          </a:prstGeom>
          <a:solidFill>
            <a:schemeClr val="accent6">
              <a:lumMod val="60000"/>
              <a:lumOff val="40000"/>
            </a:schemeClr>
          </a:solidFill>
        </p:spPr>
        <p:txBody>
          <a:bodyPr wrap="square">
            <a:spAutoFit/>
          </a:bodyPr>
          <a:lstStyle/>
          <a:p>
            <a:pPr hangingPunct="0"/>
            <a:endParaRPr lang="en-US" sz="2800" b="1" dirty="0"/>
          </a:p>
          <a:p>
            <a:pPr hangingPunct="0"/>
            <a:r>
              <a:rPr lang="en-US" sz="2800" b="1" dirty="0"/>
              <a:t>1.3.2</a:t>
            </a:r>
            <a:r>
              <a:rPr lang="en-US" sz="2000" b="1" dirty="0"/>
              <a:t>.</a:t>
            </a:r>
            <a:r>
              <a:rPr lang="en-US" sz="2000" dirty="0"/>
              <a:t> </a:t>
            </a:r>
            <a:r>
              <a:rPr lang="en-US" sz="2800" b="1" dirty="0" err="1"/>
              <a:t>Hệ</a:t>
            </a:r>
            <a:r>
              <a:rPr lang="en-US" sz="2800" b="1" dirty="0"/>
              <a:t> </a:t>
            </a:r>
            <a:r>
              <a:rPr lang="en-US" sz="2800" b="1" dirty="0" err="1"/>
              <a:t>thống</a:t>
            </a:r>
            <a:r>
              <a:rPr lang="en-US" sz="2800" b="1" dirty="0"/>
              <a:t> </a:t>
            </a:r>
            <a:r>
              <a:rPr lang="en-US" sz="2800" b="1" dirty="0" err="1"/>
              <a:t>liên</a:t>
            </a:r>
            <a:r>
              <a:rPr lang="en-US" sz="2800" b="1" dirty="0"/>
              <a:t> kết: </a:t>
            </a:r>
          </a:p>
          <a:p>
            <a:pPr hangingPunct="0"/>
            <a:endParaRPr lang="en-US" sz="2800" dirty="0"/>
          </a:p>
          <a:p>
            <a:pPr hangingPunct="0"/>
            <a:r>
              <a:rPr lang="x-none" sz="2800" dirty="0"/>
              <a:t>Hệ thống liên kết là một mạng nối nhằm làm cho văn bản thống nhất về nội dung, chủ đề. </a:t>
            </a:r>
            <a:endParaRPr lang="en-US" sz="2800" dirty="0"/>
          </a:p>
          <a:p>
            <a:pPr hangingPunct="0"/>
            <a:endParaRPr lang="en-US" sz="2800" dirty="0"/>
          </a:p>
          <a:p>
            <a:pPr hangingPunct="0"/>
            <a:r>
              <a:rPr lang="x-none" sz="2800" dirty="0"/>
              <a:t>Ở đây chúng ta chú ý đến </a:t>
            </a:r>
            <a:r>
              <a:rPr lang="x-none" sz="2800" b="1" dirty="0"/>
              <a:t>các phép liên kết</a:t>
            </a:r>
            <a:r>
              <a:rPr lang="x-none" sz="2800" dirty="0"/>
              <a:t> – mạng nối kết quan trọng trong văn bản</a:t>
            </a:r>
            <a:r>
              <a:rPr lang="en-US" sz="2800" dirty="0"/>
              <a:t>. </a:t>
            </a:r>
          </a:p>
          <a:p>
            <a:pPr hangingPunct="0"/>
            <a:endParaRPr lang="en-US" sz="2800" dirty="0"/>
          </a:p>
          <a:p>
            <a:pPr hangingPunct="0"/>
            <a:r>
              <a:rPr lang="en-US" sz="2800" dirty="0"/>
              <a:t>P</a:t>
            </a:r>
            <a:r>
              <a:rPr lang="x-none" sz="2800" dirty="0"/>
              <a:t>hép liên kết trong văn bản </a:t>
            </a:r>
            <a:r>
              <a:rPr lang="en-US" sz="2800" dirty="0" err="1"/>
              <a:t>được</a:t>
            </a:r>
            <a:r>
              <a:rPr lang="en-US" sz="2800" dirty="0"/>
              <a:t> </a:t>
            </a:r>
            <a:r>
              <a:rPr lang="en-US" sz="2800" dirty="0" err="1"/>
              <a:t>xem</a:t>
            </a:r>
            <a:r>
              <a:rPr lang="en-US" sz="2800" dirty="0"/>
              <a:t> </a:t>
            </a:r>
            <a:r>
              <a:rPr lang="en-US" sz="2800" dirty="0" err="1"/>
              <a:t>xét</a:t>
            </a:r>
            <a:r>
              <a:rPr lang="en-US" sz="2800" dirty="0"/>
              <a:t> </a:t>
            </a:r>
            <a:r>
              <a:rPr lang="en-US" sz="2800" dirty="0" err="1"/>
              <a:t>dưới</a:t>
            </a:r>
            <a:r>
              <a:rPr lang="x-none" sz="2800" dirty="0"/>
              <a:t> hai </a:t>
            </a:r>
            <a:r>
              <a:rPr lang="en-US" sz="2800" dirty="0" err="1"/>
              <a:t>cấp</a:t>
            </a:r>
            <a:r>
              <a:rPr lang="en-US" sz="2800" dirty="0"/>
              <a:t> </a:t>
            </a:r>
            <a:r>
              <a:rPr lang="en-US" sz="2800" dirty="0" err="1"/>
              <a:t>độ</a:t>
            </a:r>
            <a:r>
              <a:rPr lang="x-none" sz="2800" dirty="0"/>
              <a:t>: </a:t>
            </a:r>
            <a:r>
              <a:rPr lang="en-US" sz="2800" b="1" dirty="0"/>
              <a:t>l</a:t>
            </a:r>
            <a:r>
              <a:rPr lang="x-none" sz="2800" b="1" dirty="0"/>
              <a:t>ên kết câu và liên kết đoạn</a:t>
            </a:r>
            <a:r>
              <a:rPr lang="x-none" sz="2800" dirty="0"/>
              <a:t>. </a:t>
            </a:r>
            <a:endParaRPr lang="en-US" sz="2800" dirty="0"/>
          </a:p>
          <a:p>
            <a:pPr hangingPunct="0"/>
            <a:endParaRPr lang="en-US" sz="2800" dirty="0"/>
          </a:p>
        </p:txBody>
      </p:sp>
    </p:spTree>
    <p:extLst>
      <p:ext uri="{BB962C8B-B14F-4D97-AF65-F5344CB8AC3E}">
        <p14:creationId xmlns:p14="http://schemas.microsoft.com/office/powerpoint/2010/main" val="17487223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3394" y="366623"/>
            <a:ext cx="11825212" cy="5693866"/>
          </a:xfrm>
          <a:prstGeom prst="rect">
            <a:avLst/>
          </a:prstGeom>
          <a:solidFill>
            <a:schemeClr val="accent6">
              <a:lumMod val="60000"/>
              <a:lumOff val="40000"/>
            </a:schemeClr>
          </a:solidFill>
        </p:spPr>
        <p:txBody>
          <a:bodyPr wrap="square">
            <a:spAutoFit/>
          </a:bodyPr>
          <a:lstStyle/>
          <a:p>
            <a:pPr hangingPunct="0"/>
            <a:r>
              <a:rPr lang="x-none" sz="2800" dirty="0"/>
              <a:t> </a:t>
            </a:r>
            <a:endParaRPr lang="en-US" sz="2800" i="1" dirty="0"/>
          </a:p>
          <a:p>
            <a:pPr hangingPunct="0"/>
            <a:r>
              <a:rPr lang="en-US" sz="2800" b="1" i="1" dirty="0"/>
              <a:t>1.3.</a:t>
            </a:r>
            <a:r>
              <a:rPr lang="x-none" sz="2800" b="1" i="1" dirty="0"/>
              <a:t>2.1. Phép liên kết câu</a:t>
            </a:r>
            <a:endParaRPr lang="en-US" sz="2800" b="1" dirty="0"/>
          </a:p>
          <a:p>
            <a:pPr hangingPunct="0"/>
            <a:r>
              <a:rPr lang="en-US" sz="2800" dirty="0"/>
              <a:t>+ </a:t>
            </a:r>
            <a:r>
              <a:rPr lang="en-US" sz="2800" dirty="0" err="1"/>
              <a:t>Phép</a:t>
            </a:r>
            <a:r>
              <a:rPr lang="en-US" sz="2800" dirty="0"/>
              <a:t> </a:t>
            </a:r>
            <a:r>
              <a:rPr lang="en-US" sz="2800" dirty="0" err="1"/>
              <a:t>liên</a:t>
            </a:r>
            <a:r>
              <a:rPr lang="en-US" sz="2800" dirty="0"/>
              <a:t> kết câu </a:t>
            </a:r>
            <a:r>
              <a:rPr lang="en-US" sz="2800" dirty="0" err="1"/>
              <a:t>có</a:t>
            </a:r>
            <a:r>
              <a:rPr lang="en-US" sz="2800" dirty="0"/>
              <a:t> </a:t>
            </a:r>
            <a:r>
              <a:rPr lang="en-US" sz="2800" dirty="0" err="1"/>
              <a:t>hai</a:t>
            </a:r>
            <a:r>
              <a:rPr lang="x-none" sz="2800" dirty="0"/>
              <a:t> hình thức </a:t>
            </a:r>
            <a:r>
              <a:rPr lang="en-US" sz="2800" dirty="0" err="1"/>
              <a:t>phổ</a:t>
            </a:r>
            <a:r>
              <a:rPr lang="en-US" sz="2800" dirty="0"/>
              <a:t> </a:t>
            </a:r>
            <a:r>
              <a:rPr lang="en-US" sz="2800" dirty="0" err="1"/>
              <a:t>biến</a:t>
            </a:r>
            <a:r>
              <a:rPr lang="en-US" sz="2800" dirty="0"/>
              <a:t>:</a:t>
            </a:r>
            <a:r>
              <a:rPr lang="x-none" sz="2800" dirty="0"/>
              <a:t> liên kết </a:t>
            </a:r>
            <a:r>
              <a:rPr lang="x-none" sz="2800" b="1" dirty="0"/>
              <a:t>tiếp giáp </a:t>
            </a:r>
            <a:r>
              <a:rPr lang="x-none" sz="2800" dirty="0"/>
              <a:t>và liên kết </a:t>
            </a:r>
            <a:r>
              <a:rPr lang="x-none" sz="2800" b="1" dirty="0"/>
              <a:t>bắc cầu</a:t>
            </a:r>
            <a:r>
              <a:rPr lang="x-none" sz="2800" dirty="0"/>
              <a:t>. </a:t>
            </a:r>
            <a:endParaRPr lang="en-US" sz="2800" dirty="0"/>
          </a:p>
          <a:p>
            <a:pPr hangingPunct="0"/>
            <a:r>
              <a:rPr lang="en-US" sz="2800" b="1" dirty="0"/>
              <a:t>	</a:t>
            </a:r>
            <a:r>
              <a:rPr lang="x-none" sz="2800" b="1" dirty="0"/>
              <a:t>Liên kết tiếp giáp: </a:t>
            </a:r>
            <a:r>
              <a:rPr lang="en-US" sz="2800" dirty="0" err="1"/>
              <a:t>nội</a:t>
            </a:r>
            <a:r>
              <a:rPr lang="en-US" sz="2800" dirty="0"/>
              <a:t> dung  câu </a:t>
            </a:r>
            <a:r>
              <a:rPr lang="x-none" sz="2800" dirty="0"/>
              <a:t>sau </a:t>
            </a:r>
            <a:r>
              <a:rPr lang="en-US" sz="2800" dirty="0" err="1"/>
              <a:t>quan</a:t>
            </a:r>
            <a:r>
              <a:rPr lang="en-US" sz="2800" dirty="0"/>
              <a:t> </a:t>
            </a:r>
            <a:r>
              <a:rPr lang="en-US" sz="2800" dirty="0" err="1"/>
              <a:t>hệ</a:t>
            </a:r>
            <a:r>
              <a:rPr lang="en-US" sz="2800" dirty="0"/>
              <a:t> </a:t>
            </a:r>
            <a:r>
              <a:rPr lang="en-US" sz="2800" dirty="0" err="1"/>
              <a:t>lôgic</a:t>
            </a:r>
            <a:r>
              <a:rPr lang="en-US" sz="2800" dirty="0"/>
              <a:t> </a:t>
            </a:r>
            <a:r>
              <a:rPr lang="en-US" sz="2800" dirty="0" err="1"/>
              <a:t>với</a:t>
            </a:r>
            <a:r>
              <a:rPr lang="en-US" sz="2800" dirty="0"/>
              <a:t> câu </a:t>
            </a:r>
            <a:r>
              <a:rPr lang="x-none" sz="2800" dirty="0"/>
              <a:t>trước.</a:t>
            </a:r>
            <a:endParaRPr lang="en-US" sz="2800" dirty="0"/>
          </a:p>
          <a:p>
            <a:pPr hangingPunct="0"/>
            <a:r>
              <a:rPr lang="en-US" sz="2800" i="1" dirty="0"/>
              <a:t>	- </a:t>
            </a:r>
            <a:r>
              <a:rPr lang="en-US" sz="2800" i="1" dirty="0" err="1"/>
              <a:t>Vd</a:t>
            </a:r>
            <a:r>
              <a:rPr lang="en-US" sz="2800" i="1" dirty="0"/>
              <a:t>: </a:t>
            </a:r>
            <a:r>
              <a:rPr lang="x-none" sz="2800" i="1" dirty="0"/>
              <a:t>(1) </a:t>
            </a:r>
            <a:r>
              <a:rPr lang="x-none" sz="2800" i="1" u="sng" dirty="0">
                <a:solidFill>
                  <a:srgbClr val="FF0000"/>
                </a:solidFill>
              </a:rPr>
              <a:t>Viết</a:t>
            </a:r>
            <a:r>
              <a:rPr lang="x-none" sz="2800" i="1" dirty="0"/>
              <a:t> được đã là khó. (2) </a:t>
            </a:r>
            <a:r>
              <a:rPr lang="x-none" sz="2800" i="1" u="sng" dirty="0">
                <a:solidFill>
                  <a:srgbClr val="FF0000"/>
                </a:solidFill>
              </a:rPr>
              <a:t>Viết</a:t>
            </a:r>
            <a:r>
              <a:rPr lang="x-none" sz="2800" i="1" dirty="0">
                <a:solidFill>
                  <a:srgbClr val="FF0000"/>
                </a:solidFill>
              </a:rPr>
              <a:t> </a:t>
            </a:r>
            <a:r>
              <a:rPr lang="x-none" sz="2800" i="1" dirty="0"/>
              <a:t>để cho người ta hiểu hết ý nghĩ của mình lại càng khó hơn.</a:t>
            </a:r>
            <a:endParaRPr lang="en-US" sz="2800" dirty="0"/>
          </a:p>
          <a:p>
            <a:pPr hangingPunct="0"/>
            <a:r>
              <a:rPr lang="en-US" sz="2800" b="1" dirty="0"/>
              <a:t>	</a:t>
            </a:r>
            <a:r>
              <a:rPr lang="x-none" sz="2800" b="1" dirty="0"/>
              <a:t>Liên kết bắc cầu: </a:t>
            </a:r>
            <a:r>
              <a:rPr lang="en-US" sz="2800" dirty="0" err="1"/>
              <a:t>nội</a:t>
            </a:r>
            <a:r>
              <a:rPr lang="en-US" sz="2800" dirty="0"/>
              <a:t> dung câu </a:t>
            </a:r>
            <a:r>
              <a:rPr lang="x-none" sz="2800" dirty="0"/>
              <a:t>sau </a:t>
            </a:r>
            <a:r>
              <a:rPr lang="en-US" sz="2800" dirty="0" err="1"/>
              <a:t>quan</a:t>
            </a:r>
            <a:r>
              <a:rPr lang="en-US" sz="2800" dirty="0"/>
              <a:t> </a:t>
            </a:r>
            <a:r>
              <a:rPr lang="en-US" sz="2800" dirty="0" err="1"/>
              <a:t>hệ</a:t>
            </a:r>
            <a:r>
              <a:rPr lang="en-US" sz="2800" dirty="0"/>
              <a:t> </a:t>
            </a:r>
            <a:r>
              <a:rPr lang="en-US" sz="2800" dirty="0" err="1"/>
              <a:t>cách</a:t>
            </a:r>
            <a:r>
              <a:rPr lang="en-US" sz="2800" dirty="0"/>
              <a:t> </a:t>
            </a:r>
            <a:r>
              <a:rPr lang="en-US" sz="2800" dirty="0" err="1"/>
              <a:t>quãng</a:t>
            </a:r>
            <a:r>
              <a:rPr lang="en-US" sz="2800" dirty="0"/>
              <a:t> </a:t>
            </a:r>
            <a:r>
              <a:rPr lang="en-US" sz="2800" dirty="0" err="1"/>
              <a:t>với</a:t>
            </a:r>
            <a:r>
              <a:rPr lang="en-US" sz="2800" dirty="0"/>
              <a:t> câu </a:t>
            </a:r>
            <a:r>
              <a:rPr lang="x-none" sz="2800" dirty="0"/>
              <a:t>trước </a:t>
            </a:r>
            <a:r>
              <a:rPr lang="en-US" sz="2800" i="1" dirty="0"/>
              <a:t>	</a:t>
            </a:r>
          </a:p>
          <a:p>
            <a:pPr hangingPunct="0"/>
            <a:r>
              <a:rPr lang="en-US" sz="2800" i="1" dirty="0"/>
              <a:t>	- </a:t>
            </a:r>
            <a:r>
              <a:rPr lang="en-US" sz="2800" i="1" dirty="0" err="1"/>
              <a:t>Vd</a:t>
            </a:r>
            <a:r>
              <a:rPr lang="en-US" sz="2800" i="1" dirty="0"/>
              <a:t>: </a:t>
            </a:r>
            <a:r>
              <a:rPr lang="x-none" sz="2800" i="1" dirty="0"/>
              <a:t>(1) </a:t>
            </a:r>
            <a:r>
              <a:rPr lang="x-none" sz="2800" i="1" u="sng" dirty="0"/>
              <a:t>Mặt trời lên cao</a:t>
            </a:r>
            <a:r>
              <a:rPr lang="x-none" sz="2800" i="1" dirty="0"/>
              <a:t>. (2) Đường chuyển sang đoạn có </a:t>
            </a:r>
            <a:r>
              <a:rPr lang="x-none" sz="2800" i="1" u="sng" dirty="0"/>
              <a:t>nhiều dốc</a:t>
            </a:r>
            <a:r>
              <a:rPr lang="x-none" sz="2800" i="1" dirty="0"/>
              <a:t>. (3) Ông Tư </a:t>
            </a:r>
            <a:r>
              <a:rPr lang="x-none" sz="2800" i="1" u="sng" dirty="0"/>
              <a:t>khom người, bước từng bước một, mồ hôi nhễ nhại.</a:t>
            </a:r>
            <a:endParaRPr lang="en-US" sz="2800" u="sng" dirty="0"/>
          </a:p>
          <a:p>
            <a:r>
              <a:rPr lang="en-US" sz="2800" dirty="0"/>
              <a:t>	</a:t>
            </a:r>
          </a:p>
          <a:p>
            <a:r>
              <a:rPr lang="en-US" sz="2800" dirty="0"/>
              <a:t>    Câu </a:t>
            </a:r>
            <a:r>
              <a:rPr lang="x-none" sz="2800" dirty="0"/>
              <a:t>trước là </a:t>
            </a:r>
            <a:r>
              <a:rPr lang="en-US" sz="2800" dirty="0"/>
              <a:t>câu </a:t>
            </a:r>
            <a:r>
              <a:rPr lang="x-none" sz="2800" b="1" dirty="0"/>
              <a:t>chủ</a:t>
            </a:r>
            <a:r>
              <a:rPr lang="x-none" sz="2800" dirty="0"/>
              <a:t>. </a:t>
            </a:r>
            <a:r>
              <a:rPr lang="en-US" sz="2800" dirty="0"/>
              <a:t>Câu </a:t>
            </a:r>
            <a:r>
              <a:rPr lang="x-none" sz="2800" dirty="0"/>
              <a:t>sau là </a:t>
            </a:r>
            <a:r>
              <a:rPr lang="en-US" sz="2800" dirty="0"/>
              <a:t>câu </a:t>
            </a:r>
            <a:r>
              <a:rPr lang="x-none" sz="2800" b="1" dirty="0"/>
              <a:t>kết </a:t>
            </a:r>
            <a:r>
              <a:rPr lang="en-US" sz="2800" b="1" dirty="0"/>
              <a:t>nối</a:t>
            </a:r>
            <a:r>
              <a:rPr lang="x-none" sz="2800" dirty="0"/>
              <a:t>. Phương tiện liên kết là </a:t>
            </a:r>
            <a:r>
              <a:rPr lang="x-none" sz="2800" b="1" dirty="0"/>
              <a:t>kết tố</a:t>
            </a:r>
            <a:r>
              <a:rPr lang="x-none" sz="2800" dirty="0"/>
              <a:t>.</a:t>
            </a:r>
            <a:endParaRPr lang="en-US" sz="2800" dirty="0"/>
          </a:p>
          <a:p>
            <a:endParaRPr lang="en-US" sz="2800" dirty="0"/>
          </a:p>
        </p:txBody>
      </p:sp>
    </p:spTree>
    <p:extLst>
      <p:ext uri="{BB962C8B-B14F-4D97-AF65-F5344CB8AC3E}">
        <p14:creationId xmlns:p14="http://schemas.microsoft.com/office/powerpoint/2010/main" val="20606297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7" y="153528"/>
            <a:ext cx="11818962" cy="6494085"/>
          </a:xfrm>
          <a:prstGeom prst="rect">
            <a:avLst/>
          </a:prstGeom>
          <a:solidFill>
            <a:schemeClr val="accent6">
              <a:lumMod val="60000"/>
              <a:lumOff val="40000"/>
            </a:schemeClr>
          </a:solidFill>
        </p:spPr>
        <p:txBody>
          <a:bodyPr wrap="square">
            <a:spAutoFit/>
          </a:bodyPr>
          <a:lstStyle/>
          <a:p>
            <a:pPr hangingPunct="0"/>
            <a:r>
              <a:rPr lang="en-US" sz="3200" dirty="0"/>
              <a:t>				</a:t>
            </a:r>
            <a:r>
              <a:rPr lang="en-US" sz="3600" b="1" dirty="0"/>
              <a:t>Các p</a:t>
            </a:r>
            <a:r>
              <a:rPr lang="x-none" sz="3600" b="1" dirty="0"/>
              <a:t>hép liên kết câu</a:t>
            </a:r>
            <a:endParaRPr lang="en-US" sz="3600" b="1" dirty="0"/>
          </a:p>
          <a:p>
            <a:pPr hangingPunct="0"/>
            <a:r>
              <a:rPr lang="x-none" sz="3200" b="1" i="1" dirty="0">
                <a:sym typeface="Wingdings"/>
              </a:rPr>
              <a:t></a:t>
            </a:r>
            <a:r>
              <a:rPr lang="x-none" sz="3200" b="1" i="1" dirty="0"/>
              <a:t> </a:t>
            </a:r>
            <a:r>
              <a:rPr lang="x-none" sz="3200" b="1" i="1" u="sng" dirty="0"/>
              <a:t>Phép liên tưởng</a:t>
            </a:r>
            <a:r>
              <a:rPr lang="x-none" sz="3200" i="1" dirty="0"/>
              <a:t>:</a:t>
            </a:r>
            <a:r>
              <a:rPr lang="x-none" sz="3200" dirty="0"/>
              <a:t> Kết tố là những từ ngữ ở </a:t>
            </a:r>
            <a:r>
              <a:rPr lang="en-US" sz="3200" dirty="0"/>
              <a:t>câu </a:t>
            </a:r>
            <a:r>
              <a:rPr lang="x-none" sz="3200" dirty="0"/>
              <a:t>kết </a:t>
            </a:r>
            <a:r>
              <a:rPr lang="en-US" sz="3200" dirty="0"/>
              <a:t>nối</a:t>
            </a:r>
            <a:r>
              <a:rPr lang="x-none" sz="3200" dirty="0"/>
              <a:t> được suy ý từ các yếu tố ở </a:t>
            </a:r>
            <a:r>
              <a:rPr lang="en-US" sz="3200" dirty="0"/>
              <a:t>câu </a:t>
            </a:r>
            <a:r>
              <a:rPr lang="x-none" sz="3200" dirty="0"/>
              <a:t>chủ. Phép liên tưởng được suy ý theo các hướng sau:</a:t>
            </a:r>
            <a:endParaRPr lang="en-US" sz="3200" dirty="0"/>
          </a:p>
          <a:p>
            <a:pPr lvl="0" hangingPunct="0"/>
            <a:r>
              <a:rPr lang="x-none" sz="3200" dirty="0">
                <a:solidFill>
                  <a:srgbClr val="FF0000"/>
                </a:solidFill>
              </a:rPr>
              <a:t>Liên tưởng bao hàm</a:t>
            </a:r>
            <a:r>
              <a:rPr lang="x-none" sz="3200" dirty="0"/>
              <a:t>: kết tố có quan hệ riêng – chung (hoặc chung - riêng), bộ phận – toàn thể (hoặc toàn thể – bộ phận).</a:t>
            </a:r>
            <a:endParaRPr lang="en-US" sz="3200" dirty="0"/>
          </a:p>
          <a:p>
            <a:pPr hangingPunct="0"/>
            <a:r>
              <a:rPr lang="x-none" sz="3200" u="sng" dirty="0"/>
              <a:t>Ví dụ:</a:t>
            </a:r>
            <a:r>
              <a:rPr lang="x-none" sz="3200" dirty="0"/>
              <a:t> - </a:t>
            </a:r>
            <a:r>
              <a:rPr lang="x-none" sz="3200" i="1" dirty="0"/>
              <a:t>Ông lái đò Lai Châu bạn tôi làm nghề chở đò dọc suốt sông Đà đã mười năm liền... Tay ông lêu nghêu như cái sào, chân ông lúc nào cũng khuỳnh khuỳnh gò lại như kẹp lấy một cái cuống lái tưởng tượng, giọng ông ào ào như tiếng nước trước mặt ghềnh... </a:t>
            </a:r>
            <a:r>
              <a:rPr lang="x-none" sz="3200" dirty="0"/>
              <a:t>(Nguyễn Tuân)</a:t>
            </a:r>
            <a:endParaRPr lang="en-US" sz="3200" dirty="0"/>
          </a:p>
          <a:p>
            <a:pPr lvl="0" hangingPunct="0"/>
            <a:r>
              <a:rPr lang="x-none" sz="3200" dirty="0">
                <a:solidFill>
                  <a:srgbClr val="FF0000"/>
                </a:solidFill>
              </a:rPr>
              <a:t>Liên tưởng nhân quả</a:t>
            </a:r>
            <a:r>
              <a:rPr lang="x-none" sz="3200" dirty="0"/>
              <a:t>: Kết tố có quan hệ nhân - quả (hoặc quả - nhân).</a:t>
            </a:r>
            <a:endParaRPr lang="en-US" sz="3200" dirty="0"/>
          </a:p>
          <a:p>
            <a:pPr hangingPunct="0"/>
            <a:r>
              <a:rPr lang="x-none" sz="3200" u="sng" dirty="0"/>
              <a:t>Ví dụ:</a:t>
            </a:r>
            <a:r>
              <a:rPr lang="x-none" sz="3200" dirty="0"/>
              <a:t> - </a:t>
            </a:r>
            <a:r>
              <a:rPr lang="x-none" sz="3200" i="1" dirty="0"/>
              <a:t>Xưa có một anh chàng nói láo rất điệu nghệ. Bao nhiêu người tuy đã biết anh mà vẫn bị mắc lừa. </a:t>
            </a:r>
            <a:r>
              <a:rPr lang="x-none" sz="3200" dirty="0"/>
              <a:t>(Truyện cười)</a:t>
            </a:r>
            <a:endParaRPr lang="en-US" sz="3200" dirty="0"/>
          </a:p>
        </p:txBody>
      </p:sp>
    </p:spTree>
    <p:extLst>
      <p:ext uri="{BB962C8B-B14F-4D97-AF65-F5344CB8AC3E}">
        <p14:creationId xmlns:p14="http://schemas.microsoft.com/office/powerpoint/2010/main" val="80909639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9307" y="153528"/>
            <a:ext cx="11818962" cy="6555641"/>
          </a:xfrm>
          <a:prstGeom prst="rect">
            <a:avLst/>
          </a:prstGeom>
          <a:solidFill>
            <a:schemeClr val="accent6">
              <a:lumMod val="60000"/>
              <a:lumOff val="40000"/>
            </a:schemeClr>
          </a:solidFill>
        </p:spPr>
        <p:txBody>
          <a:bodyPr wrap="square">
            <a:spAutoFit/>
          </a:bodyPr>
          <a:lstStyle/>
          <a:p>
            <a:pPr hangingPunct="0"/>
            <a:r>
              <a:rPr lang="x-none" sz="3000" dirty="0">
                <a:solidFill>
                  <a:srgbClr val="FF0000"/>
                </a:solidFill>
              </a:rPr>
              <a:t>Liên tưởng đồng loại</a:t>
            </a:r>
            <a:r>
              <a:rPr lang="x-none" sz="3000" dirty="0"/>
              <a:t>: Kết tố có quan hệ đồng chủng loại, cùng tầng lớp.</a:t>
            </a:r>
            <a:endParaRPr lang="en-US" sz="3000" dirty="0"/>
          </a:p>
          <a:p>
            <a:pPr hangingPunct="0"/>
            <a:r>
              <a:rPr lang="x-none" sz="3000" u="sng" dirty="0"/>
              <a:t>Ví dụ:</a:t>
            </a:r>
            <a:r>
              <a:rPr lang="x-none" sz="3000" dirty="0"/>
              <a:t>- </a:t>
            </a:r>
            <a:r>
              <a:rPr lang="x-none" sz="3000" i="1" dirty="0"/>
              <a:t>Bộ đội xung phong. Du kích nhào theo. </a:t>
            </a:r>
            <a:r>
              <a:rPr lang="en-US" sz="3000" dirty="0"/>
              <a:t>(Nguyễn </a:t>
            </a:r>
            <a:r>
              <a:rPr lang="en-US" sz="3000" dirty="0" err="1"/>
              <a:t>Thi</a:t>
            </a:r>
            <a:r>
              <a:rPr lang="en-US" sz="3000" dirty="0"/>
              <a:t>)		</a:t>
            </a:r>
          </a:p>
          <a:p>
            <a:pPr lvl="0" hangingPunct="0"/>
            <a:r>
              <a:rPr lang="en-US" sz="3000" dirty="0" err="1">
                <a:solidFill>
                  <a:srgbClr val="FF0000"/>
                </a:solidFill>
              </a:rPr>
              <a:t>Liên</a:t>
            </a:r>
            <a:r>
              <a:rPr lang="en-US" sz="3000" dirty="0">
                <a:solidFill>
                  <a:srgbClr val="FF0000"/>
                </a:solidFill>
              </a:rPr>
              <a:t> </a:t>
            </a:r>
            <a:r>
              <a:rPr lang="en-US" sz="3000" dirty="0" err="1">
                <a:solidFill>
                  <a:srgbClr val="FF0000"/>
                </a:solidFill>
              </a:rPr>
              <a:t>tưởng</a:t>
            </a:r>
            <a:r>
              <a:rPr lang="en-US" sz="3000" dirty="0">
                <a:solidFill>
                  <a:srgbClr val="FF0000"/>
                </a:solidFill>
              </a:rPr>
              <a:t> </a:t>
            </a:r>
            <a:r>
              <a:rPr lang="en-US" sz="3000" dirty="0" err="1">
                <a:solidFill>
                  <a:srgbClr val="FF0000"/>
                </a:solidFill>
              </a:rPr>
              <a:t>định</a:t>
            </a:r>
            <a:r>
              <a:rPr lang="en-US" sz="3000" dirty="0">
                <a:solidFill>
                  <a:srgbClr val="FF0000"/>
                </a:solidFill>
              </a:rPr>
              <a:t> </a:t>
            </a:r>
            <a:r>
              <a:rPr lang="en-US" sz="3000" dirty="0" err="1">
                <a:solidFill>
                  <a:srgbClr val="FF0000"/>
                </a:solidFill>
              </a:rPr>
              <a:t>vị</a:t>
            </a:r>
            <a:r>
              <a:rPr lang="en-US" sz="3000" dirty="0"/>
              <a:t>: Kết tố </a:t>
            </a:r>
            <a:r>
              <a:rPr lang="en-US" sz="3000" dirty="0" err="1"/>
              <a:t>có</a:t>
            </a:r>
            <a:r>
              <a:rPr lang="en-US" sz="3000" dirty="0"/>
              <a:t> </a:t>
            </a:r>
            <a:r>
              <a:rPr lang="en-US" sz="3000" dirty="0" err="1"/>
              <a:t>quan</a:t>
            </a:r>
            <a:r>
              <a:rPr lang="en-US" sz="3000" dirty="0"/>
              <a:t> </a:t>
            </a:r>
            <a:r>
              <a:rPr lang="en-US" sz="3000" dirty="0" err="1"/>
              <a:t>hệ</a:t>
            </a:r>
            <a:r>
              <a:rPr lang="en-US" sz="3000" dirty="0"/>
              <a:t> </a:t>
            </a:r>
            <a:r>
              <a:rPr lang="en-US" sz="3000" dirty="0" err="1"/>
              <a:t>giữa</a:t>
            </a:r>
            <a:r>
              <a:rPr lang="en-US" sz="3000" dirty="0"/>
              <a:t> </a:t>
            </a:r>
            <a:r>
              <a:rPr lang="en-US" sz="3000" dirty="0" err="1"/>
              <a:t>vị</a:t>
            </a:r>
            <a:r>
              <a:rPr lang="en-US" sz="3000" dirty="0"/>
              <a:t> </a:t>
            </a:r>
            <a:r>
              <a:rPr lang="en-US" sz="3000" dirty="0" err="1"/>
              <a:t>trí</a:t>
            </a:r>
            <a:r>
              <a:rPr lang="en-US" sz="3000" dirty="0"/>
              <a:t> </a:t>
            </a:r>
            <a:r>
              <a:rPr lang="en-US" sz="3000" dirty="0" err="1"/>
              <a:t>và</a:t>
            </a:r>
            <a:r>
              <a:rPr lang="en-US" sz="3000" dirty="0"/>
              <a:t> </a:t>
            </a:r>
            <a:r>
              <a:rPr lang="en-US" sz="3000" dirty="0" err="1"/>
              <a:t>đối</a:t>
            </a:r>
            <a:r>
              <a:rPr lang="en-US" sz="3000" dirty="0"/>
              <a:t> </a:t>
            </a:r>
            <a:r>
              <a:rPr lang="en-US" sz="3000" dirty="0" err="1"/>
              <a:t>tượng</a:t>
            </a:r>
            <a:r>
              <a:rPr lang="en-US" sz="3000" dirty="0"/>
              <a:t> </a:t>
            </a:r>
            <a:r>
              <a:rPr lang="en-US" sz="3000" dirty="0" err="1"/>
              <a:t>được</a:t>
            </a:r>
            <a:r>
              <a:rPr lang="en-US" sz="3000" dirty="0"/>
              <a:t> </a:t>
            </a:r>
            <a:r>
              <a:rPr lang="en-US" sz="3000" dirty="0" err="1"/>
              <a:t>nói</a:t>
            </a:r>
            <a:r>
              <a:rPr lang="en-US" sz="3000" dirty="0"/>
              <a:t> </a:t>
            </a:r>
            <a:r>
              <a:rPr lang="en-US" sz="3000" dirty="0" err="1"/>
              <a:t>đến</a:t>
            </a:r>
            <a:r>
              <a:rPr lang="en-US" sz="3000" dirty="0"/>
              <a:t>.</a:t>
            </a:r>
          </a:p>
          <a:p>
            <a:pPr hangingPunct="0"/>
            <a:r>
              <a:rPr lang="en-US" sz="3000" u="sng" dirty="0"/>
              <a:t>Ví dụ:</a:t>
            </a:r>
            <a:r>
              <a:rPr lang="en-US" sz="3000" dirty="0"/>
              <a:t> - </a:t>
            </a:r>
            <a:r>
              <a:rPr lang="en-US" sz="3000" i="1" dirty="0" err="1"/>
              <a:t>Thanh</a:t>
            </a:r>
            <a:r>
              <a:rPr lang="en-US" sz="3000" i="1" dirty="0"/>
              <a:t> </a:t>
            </a:r>
            <a:r>
              <a:rPr lang="en-US" sz="3000" i="1" dirty="0" err="1"/>
              <a:t>Thanh</a:t>
            </a:r>
            <a:r>
              <a:rPr lang="en-US" sz="3000" i="1" dirty="0"/>
              <a:t> </a:t>
            </a:r>
            <a:r>
              <a:rPr lang="en-US" sz="3000" i="1" dirty="0" err="1"/>
              <a:t>là</a:t>
            </a:r>
            <a:r>
              <a:rPr lang="en-US" sz="3000" i="1" dirty="0"/>
              <a:t> </a:t>
            </a:r>
            <a:r>
              <a:rPr lang="en-US" sz="3000" i="1" dirty="0" err="1"/>
              <a:t>một</a:t>
            </a:r>
            <a:r>
              <a:rPr lang="en-US" sz="3000" i="1" dirty="0"/>
              <a:t> </a:t>
            </a:r>
            <a:r>
              <a:rPr lang="en-US" sz="3000" i="1" dirty="0" err="1"/>
              <a:t>nghệ</a:t>
            </a:r>
            <a:r>
              <a:rPr lang="en-US" sz="3000" i="1" dirty="0"/>
              <a:t> </a:t>
            </a:r>
            <a:r>
              <a:rPr lang="en-US" sz="3000" i="1" dirty="0" err="1"/>
              <a:t>sĩ</a:t>
            </a:r>
            <a:r>
              <a:rPr lang="en-US" sz="3000" i="1" dirty="0"/>
              <a:t> </a:t>
            </a:r>
            <a:r>
              <a:rPr lang="en-US" sz="3000" i="1" dirty="0" err="1"/>
              <a:t>nổi</a:t>
            </a:r>
            <a:r>
              <a:rPr lang="en-US" sz="3000" i="1" dirty="0"/>
              <a:t> </a:t>
            </a:r>
            <a:r>
              <a:rPr lang="en-US" sz="3000" i="1" dirty="0" err="1"/>
              <a:t>tiếng</a:t>
            </a:r>
            <a:r>
              <a:rPr lang="en-US" sz="3000" i="1" dirty="0"/>
              <a:t>. </a:t>
            </a:r>
            <a:r>
              <a:rPr lang="en-US" sz="3000" i="1" dirty="0" err="1"/>
              <a:t>Ánh</a:t>
            </a:r>
            <a:r>
              <a:rPr lang="en-US" sz="3000" i="1" dirty="0"/>
              <a:t> </a:t>
            </a:r>
            <a:r>
              <a:rPr lang="en-US" sz="3000" i="1" dirty="0" err="1"/>
              <a:t>đèn</a:t>
            </a:r>
            <a:r>
              <a:rPr lang="en-US" sz="3000" i="1" dirty="0"/>
              <a:t> </a:t>
            </a:r>
            <a:r>
              <a:rPr lang="en-US" sz="3000" i="1" dirty="0" err="1"/>
              <a:t>sân</a:t>
            </a:r>
            <a:r>
              <a:rPr lang="en-US" sz="3000" i="1" dirty="0"/>
              <a:t> </a:t>
            </a:r>
            <a:r>
              <a:rPr lang="en-US" sz="3000" i="1" dirty="0" err="1"/>
              <a:t>khấu</a:t>
            </a:r>
            <a:r>
              <a:rPr lang="en-US" sz="3000" i="1" dirty="0"/>
              <a:t> </a:t>
            </a:r>
            <a:r>
              <a:rPr lang="en-US" sz="3000" i="1" dirty="0" err="1"/>
              <a:t>trở</a:t>
            </a:r>
            <a:r>
              <a:rPr lang="en-US" sz="3000" i="1" dirty="0"/>
              <a:t> thành </a:t>
            </a:r>
            <a:r>
              <a:rPr lang="en-US" sz="3000" i="1" dirty="0" err="1"/>
              <a:t>quen</a:t>
            </a:r>
            <a:r>
              <a:rPr lang="en-US" sz="3000" i="1" dirty="0"/>
              <a:t> thuộc </a:t>
            </a:r>
            <a:r>
              <a:rPr lang="en-US" sz="3000" i="1" dirty="0" err="1"/>
              <a:t>đối</a:t>
            </a:r>
            <a:r>
              <a:rPr lang="en-US" sz="3000" i="1" dirty="0"/>
              <a:t> </a:t>
            </a:r>
            <a:r>
              <a:rPr lang="en-US" sz="3000" i="1" dirty="0" err="1"/>
              <a:t>với</a:t>
            </a:r>
            <a:r>
              <a:rPr lang="en-US" sz="3000" i="1" dirty="0"/>
              <a:t> </a:t>
            </a:r>
            <a:r>
              <a:rPr lang="en-US" sz="3000" i="1" dirty="0" err="1"/>
              <a:t>cô</a:t>
            </a:r>
            <a:r>
              <a:rPr lang="en-US" sz="3000" i="1" dirty="0"/>
              <a:t> từ </a:t>
            </a:r>
            <a:r>
              <a:rPr lang="en-US" sz="3000" i="1" dirty="0" err="1"/>
              <a:t>nhiều</a:t>
            </a:r>
            <a:r>
              <a:rPr lang="en-US" sz="3000" i="1" dirty="0"/>
              <a:t> </a:t>
            </a:r>
            <a:r>
              <a:rPr lang="en-US" sz="3000" i="1" dirty="0" err="1"/>
              <a:t>năm</a:t>
            </a:r>
            <a:r>
              <a:rPr lang="en-US" sz="3000" i="1" dirty="0"/>
              <a:t> nay.</a:t>
            </a:r>
            <a:endParaRPr lang="en-US" sz="3000" dirty="0"/>
          </a:p>
          <a:p>
            <a:pPr lvl="0" hangingPunct="0"/>
            <a:r>
              <a:rPr lang="en-US" sz="3000" dirty="0" err="1">
                <a:solidFill>
                  <a:srgbClr val="FF0000"/>
                </a:solidFill>
              </a:rPr>
              <a:t>Liên</a:t>
            </a:r>
            <a:r>
              <a:rPr lang="en-US" sz="3000" dirty="0">
                <a:solidFill>
                  <a:srgbClr val="FF0000"/>
                </a:solidFill>
              </a:rPr>
              <a:t> </a:t>
            </a:r>
            <a:r>
              <a:rPr lang="en-US" sz="3000" dirty="0" err="1">
                <a:solidFill>
                  <a:srgbClr val="FF0000"/>
                </a:solidFill>
              </a:rPr>
              <a:t>tưởng</a:t>
            </a:r>
            <a:r>
              <a:rPr lang="en-US" sz="3000" dirty="0">
                <a:solidFill>
                  <a:srgbClr val="FF0000"/>
                </a:solidFill>
              </a:rPr>
              <a:t> </a:t>
            </a:r>
            <a:r>
              <a:rPr lang="en-US" sz="3000" dirty="0" err="1">
                <a:solidFill>
                  <a:srgbClr val="FF0000"/>
                </a:solidFill>
              </a:rPr>
              <a:t>định</a:t>
            </a:r>
            <a:r>
              <a:rPr lang="en-US" sz="3000" dirty="0">
                <a:solidFill>
                  <a:srgbClr val="FF0000"/>
                </a:solidFill>
              </a:rPr>
              <a:t> </a:t>
            </a:r>
            <a:r>
              <a:rPr lang="en-US" sz="3000" dirty="0" err="1">
                <a:solidFill>
                  <a:srgbClr val="FF0000"/>
                </a:solidFill>
              </a:rPr>
              <a:t>chức</a:t>
            </a:r>
            <a:r>
              <a:rPr lang="en-US" sz="3000" dirty="0"/>
              <a:t>: Kết tố </a:t>
            </a:r>
            <a:r>
              <a:rPr lang="en-US" sz="3000" dirty="0" err="1"/>
              <a:t>có</a:t>
            </a:r>
            <a:r>
              <a:rPr lang="en-US" sz="3000" dirty="0"/>
              <a:t> </a:t>
            </a:r>
            <a:r>
              <a:rPr lang="en-US" sz="3000" dirty="0" err="1"/>
              <a:t>mối</a:t>
            </a:r>
            <a:r>
              <a:rPr lang="en-US" sz="3000" dirty="0"/>
              <a:t> </a:t>
            </a:r>
            <a:r>
              <a:rPr lang="en-US" sz="3000" dirty="0" err="1"/>
              <a:t>quan</a:t>
            </a:r>
            <a:r>
              <a:rPr lang="en-US" sz="3000" dirty="0"/>
              <a:t> </a:t>
            </a:r>
            <a:r>
              <a:rPr lang="en-US" sz="3000" dirty="0" err="1"/>
              <a:t>hệ</a:t>
            </a:r>
            <a:r>
              <a:rPr lang="en-US" sz="3000" dirty="0"/>
              <a:t> </a:t>
            </a:r>
            <a:r>
              <a:rPr lang="en-US" sz="3000" dirty="0" err="1"/>
              <a:t>về</a:t>
            </a:r>
            <a:r>
              <a:rPr lang="en-US" sz="3000" dirty="0"/>
              <a:t> </a:t>
            </a:r>
            <a:r>
              <a:rPr lang="en-US" sz="3000" dirty="0" err="1"/>
              <a:t>chức</a:t>
            </a:r>
            <a:r>
              <a:rPr lang="en-US" sz="3000" dirty="0"/>
              <a:t> </a:t>
            </a:r>
            <a:r>
              <a:rPr lang="en-US" sz="3000" dirty="0" err="1"/>
              <a:t>năng</a:t>
            </a:r>
            <a:r>
              <a:rPr lang="en-US" sz="3000" dirty="0"/>
              <a:t>, </a:t>
            </a:r>
            <a:r>
              <a:rPr lang="en-US" sz="3000" dirty="0" err="1"/>
              <a:t>nhiệm</a:t>
            </a:r>
            <a:r>
              <a:rPr lang="en-US" sz="3000" dirty="0"/>
              <a:t> </a:t>
            </a:r>
            <a:r>
              <a:rPr lang="en-US" sz="3000" dirty="0" err="1"/>
              <a:t>vụ</a:t>
            </a:r>
            <a:r>
              <a:rPr lang="en-US" sz="3000" dirty="0"/>
              <a:t> </a:t>
            </a:r>
            <a:r>
              <a:rPr lang="en-US" sz="3000" dirty="0" err="1"/>
              <a:t>đảm</a:t>
            </a:r>
            <a:r>
              <a:rPr lang="en-US" sz="3000" dirty="0"/>
              <a:t> </a:t>
            </a:r>
            <a:r>
              <a:rPr lang="en-US" sz="3000" dirty="0" err="1"/>
              <a:t>nhiệm</a:t>
            </a:r>
            <a:r>
              <a:rPr lang="en-US" sz="3000" dirty="0"/>
              <a:t>.</a:t>
            </a:r>
          </a:p>
          <a:p>
            <a:pPr hangingPunct="0"/>
            <a:r>
              <a:rPr lang="en-US" sz="3000" u="sng" dirty="0"/>
              <a:t>Ví dụ:</a:t>
            </a:r>
            <a:r>
              <a:rPr lang="en-US" sz="3000" dirty="0"/>
              <a:t> - </a:t>
            </a:r>
            <a:r>
              <a:rPr lang="en-US" sz="3000" i="1" dirty="0" err="1"/>
              <a:t>Chân</a:t>
            </a:r>
            <a:r>
              <a:rPr lang="en-US" sz="3000" i="1" dirty="0"/>
              <a:t> </a:t>
            </a:r>
            <a:r>
              <a:rPr lang="en-US" sz="3000" i="1" dirty="0" err="1"/>
              <a:t>trời</a:t>
            </a:r>
            <a:r>
              <a:rPr lang="en-US" sz="3000" i="1" dirty="0"/>
              <a:t> </a:t>
            </a:r>
            <a:r>
              <a:rPr lang="en-US" sz="3000" i="1" dirty="0" err="1"/>
              <a:t>phía</a:t>
            </a:r>
            <a:r>
              <a:rPr lang="en-US" sz="3000" i="1" dirty="0"/>
              <a:t> </a:t>
            </a:r>
            <a:r>
              <a:rPr lang="en-US" sz="3000" i="1" dirty="0" err="1"/>
              <a:t>rừng</a:t>
            </a:r>
            <a:r>
              <a:rPr lang="en-US" sz="3000" i="1" dirty="0"/>
              <a:t> </a:t>
            </a:r>
            <a:r>
              <a:rPr lang="en-US" sz="3000" i="1" dirty="0" err="1"/>
              <a:t>Tây</a:t>
            </a:r>
            <a:r>
              <a:rPr lang="en-US" sz="3000" i="1" dirty="0"/>
              <a:t> </a:t>
            </a:r>
            <a:r>
              <a:rPr lang="en-US" sz="3000" i="1" dirty="0" err="1"/>
              <a:t>ửng</a:t>
            </a:r>
            <a:r>
              <a:rPr lang="en-US" sz="3000" i="1" dirty="0"/>
              <a:t> sáng. </a:t>
            </a:r>
            <a:r>
              <a:rPr lang="en-US" sz="3000" i="1" dirty="0" err="1"/>
              <a:t>Rồi</a:t>
            </a:r>
            <a:r>
              <a:rPr lang="en-US" sz="3000" i="1" dirty="0"/>
              <a:t> </a:t>
            </a:r>
            <a:r>
              <a:rPr lang="en-US" sz="3000" i="1" dirty="0" err="1"/>
              <a:t>trăng</a:t>
            </a:r>
            <a:r>
              <a:rPr lang="en-US" sz="3000" i="1" dirty="0"/>
              <a:t> </a:t>
            </a:r>
            <a:r>
              <a:rPr lang="en-US" sz="3000" i="1" dirty="0" err="1"/>
              <a:t>đội</a:t>
            </a:r>
            <a:r>
              <a:rPr lang="en-US" sz="3000" i="1" dirty="0"/>
              <a:t> </a:t>
            </a:r>
            <a:r>
              <a:rPr lang="en-US" sz="3000" i="1" dirty="0" err="1"/>
              <a:t>chỏm</a:t>
            </a:r>
            <a:r>
              <a:rPr lang="en-US" sz="3000" i="1" dirty="0"/>
              <a:t> </a:t>
            </a:r>
            <a:r>
              <a:rPr lang="en-US" sz="3000" i="1" dirty="0" err="1"/>
              <a:t>cây</a:t>
            </a:r>
            <a:r>
              <a:rPr lang="en-US" sz="3000" i="1" dirty="0"/>
              <a:t> từ </a:t>
            </a:r>
            <a:r>
              <a:rPr lang="en-US" sz="3000" i="1" dirty="0" err="1"/>
              <a:t>từ</a:t>
            </a:r>
            <a:r>
              <a:rPr lang="en-US" sz="3000" i="1" dirty="0"/>
              <a:t> </a:t>
            </a:r>
            <a:r>
              <a:rPr lang="en-US" sz="3000" i="1" dirty="0" err="1"/>
              <a:t>nhô</a:t>
            </a:r>
            <a:r>
              <a:rPr lang="en-US" sz="3000" i="1" dirty="0"/>
              <a:t> </a:t>
            </a:r>
            <a:r>
              <a:rPr lang="en-US" sz="3000" i="1" dirty="0" err="1"/>
              <a:t>lên</a:t>
            </a:r>
            <a:r>
              <a:rPr lang="en-US" sz="3000" i="1" dirty="0"/>
              <a:t>. </a:t>
            </a:r>
            <a:r>
              <a:rPr lang="en-US" sz="3000" dirty="0"/>
              <a:t>(Nguyễn Minh </a:t>
            </a:r>
            <a:r>
              <a:rPr lang="en-US" sz="3000" dirty="0" err="1"/>
              <a:t>Châu</a:t>
            </a:r>
            <a:r>
              <a:rPr lang="en-US" sz="3000" dirty="0"/>
              <a:t>)</a:t>
            </a:r>
          </a:p>
          <a:p>
            <a:pPr lvl="0" hangingPunct="0"/>
            <a:r>
              <a:rPr lang="en-US" sz="3000" dirty="0" err="1">
                <a:solidFill>
                  <a:srgbClr val="FF0000"/>
                </a:solidFill>
              </a:rPr>
              <a:t>Liên</a:t>
            </a:r>
            <a:r>
              <a:rPr lang="en-US" sz="3000" dirty="0">
                <a:solidFill>
                  <a:srgbClr val="FF0000"/>
                </a:solidFill>
              </a:rPr>
              <a:t> </a:t>
            </a:r>
            <a:r>
              <a:rPr lang="en-US" sz="3000" dirty="0" err="1">
                <a:solidFill>
                  <a:srgbClr val="FF0000"/>
                </a:solidFill>
              </a:rPr>
              <a:t>tưởng</a:t>
            </a:r>
            <a:r>
              <a:rPr lang="en-US" sz="3000" dirty="0">
                <a:solidFill>
                  <a:srgbClr val="FF0000"/>
                </a:solidFill>
              </a:rPr>
              <a:t> </a:t>
            </a:r>
            <a:r>
              <a:rPr lang="en-US" sz="3000" dirty="0" err="1">
                <a:solidFill>
                  <a:srgbClr val="FF0000"/>
                </a:solidFill>
              </a:rPr>
              <a:t>định</a:t>
            </a:r>
            <a:r>
              <a:rPr lang="en-US" sz="3000" dirty="0">
                <a:solidFill>
                  <a:srgbClr val="FF0000"/>
                </a:solidFill>
              </a:rPr>
              <a:t> </a:t>
            </a:r>
            <a:r>
              <a:rPr lang="en-US" sz="3000" dirty="0" err="1">
                <a:solidFill>
                  <a:srgbClr val="FF0000"/>
                </a:solidFill>
              </a:rPr>
              <a:t>lượng</a:t>
            </a:r>
            <a:r>
              <a:rPr lang="en-US" sz="3000" dirty="0"/>
              <a:t>: Kết tố </a:t>
            </a:r>
            <a:r>
              <a:rPr lang="en-US" sz="3000" dirty="0" err="1"/>
              <a:t>có</a:t>
            </a:r>
            <a:r>
              <a:rPr lang="en-US" sz="3000" dirty="0"/>
              <a:t> </a:t>
            </a:r>
            <a:r>
              <a:rPr lang="en-US" sz="3000" dirty="0" err="1"/>
              <a:t>mối</a:t>
            </a:r>
            <a:r>
              <a:rPr lang="en-US" sz="3000" dirty="0"/>
              <a:t> </a:t>
            </a:r>
            <a:r>
              <a:rPr lang="en-US" sz="3000" dirty="0" err="1"/>
              <a:t>quan</a:t>
            </a:r>
            <a:r>
              <a:rPr lang="en-US" sz="3000" dirty="0"/>
              <a:t> </a:t>
            </a:r>
            <a:r>
              <a:rPr lang="en-US" sz="3000" dirty="0" err="1"/>
              <a:t>hệ</a:t>
            </a:r>
            <a:r>
              <a:rPr lang="en-US" sz="3000" dirty="0"/>
              <a:t> </a:t>
            </a:r>
            <a:r>
              <a:rPr lang="en-US" sz="3000" dirty="0" err="1"/>
              <a:t>về</a:t>
            </a:r>
            <a:r>
              <a:rPr lang="en-US" sz="3000" dirty="0"/>
              <a:t> </a:t>
            </a:r>
            <a:r>
              <a:rPr lang="en-US" sz="3000" dirty="0" err="1"/>
              <a:t>số</a:t>
            </a:r>
            <a:r>
              <a:rPr lang="en-US" sz="3000" dirty="0"/>
              <a:t> </a:t>
            </a:r>
            <a:r>
              <a:rPr lang="en-US" sz="3000" dirty="0" err="1"/>
              <a:t>lượng</a:t>
            </a:r>
            <a:r>
              <a:rPr lang="en-US" sz="3000" dirty="0"/>
              <a:t> </a:t>
            </a:r>
            <a:r>
              <a:rPr lang="en-US" sz="3000" dirty="0" err="1"/>
              <a:t>nói</a:t>
            </a:r>
            <a:r>
              <a:rPr lang="en-US" sz="3000" dirty="0"/>
              <a:t> </a:t>
            </a:r>
            <a:r>
              <a:rPr lang="en-US" sz="3000" dirty="0" err="1"/>
              <a:t>chung.Sự</a:t>
            </a:r>
            <a:r>
              <a:rPr lang="en-US" sz="3000" dirty="0"/>
              <a:t> </a:t>
            </a:r>
            <a:r>
              <a:rPr lang="en-US" sz="3000" dirty="0" err="1"/>
              <a:t>liên</a:t>
            </a:r>
            <a:r>
              <a:rPr lang="en-US" sz="3000" dirty="0"/>
              <a:t> </a:t>
            </a:r>
            <a:r>
              <a:rPr lang="en-US" sz="3000" dirty="0" err="1"/>
              <a:t>tưởng</a:t>
            </a:r>
            <a:r>
              <a:rPr lang="en-US" sz="3000" dirty="0"/>
              <a:t> </a:t>
            </a:r>
            <a:r>
              <a:rPr lang="en-US" sz="3000" dirty="0" err="1"/>
              <a:t>gộp</a:t>
            </a:r>
            <a:r>
              <a:rPr lang="en-US" sz="3000" dirty="0"/>
              <a:t> các </a:t>
            </a:r>
            <a:r>
              <a:rPr lang="en-US" sz="3000" dirty="0" err="1"/>
              <a:t>đối</a:t>
            </a:r>
            <a:r>
              <a:rPr lang="en-US" sz="3000" dirty="0"/>
              <a:t> </a:t>
            </a:r>
            <a:r>
              <a:rPr lang="en-US" sz="3000" dirty="0" err="1"/>
              <a:t>tượng</a:t>
            </a:r>
            <a:r>
              <a:rPr lang="en-US" sz="3000" dirty="0"/>
              <a:t> </a:t>
            </a:r>
            <a:r>
              <a:rPr lang="en-US" sz="3000" dirty="0" err="1"/>
              <a:t>vào</a:t>
            </a:r>
            <a:r>
              <a:rPr lang="en-US" sz="3000" dirty="0"/>
              <a:t> từ </a:t>
            </a:r>
            <a:r>
              <a:rPr lang="en-US" sz="3000" dirty="0" err="1"/>
              <a:t>chỉ</a:t>
            </a:r>
            <a:r>
              <a:rPr lang="en-US" sz="3000" dirty="0"/>
              <a:t> </a:t>
            </a:r>
            <a:r>
              <a:rPr lang="en-US" sz="3000" dirty="0" err="1"/>
              <a:t>toàn</a:t>
            </a:r>
            <a:r>
              <a:rPr lang="en-US" sz="3000" dirty="0"/>
              <a:t> </a:t>
            </a:r>
            <a:r>
              <a:rPr lang="en-US" sz="3000" dirty="0" err="1"/>
              <a:t>thể</a:t>
            </a:r>
            <a:r>
              <a:rPr lang="en-US" sz="3000" dirty="0"/>
              <a:t> tạo </a:t>
            </a:r>
            <a:r>
              <a:rPr lang="en-US" sz="3000" dirty="0" err="1"/>
              <a:t>ra</a:t>
            </a:r>
            <a:r>
              <a:rPr lang="en-US" sz="3000" dirty="0"/>
              <a:t> </a:t>
            </a:r>
            <a:r>
              <a:rPr lang="en-US" sz="3000" dirty="0" err="1"/>
              <a:t>hình</a:t>
            </a:r>
            <a:r>
              <a:rPr lang="en-US" sz="3000" dirty="0"/>
              <a:t> thức của </a:t>
            </a:r>
            <a:r>
              <a:rPr lang="en-US" sz="3000" dirty="0" err="1"/>
              <a:t>phép</a:t>
            </a:r>
            <a:r>
              <a:rPr lang="en-US" sz="3000" dirty="0"/>
              <a:t> </a:t>
            </a:r>
            <a:r>
              <a:rPr lang="en-US" sz="3000" dirty="0" err="1"/>
              <a:t>thế</a:t>
            </a:r>
            <a:r>
              <a:rPr lang="en-US" sz="3000" dirty="0"/>
              <a:t>.</a:t>
            </a:r>
          </a:p>
          <a:p>
            <a:pPr hangingPunct="0"/>
            <a:r>
              <a:rPr lang="en-US" sz="3000" dirty="0"/>
              <a:t>   </a:t>
            </a:r>
            <a:r>
              <a:rPr lang="en-US" sz="3000" u="sng" dirty="0"/>
              <a:t>Ví dụ:</a:t>
            </a:r>
            <a:r>
              <a:rPr lang="en-US" sz="3000" dirty="0"/>
              <a:t> - </a:t>
            </a:r>
            <a:r>
              <a:rPr lang="en-US" sz="3000" i="1" dirty="0" err="1"/>
              <a:t>Mẹ</a:t>
            </a:r>
            <a:r>
              <a:rPr lang="en-US" sz="3000" i="1" dirty="0"/>
              <a:t> </a:t>
            </a:r>
            <a:r>
              <a:rPr lang="en-US" sz="3000" i="1" dirty="0" err="1"/>
              <a:t>chồng</a:t>
            </a:r>
            <a:r>
              <a:rPr lang="en-US" sz="3000" i="1" dirty="0"/>
              <a:t> </a:t>
            </a:r>
            <a:r>
              <a:rPr lang="en-US" sz="3000" i="1" dirty="0" err="1"/>
              <a:t>và</a:t>
            </a:r>
            <a:r>
              <a:rPr lang="en-US" sz="3000" i="1" dirty="0"/>
              <a:t> </a:t>
            </a:r>
            <a:r>
              <a:rPr lang="en-US" sz="3000" i="1" dirty="0" err="1"/>
              <a:t>nàng</a:t>
            </a:r>
            <a:r>
              <a:rPr lang="en-US" sz="3000" i="1" dirty="0"/>
              <a:t> </a:t>
            </a:r>
            <a:r>
              <a:rPr lang="en-US" sz="3000" i="1" dirty="0" err="1"/>
              <a:t>dâu</a:t>
            </a:r>
            <a:r>
              <a:rPr lang="en-US" sz="3000" i="1" dirty="0"/>
              <a:t> </a:t>
            </a:r>
            <a:r>
              <a:rPr lang="en-US" sz="3000" i="1" dirty="0" err="1"/>
              <a:t>nhìn</a:t>
            </a:r>
            <a:r>
              <a:rPr lang="en-US" sz="3000" i="1" dirty="0"/>
              <a:t> nhau. Hai người </a:t>
            </a:r>
            <a:r>
              <a:rPr lang="en-US" sz="3000" i="1" dirty="0" err="1"/>
              <a:t>chợt</a:t>
            </a:r>
            <a:r>
              <a:rPr lang="en-US" sz="3000" i="1" dirty="0"/>
              <a:t> </a:t>
            </a:r>
            <a:r>
              <a:rPr lang="en-US" sz="3000" i="1" dirty="0" err="1"/>
              <a:t>thấy</a:t>
            </a:r>
            <a:r>
              <a:rPr lang="en-US" sz="3000" i="1" dirty="0"/>
              <a:t> </a:t>
            </a:r>
            <a:r>
              <a:rPr lang="en-US" sz="3000" i="1" dirty="0" err="1"/>
              <a:t>lẻ</a:t>
            </a:r>
            <a:r>
              <a:rPr lang="en-US" sz="3000" i="1" dirty="0"/>
              <a:t> </a:t>
            </a:r>
            <a:r>
              <a:rPr lang="en-US" sz="3000" i="1" dirty="0" err="1"/>
              <a:t>loi</a:t>
            </a:r>
            <a:r>
              <a:rPr lang="en-US" sz="3000" i="1" dirty="0"/>
              <a:t>, </a:t>
            </a:r>
            <a:r>
              <a:rPr lang="en-US" sz="3000" i="1" dirty="0" err="1"/>
              <a:t>cô</a:t>
            </a:r>
            <a:r>
              <a:rPr lang="en-US" sz="3000" i="1" dirty="0"/>
              <a:t> </a:t>
            </a:r>
            <a:r>
              <a:rPr lang="en-US" sz="3000" i="1" dirty="0" err="1"/>
              <a:t>đơn</a:t>
            </a:r>
            <a:r>
              <a:rPr lang="en-US" sz="3000" i="1" dirty="0"/>
              <a:t> </a:t>
            </a:r>
            <a:r>
              <a:rPr lang="en-US" sz="3000" i="1" dirty="0" err="1"/>
              <a:t>và</a:t>
            </a:r>
            <a:r>
              <a:rPr lang="en-US" sz="3000" i="1" dirty="0"/>
              <a:t> </a:t>
            </a:r>
            <a:r>
              <a:rPr lang="en-US" sz="3000" i="1" dirty="0" err="1"/>
              <a:t>thương</a:t>
            </a:r>
            <a:r>
              <a:rPr lang="en-US" sz="3000" i="1" dirty="0"/>
              <a:t> nhau </a:t>
            </a:r>
            <a:r>
              <a:rPr lang="en-US" sz="3000" i="1" dirty="0" err="1"/>
              <a:t>lạ</a:t>
            </a:r>
            <a:r>
              <a:rPr lang="en-US" sz="3000" i="1" dirty="0"/>
              <a:t> </a:t>
            </a:r>
            <a:r>
              <a:rPr lang="en-US" sz="3000" i="1" dirty="0" err="1"/>
              <a:t>lùng</a:t>
            </a:r>
            <a:r>
              <a:rPr lang="en-US" sz="3000" i="1" dirty="0"/>
              <a:t>. </a:t>
            </a:r>
            <a:r>
              <a:rPr lang="en-US" sz="3000" dirty="0"/>
              <a:t>(</a:t>
            </a:r>
            <a:r>
              <a:rPr lang="en-US" sz="3000" dirty="0" err="1"/>
              <a:t>Tô</a:t>
            </a:r>
            <a:r>
              <a:rPr lang="en-US" sz="3000" dirty="0"/>
              <a:t> </a:t>
            </a:r>
            <a:r>
              <a:rPr lang="en-US" sz="3000" dirty="0" err="1"/>
              <a:t>Hoài</a:t>
            </a:r>
            <a:r>
              <a:rPr lang="en-US" sz="3000" dirty="0"/>
              <a:t>)</a:t>
            </a:r>
          </a:p>
        </p:txBody>
      </p:sp>
    </p:spTree>
    <p:extLst>
      <p:ext uri="{BB962C8B-B14F-4D97-AF65-F5344CB8AC3E}">
        <p14:creationId xmlns:p14="http://schemas.microsoft.com/office/powerpoint/2010/main" val="416752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1992" y="418454"/>
            <a:ext cx="12026685" cy="6124754"/>
          </a:xfrm>
          <a:prstGeom prst="rect">
            <a:avLst/>
          </a:prstGeom>
          <a:solidFill>
            <a:schemeClr val="accent6">
              <a:lumMod val="60000"/>
              <a:lumOff val="40000"/>
            </a:schemeClr>
          </a:solidFill>
        </p:spPr>
        <p:txBody>
          <a:bodyPr wrap="square">
            <a:spAutoFit/>
          </a:bodyPr>
          <a:lstStyle/>
          <a:p>
            <a:pPr hangingPunct="0"/>
            <a:r>
              <a:rPr lang="en-US" sz="2800" b="1" i="1" dirty="0">
                <a:sym typeface="Wingdings"/>
              </a:rPr>
              <a:t></a:t>
            </a:r>
            <a:r>
              <a:rPr lang="en-US" sz="2800" b="1" i="1" dirty="0"/>
              <a:t> </a:t>
            </a:r>
            <a:r>
              <a:rPr lang="en-US" sz="2800" b="1" i="1" u="sng" dirty="0" err="1"/>
              <a:t>Phép</a:t>
            </a:r>
            <a:r>
              <a:rPr lang="en-US" sz="2800" b="1" i="1" u="sng" dirty="0"/>
              <a:t> </a:t>
            </a:r>
            <a:r>
              <a:rPr lang="en-US" sz="2800" b="1" i="1" u="sng" dirty="0" err="1"/>
              <a:t>thế</a:t>
            </a:r>
            <a:r>
              <a:rPr lang="en-US" sz="2800" i="1" dirty="0"/>
              <a:t>:</a:t>
            </a:r>
            <a:r>
              <a:rPr lang="en-US" sz="2800" dirty="0"/>
              <a:t> Kết tố </a:t>
            </a:r>
            <a:r>
              <a:rPr lang="en-US" sz="2800" dirty="0" err="1"/>
              <a:t>là</a:t>
            </a:r>
            <a:r>
              <a:rPr lang="en-US" sz="2800" dirty="0"/>
              <a:t> </a:t>
            </a:r>
            <a:r>
              <a:rPr lang="en-US" sz="2800" dirty="0" err="1"/>
              <a:t>những</a:t>
            </a:r>
            <a:r>
              <a:rPr lang="en-US" sz="2800" dirty="0"/>
              <a:t> từ </a:t>
            </a:r>
            <a:r>
              <a:rPr lang="en-US" sz="2800" dirty="0" err="1"/>
              <a:t>ngữ</a:t>
            </a:r>
            <a:r>
              <a:rPr lang="en-US" sz="2800" dirty="0"/>
              <a:t> </a:t>
            </a:r>
            <a:r>
              <a:rPr lang="en-US" sz="2800" dirty="0" err="1"/>
              <a:t>đồng</a:t>
            </a:r>
            <a:r>
              <a:rPr lang="en-US" sz="2800" dirty="0"/>
              <a:t> </a:t>
            </a:r>
            <a:r>
              <a:rPr lang="en-US" sz="2800" dirty="0" err="1"/>
              <a:t>nghĩa</a:t>
            </a:r>
            <a:r>
              <a:rPr lang="en-US" sz="2800" dirty="0"/>
              <a:t> hoặc </a:t>
            </a:r>
            <a:r>
              <a:rPr lang="en-US" sz="2800" dirty="0" err="1"/>
              <a:t>gần</a:t>
            </a:r>
            <a:r>
              <a:rPr lang="en-US" sz="2800" dirty="0"/>
              <a:t> </a:t>
            </a:r>
            <a:r>
              <a:rPr lang="en-US" sz="2800" dirty="0" err="1"/>
              <a:t>nghĩa</a:t>
            </a:r>
            <a:r>
              <a:rPr lang="en-US" sz="2800" dirty="0"/>
              <a:t> </a:t>
            </a:r>
            <a:r>
              <a:rPr lang="en-US" sz="2800" dirty="0" err="1"/>
              <a:t>có</a:t>
            </a:r>
            <a:r>
              <a:rPr lang="en-US" sz="2800" dirty="0"/>
              <a:t> </a:t>
            </a:r>
            <a:r>
              <a:rPr lang="en-US" sz="2800" dirty="0" err="1"/>
              <a:t>khả</a:t>
            </a:r>
            <a:r>
              <a:rPr lang="en-US" sz="2800" dirty="0"/>
              <a:t> </a:t>
            </a:r>
            <a:r>
              <a:rPr lang="en-US" sz="2800" dirty="0" err="1"/>
              <a:t>năng</a:t>
            </a:r>
            <a:r>
              <a:rPr lang="en-US" sz="2800" dirty="0"/>
              <a:t> </a:t>
            </a:r>
            <a:r>
              <a:rPr lang="en-US" sz="2800" dirty="0" err="1"/>
              <a:t>thay</a:t>
            </a:r>
            <a:r>
              <a:rPr lang="en-US" sz="2800" dirty="0"/>
              <a:t> </a:t>
            </a:r>
            <a:r>
              <a:rPr lang="en-US" sz="2800" dirty="0" err="1"/>
              <a:t>thế</a:t>
            </a:r>
            <a:r>
              <a:rPr lang="en-US" sz="2800" dirty="0"/>
              <a:t> </a:t>
            </a:r>
            <a:r>
              <a:rPr lang="en-US" sz="2800" dirty="0" err="1"/>
              <a:t>cho</a:t>
            </a:r>
            <a:r>
              <a:rPr lang="en-US" sz="2800" dirty="0"/>
              <a:t> nhau. </a:t>
            </a:r>
            <a:r>
              <a:rPr lang="en-US" sz="2800" dirty="0" err="1"/>
              <a:t>Phép</a:t>
            </a:r>
            <a:r>
              <a:rPr lang="en-US" sz="2800" dirty="0"/>
              <a:t> </a:t>
            </a:r>
            <a:r>
              <a:rPr lang="en-US" sz="2800" dirty="0" err="1"/>
              <a:t>thế</a:t>
            </a:r>
            <a:r>
              <a:rPr lang="en-US" sz="2800" dirty="0"/>
              <a:t> </a:t>
            </a:r>
            <a:r>
              <a:rPr lang="en-US" sz="2800" dirty="0" err="1"/>
              <a:t>gồm</a:t>
            </a:r>
            <a:r>
              <a:rPr lang="en-US" sz="2800" dirty="0"/>
              <a:t> </a:t>
            </a:r>
            <a:r>
              <a:rPr lang="en-US" sz="2800" dirty="0" err="1"/>
              <a:t>có</a:t>
            </a:r>
            <a:r>
              <a:rPr lang="en-US" sz="2800" dirty="0"/>
              <a:t>:</a:t>
            </a:r>
          </a:p>
          <a:p>
            <a:pPr lvl="0" hangingPunct="0"/>
            <a:r>
              <a:rPr lang="x-none" sz="2800" dirty="0">
                <a:solidFill>
                  <a:srgbClr val="FF0000"/>
                </a:solidFill>
              </a:rPr>
              <a:t>Thế đồng nghĩa</a:t>
            </a:r>
            <a:r>
              <a:rPr lang="x-none" sz="2800" dirty="0"/>
              <a:t>: Kết tố là những từ đồng nghĩa. Hiện tượng đồng nghĩa có thể là: đồng nghĩa từ điển hoặc đồng nghĩa lâm thời.</a:t>
            </a:r>
            <a:endParaRPr lang="en-US" sz="2800" dirty="0"/>
          </a:p>
          <a:p>
            <a:pPr hangingPunct="0"/>
            <a:r>
              <a:rPr lang="x-none" sz="2800" u="sng" dirty="0"/>
              <a:t>Ví dụ:</a:t>
            </a:r>
            <a:r>
              <a:rPr lang="x-none" sz="2800" dirty="0"/>
              <a:t>  - </a:t>
            </a:r>
            <a:r>
              <a:rPr lang="x-none" sz="2800" i="1" dirty="0"/>
              <a:t>Phụ nữ lại càng cần phải học. Đây là lúc chị em phải cố gắng để kịp nam giới. </a:t>
            </a:r>
            <a:r>
              <a:rPr lang="x-none" sz="2800" dirty="0"/>
              <a:t>(Hồ Chí Minh)</a:t>
            </a:r>
            <a:endParaRPr lang="en-US" sz="2800" dirty="0"/>
          </a:p>
          <a:p>
            <a:pPr hangingPunct="0"/>
            <a:r>
              <a:rPr lang="en-US" sz="2800" dirty="0"/>
              <a:t>       - </a:t>
            </a:r>
            <a:r>
              <a:rPr lang="en-US" sz="2800" i="1" dirty="0" err="1"/>
              <a:t>Một</a:t>
            </a:r>
            <a:r>
              <a:rPr lang="en-US" sz="2800" i="1" dirty="0"/>
              <a:t> </a:t>
            </a:r>
            <a:r>
              <a:rPr lang="en-US" sz="2800" i="1" dirty="0" err="1"/>
              <a:t>số</a:t>
            </a:r>
            <a:r>
              <a:rPr lang="en-US" sz="2800" i="1" dirty="0"/>
              <a:t> </a:t>
            </a:r>
            <a:r>
              <a:rPr lang="en-US" sz="2800" i="1" dirty="0" err="1"/>
              <a:t>phường</a:t>
            </a:r>
            <a:r>
              <a:rPr lang="en-US" sz="2800" i="1" dirty="0"/>
              <a:t> </a:t>
            </a:r>
            <a:r>
              <a:rPr lang="en-US" sz="2800" i="1" dirty="0" err="1"/>
              <a:t>săn</a:t>
            </a:r>
            <a:r>
              <a:rPr lang="en-US" sz="2800" i="1" dirty="0"/>
              <a:t> </a:t>
            </a:r>
            <a:r>
              <a:rPr lang="en-US" sz="2800" i="1" dirty="0" err="1"/>
              <a:t>đến</a:t>
            </a:r>
            <a:r>
              <a:rPr lang="en-US" sz="2800" i="1" dirty="0"/>
              <a:t> </a:t>
            </a:r>
            <a:r>
              <a:rPr lang="en-US" sz="2800" i="1" dirty="0" err="1"/>
              <a:t>thăm</a:t>
            </a:r>
            <a:r>
              <a:rPr lang="en-US" sz="2800" i="1" dirty="0"/>
              <a:t> </a:t>
            </a:r>
            <a:r>
              <a:rPr lang="en-US" sz="2800" i="1" dirty="0" err="1"/>
              <a:t>dò</a:t>
            </a:r>
            <a:r>
              <a:rPr lang="en-US" sz="2800" i="1" dirty="0"/>
              <a:t> để </a:t>
            </a:r>
            <a:r>
              <a:rPr lang="en-US" sz="2800" i="1" dirty="0" err="1"/>
              <a:t>giăng</a:t>
            </a:r>
            <a:r>
              <a:rPr lang="en-US" sz="2800" i="1" dirty="0"/>
              <a:t> </a:t>
            </a:r>
            <a:r>
              <a:rPr lang="en-US" sz="2800" i="1" dirty="0" err="1"/>
              <a:t>bẫy</a:t>
            </a:r>
            <a:r>
              <a:rPr lang="en-US" sz="2800" i="1" dirty="0"/>
              <a:t> </a:t>
            </a:r>
            <a:r>
              <a:rPr lang="en-US" sz="2800" i="1" dirty="0" err="1"/>
              <a:t>bắt</a:t>
            </a:r>
            <a:r>
              <a:rPr lang="en-US" sz="2800" i="1" dirty="0"/>
              <a:t> con </a:t>
            </a:r>
            <a:r>
              <a:rPr lang="en-US" sz="2800" i="1" u="sng" dirty="0" err="1"/>
              <a:t>cọp</a:t>
            </a:r>
            <a:r>
              <a:rPr lang="en-US" sz="2800" i="1" u="sng" dirty="0"/>
              <a:t> </a:t>
            </a:r>
            <a:r>
              <a:rPr lang="en-US" sz="2800" i="1" u="sng" dirty="0" err="1"/>
              <a:t>xám</a:t>
            </a:r>
            <a:r>
              <a:rPr lang="en-US" sz="2800" i="1" dirty="0"/>
              <a:t>. </a:t>
            </a:r>
            <a:r>
              <a:rPr lang="en-US" sz="2800" i="1" dirty="0" err="1"/>
              <a:t>Nhưng</a:t>
            </a:r>
            <a:r>
              <a:rPr lang="en-US" sz="2800" i="1" dirty="0"/>
              <a:t> con </a:t>
            </a:r>
            <a:r>
              <a:rPr lang="en-US" sz="2800" i="1" u="sng" dirty="0" err="1"/>
              <a:t>ác</a:t>
            </a:r>
            <a:r>
              <a:rPr lang="en-US" sz="2800" i="1" u="sng" dirty="0"/>
              <a:t> </a:t>
            </a:r>
            <a:r>
              <a:rPr lang="en-US" sz="2800" i="1" u="sng" dirty="0" err="1"/>
              <a:t>thú</a:t>
            </a:r>
            <a:r>
              <a:rPr lang="en-US" sz="2800" i="1" u="sng" dirty="0"/>
              <a:t> </a:t>
            </a:r>
            <a:r>
              <a:rPr lang="en-US" sz="2800" i="1" dirty="0" err="1"/>
              <a:t>tinh</a:t>
            </a:r>
            <a:r>
              <a:rPr lang="en-US" sz="2800" i="1" dirty="0"/>
              <a:t> </a:t>
            </a:r>
            <a:r>
              <a:rPr lang="en-US" sz="2800" i="1" dirty="0" err="1"/>
              <a:t>lắm</a:t>
            </a:r>
            <a:r>
              <a:rPr lang="en-US" sz="2800" i="1" dirty="0"/>
              <a:t>, </a:t>
            </a:r>
            <a:r>
              <a:rPr lang="en-US" sz="2800" i="1" dirty="0" err="1"/>
              <a:t>đặt</a:t>
            </a:r>
            <a:r>
              <a:rPr lang="en-US" sz="2800" i="1" dirty="0"/>
              <a:t> </a:t>
            </a:r>
            <a:r>
              <a:rPr lang="en-US" sz="2800" i="1" dirty="0" err="1"/>
              <a:t>mồi</a:t>
            </a:r>
            <a:r>
              <a:rPr lang="en-US" sz="2800" i="1" dirty="0"/>
              <a:t> to </a:t>
            </a:r>
            <a:r>
              <a:rPr lang="en-US" sz="2800" i="1" dirty="0" err="1"/>
              <a:t>và</a:t>
            </a:r>
            <a:r>
              <a:rPr lang="en-US" sz="2800" i="1" dirty="0"/>
              <a:t> </a:t>
            </a:r>
            <a:r>
              <a:rPr lang="en-US" sz="2800" i="1" dirty="0" err="1"/>
              <a:t>ngon</a:t>
            </a:r>
            <a:r>
              <a:rPr lang="en-US" sz="2800" i="1" dirty="0"/>
              <a:t> </a:t>
            </a:r>
            <a:r>
              <a:rPr lang="en-US" sz="2800" i="1" dirty="0" err="1"/>
              <a:t>đến</a:t>
            </a:r>
            <a:r>
              <a:rPr lang="en-US" sz="2800" i="1" dirty="0"/>
              <a:t> </a:t>
            </a:r>
            <a:r>
              <a:rPr lang="en-US" sz="2800" i="1" dirty="0" err="1"/>
              <a:t>đâu</a:t>
            </a:r>
            <a:r>
              <a:rPr lang="en-US" sz="2800" i="1" dirty="0"/>
              <a:t> </a:t>
            </a:r>
            <a:r>
              <a:rPr lang="en-US" sz="2800" i="1" dirty="0" err="1"/>
              <a:t>cũng</a:t>
            </a:r>
            <a:r>
              <a:rPr lang="en-US" sz="2800" i="1" dirty="0"/>
              <a:t> </a:t>
            </a:r>
            <a:r>
              <a:rPr lang="en-US" sz="2800" i="1" dirty="0" err="1"/>
              <a:t>không</a:t>
            </a:r>
            <a:r>
              <a:rPr lang="en-US" sz="2800" i="1" dirty="0"/>
              <a:t> </a:t>
            </a:r>
            <a:r>
              <a:rPr lang="en-US" sz="2800" i="1" dirty="0" err="1"/>
              <a:t>lừa</a:t>
            </a:r>
            <a:r>
              <a:rPr lang="en-US" sz="2800" i="1" dirty="0"/>
              <a:t> </a:t>
            </a:r>
            <a:r>
              <a:rPr lang="en-US" sz="2800" i="1" dirty="0" err="1"/>
              <a:t>nổi</a:t>
            </a:r>
            <a:r>
              <a:rPr lang="en-US" sz="2800" i="1" dirty="0"/>
              <a:t> </a:t>
            </a:r>
            <a:r>
              <a:rPr lang="en-US" sz="2800" i="1" dirty="0" err="1"/>
              <a:t>nó</a:t>
            </a:r>
            <a:r>
              <a:rPr lang="en-US" sz="2800" i="1" dirty="0"/>
              <a:t>.</a:t>
            </a:r>
            <a:r>
              <a:rPr lang="en-US" sz="2800" dirty="0"/>
              <a:t> (</a:t>
            </a:r>
            <a:r>
              <a:rPr lang="en-US" sz="2800" dirty="0" err="1"/>
              <a:t>Truyện</a:t>
            </a:r>
            <a:r>
              <a:rPr lang="en-US" sz="2800" dirty="0"/>
              <a:t> </a:t>
            </a:r>
            <a:r>
              <a:rPr lang="en-US" sz="2800" dirty="0" err="1"/>
              <a:t>cổ</a:t>
            </a:r>
            <a:r>
              <a:rPr lang="en-US" sz="2800" dirty="0"/>
              <a:t> </a:t>
            </a:r>
            <a:r>
              <a:rPr lang="en-US" sz="2800" dirty="0" err="1"/>
              <a:t>tích</a:t>
            </a:r>
            <a:r>
              <a:rPr lang="en-US" sz="2800" dirty="0"/>
              <a:t>)</a:t>
            </a:r>
          </a:p>
          <a:p>
            <a:pPr lvl="0" hangingPunct="0"/>
            <a:r>
              <a:rPr lang="x-none" sz="2800" dirty="0">
                <a:solidFill>
                  <a:srgbClr val="FF0000"/>
                </a:solidFill>
              </a:rPr>
              <a:t>Thế đại từ</a:t>
            </a:r>
            <a:r>
              <a:rPr lang="x-none" sz="2800" dirty="0"/>
              <a:t>: Kết tố ở kết ngôn là một đại từ. Đại từ thay thế gồm:</a:t>
            </a:r>
            <a:endParaRPr lang="en-US" sz="2800" dirty="0"/>
          </a:p>
          <a:p>
            <a:pPr lvl="0" hangingPunct="0"/>
            <a:r>
              <a:rPr lang="x-none" sz="2800" dirty="0"/>
              <a:t>Đại từ nhân xưng:</a:t>
            </a:r>
            <a:r>
              <a:rPr lang="x-none" sz="2800" i="1" dirty="0"/>
              <a:t> </a:t>
            </a:r>
            <a:r>
              <a:rPr lang="en-US" sz="2800" dirty="0" err="1"/>
              <a:t>anh</a:t>
            </a:r>
            <a:r>
              <a:rPr lang="en-US" sz="2800" dirty="0"/>
              <a:t> </a:t>
            </a:r>
            <a:r>
              <a:rPr lang="en-US" sz="2800" dirty="0" err="1"/>
              <a:t>ấy</a:t>
            </a:r>
            <a:r>
              <a:rPr lang="en-US" sz="2800" dirty="0"/>
              <a:t>, </a:t>
            </a:r>
            <a:r>
              <a:rPr lang="en-US" sz="2800" dirty="0" err="1"/>
              <a:t>cô</a:t>
            </a:r>
            <a:r>
              <a:rPr lang="en-US" sz="2800" dirty="0"/>
              <a:t> </a:t>
            </a:r>
            <a:r>
              <a:rPr lang="en-US" sz="2800" dirty="0" err="1"/>
              <a:t>ấy</a:t>
            </a:r>
            <a:r>
              <a:rPr lang="en-US" sz="2800" dirty="0"/>
              <a:t>, ...	        </a:t>
            </a:r>
          </a:p>
          <a:p>
            <a:pPr hangingPunct="0"/>
            <a:r>
              <a:rPr lang="en-US" sz="2800" dirty="0"/>
              <a:t>   	</a:t>
            </a:r>
            <a:r>
              <a:rPr lang="en-US" sz="2800" u="sng" dirty="0"/>
              <a:t>Ví dụ:</a:t>
            </a:r>
            <a:r>
              <a:rPr lang="en-US" sz="2800" dirty="0"/>
              <a:t> - </a:t>
            </a:r>
            <a:r>
              <a:rPr lang="en-US" sz="2800" i="1" dirty="0" err="1"/>
              <a:t>Hoàng</a:t>
            </a:r>
            <a:r>
              <a:rPr lang="en-US" sz="2800" i="1" dirty="0"/>
              <a:t> </a:t>
            </a:r>
            <a:r>
              <a:rPr lang="en-US" sz="2800" i="1" dirty="0" err="1"/>
              <a:t>đang</a:t>
            </a:r>
            <a:r>
              <a:rPr lang="en-US" sz="2800" i="1" dirty="0"/>
              <a:t> </a:t>
            </a:r>
            <a:r>
              <a:rPr lang="en-US" sz="2800" i="1" dirty="0" err="1"/>
              <a:t>bàn</a:t>
            </a:r>
            <a:r>
              <a:rPr lang="en-US" sz="2800" i="1" dirty="0"/>
              <a:t> giao </a:t>
            </a:r>
            <a:r>
              <a:rPr lang="en-US" sz="2800" i="1" dirty="0" err="1"/>
              <a:t>công</a:t>
            </a:r>
            <a:r>
              <a:rPr lang="en-US" sz="2800" i="1" dirty="0"/>
              <a:t> </a:t>
            </a:r>
            <a:r>
              <a:rPr lang="en-US" sz="2800" i="1" dirty="0" err="1"/>
              <a:t>việc</a:t>
            </a:r>
            <a:r>
              <a:rPr lang="en-US" sz="2800" i="1" dirty="0"/>
              <a:t>. Anh </a:t>
            </a:r>
            <a:r>
              <a:rPr lang="en-US" sz="2800" i="1" dirty="0" err="1"/>
              <a:t>ấy</a:t>
            </a:r>
            <a:r>
              <a:rPr lang="en-US" sz="2800" i="1" dirty="0"/>
              <a:t> </a:t>
            </a:r>
            <a:r>
              <a:rPr lang="en-US" sz="2800" i="1" dirty="0" err="1"/>
              <a:t>sẽ</a:t>
            </a:r>
            <a:r>
              <a:rPr lang="en-US" sz="2800" i="1" dirty="0"/>
              <a:t> </a:t>
            </a:r>
            <a:r>
              <a:rPr lang="en-US" sz="2800" i="1" dirty="0" err="1"/>
              <a:t>lên</a:t>
            </a:r>
            <a:r>
              <a:rPr lang="en-US" sz="2800" i="1" dirty="0"/>
              <a:t> </a:t>
            </a:r>
            <a:r>
              <a:rPr lang="en-US" sz="2800" i="1" dirty="0" err="1"/>
              <a:t>máy</a:t>
            </a:r>
            <a:r>
              <a:rPr lang="en-US" sz="2800" i="1" dirty="0"/>
              <a:t> bay đi </a:t>
            </a:r>
            <a:r>
              <a:rPr lang="en-US" sz="2800" i="1" dirty="0" err="1"/>
              <a:t>Hà</a:t>
            </a:r>
            <a:r>
              <a:rPr lang="en-US" sz="2800" i="1" dirty="0"/>
              <a:t> </a:t>
            </a:r>
            <a:r>
              <a:rPr lang="en-US" sz="2800" i="1" dirty="0" err="1"/>
              <a:t>Nội</a:t>
            </a:r>
            <a:r>
              <a:rPr lang="en-US" sz="2800" i="1" dirty="0"/>
              <a:t> </a:t>
            </a:r>
            <a:r>
              <a:rPr lang="en-US" sz="2800" i="1" dirty="0" err="1"/>
              <a:t>chiều</a:t>
            </a:r>
            <a:r>
              <a:rPr lang="en-US" sz="2800" i="1" dirty="0"/>
              <a:t> nay.</a:t>
            </a:r>
          </a:p>
          <a:p>
            <a:pPr lvl="0" hangingPunct="0"/>
            <a:r>
              <a:rPr lang="en-US" sz="2800" dirty="0" err="1"/>
              <a:t>Đại</a:t>
            </a:r>
            <a:r>
              <a:rPr lang="en-US" sz="2800" dirty="0"/>
              <a:t> </a:t>
            </a:r>
            <a:r>
              <a:rPr lang="en-US" sz="2800" dirty="0" err="1"/>
              <a:t>từ</a:t>
            </a:r>
            <a:r>
              <a:rPr lang="en-US" sz="2800" dirty="0"/>
              <a:t> </a:t>
            </a:r>
            <a:r>
              <a:rPr lang="en-US" sz="2800" dirty="0" err="1"/>
              <a:t>chỉ</a:t>
            </a:r>
            <a:r>
              <a:rPr lang="en-US" sz="2800" dirty="0"/>
              <a:t> </a:t>
            </a:r>
            <a:r>
              <a:rPr lang="en-US" sz="2800" dirty="0" err="1"/>
              <a:t>định</a:t>
            </a:r>
            <a:r>
              <a:rPr lang="en-US" sz="2800" dirty="0"/>
              <a:t>: </a:t>
            </a:r>
            <a:r>
              <a:rPr lang="en-US" sz="2800" dirty="0" err="1"/>
              <a:t>này</a:t>
            </a:r>
            <a:r>
              <a:rPr lang="en-US" sz="2800" dirty="0"/>
              <a:t>, </a:t>
            </a:r>
            <a:r>
              <a:rPr lang="en-US" sz="2800" dirty="0" err="1"/>
              <a:t>nọ</a:t>
            </a:r>
            <a:r>
              <a:rPr lang="en-US" sz="2800" dirty="0"/>
              <a:t>, </a:t>
            </a:r>
            <a:r>
              <a:rPr lang="en-US" sz="2800" dirty="0" err="1"/>
              <a:t>kia</a:t>
            </a:r>
            <a:r>
              <a:rPr lang="en-US" sz="2800" dirty="0"/>
              <a:t>, </a:t>
            </a:r>
            <a:r>
              <a:rPr lang="en-US" sz="2800" dirty="0" err="1"/>
              <a:t>đó</a:t>
            </a:r>
            <a:r>
              <a:rPr lang="en-US" sz="2800" dirty="0"/>
              <a:t>, ...</a:t>
            </a:r>
          </a:p>
        </p:txBody>
      </p:sp>
    </p:spTree>
    <p:extLst>
      <p:ext uri="{BB962C8B-B14F-4D97-AF65-F5344CB8AC3E}">
        <p14:creationId xmlns:p14="http://schemas.microsoft.com/office/powerpoint/2010/main" val="8090963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83335" y="330716"/>
            <a:ext cx="11552350" cy="5970865"/>
          </a:xfrm>
          <a:prstGeom prst="rect">
            <a:avLst/>
          </a:prstGeom>
          <a:solidFill>
            <a:schemeClr val="accent6">
              <a:lumMod val="60000"/>
              <a:lumOff val="40000"/>
            </a:schemeClr>
          </a:solidFill>
        </p:spPr>
        <p:txBody>
          <a:bodyPr wrap="square">
            <a:spAutoFit/>
          </a:bodyPr>
          <a:lstStyle/>
          <a:p>
            <a:pPr algn="just" hangingPunct="0">
              <a:spcBef>
                <a:spcPts val="400"/>
              </a:spcBef>
              <a:spcAft>
                <a:spcPts val="0"/>
              </a:spcAf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cs typeface="Times New Roman" panose="02020603050405020304" pitchFamily="18" charset="0"/>
              </a:rPr>
              <a:t>Ghi</a:t>
            </a:r>
            <a:r>
              <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i="1"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đứng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hoặc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thành tố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đứng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từ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ghép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dụ: </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ý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y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tế</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ỷ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thế</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ý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nhị</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Ngoại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lệ</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3200" b="1" i="1" dirty="0" err="1">
                <a:effectLst/>
                <a:latin typeface="Times New Roman" panose="02020603050405020304" pitchFamily="18" charset="0"/>
                <a:ea typeface="Times New Roman" panose="02020603050405020304" pitchFamily="18" charset="0"/>
                <a:cs typeface="Times New Roman" panose="02020603050405020304" pitchFamily="18" charset="0"/>
              </a:rPr>
              <a:t>lợn</a:t>
            </a:r>
            <a:r>
              <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rPr>
              <a:t> ỉ, í a, ì </a:t>
            </a:r>
            <a:r>
              <a:rPr lang="en-US" sz="3200" b="1" i="1" dirty="0" err="1">
                <a:effectLst/>
                <a:latin typeface="Times New Roman" panose="02020603050405020304" pitchFamily="18" charset="0"/>
                <a:ea typeface="Times New Roman" panose="02020603050405020304" pitchFamily="18" charset="0"/>
                <a:cs typeface="Times New Roman" panose="02020603050405020304" pitchFamily="18" charset="0"/>
              </a:rPr>
              <a:t>ạch</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các từ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phiên</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như</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effectLst/>
                <a:latin typeface="Times New Roman" panose="02020603050405020304" pitchFamily="18" charset="0"/>
                <a:ea typeface="Times New Roman" panose="02020603050405020304" pitchFamily="18" charset="0"/>
                <a:cs typeface="Times New Roman" panose="02020603050405020304" pitchFamily="18" charset="0"/>
              </a:rPr>
              <a:t>nốc</a:t>
            </a:r>
            <a:r>
              <a:rPr lang="en-US" sz="3200" b="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đứng</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trước</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/e/ :</a:t>
            </a:r>
            <a:endParaRPr lang="en-US" sz="32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dụ: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dấu</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yên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nghỉ</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yểm</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trợ</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yến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sào</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kết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đệm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/w/ :</a:t>
            </a:r>
            <a:endParaRPr lang="en-US" sz="32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dụ: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chuyện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truyện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tuyến</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3200"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kết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âm</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vị</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khác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tạo thành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vần</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khác.</a:t>
            </a:r>
            <a:endParaRPr lang="en-US" sz="32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effectLst/>
                <a:latin typeface="Times New Roman" panose="02020603050405020304" pitchFamily="18" charset="0"/>
                <a:ea typeface="Times New Roman" panose="02020603050405020304" pitchFamily="18" charset="0"/>
                <a:cs typeface="Times New Roman" panose="02020603050405020304" pitchFamily="18" charset="0"/>
              </a:rPr>
              <a:t>Ví</a:t>
            </a:r>
            <a:r>
              <a:rPr lang="en-US" sz="3200" dirty="0">
                <a:effectLst/>
                <a:latin typeface="Times New Roman" panose="02020603050405020304" pitchFamily="18" charset="0"/>
                <a:ea typeface="Times New Roman" panose="02020603050405020304" pitchFamily="18" charset="0"/>
                <a:cs typeface="Times New Roman" panose="02020603050405020304" pitchFamily="18" charset="0"/>
              </a:rPr>
              <a:t> dụ:  </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tai </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tay</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tui</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sym typeface="Symbol" panose="05050102010706020507" pitchFamily="18" charset="2"/>
              </a:rPr>
              <a:t></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200" i="1" dirty="0" err="1">
                <a:effectLst/>
                <a:latin typeface="Times New Roman" panose="02020603050405020304" pitchFamily="18" charset="0"/>
                <a:ea typeface="Times New Roman" panose="02020603050405020304" pitchFamily="18" charset="0"/>
                <a:cs typeface="Times New Roman" panose="02020603050405020304" pitchFamily="18" charset="0"/>
              </a:rPr>
              <a:t>tuy</a:t>
            </a:r>
            <a:r>
              <a:rPr lang="en-US" sz="3200" i="1"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066234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751344"/>
            <a:ext cx="12192000" cy="2677656"/>
          </a:xfrm>
          <a:prstGeom prst="rect">
            <a:avLst/>
          </a:prstGeom>
          <a:solidFill>
            <a:schemeClr val="accent6">
              <a:lumMod val="60000"/>
              <a:lumOff val="40000"/>
            </a:schemeClr>
          </a:solidFill>
        </p:spPr>
        <p:txBody>
          <a:bodyPr wrap="square">
            <a:spAutoFit/>
          </a:bodyPr>
          <a:lstStyle/>
          <a:p>
            <a:pPr lvl="0" hangingPunct="0"/>
            <a:endParaRPr lang="en-US" sz="2800" i="1" dirty="0">
              <a:solidFill>
                <a:srgbClr val="FF0000"/>
              </a:solidFill>
            </a:endParaRPr>
          </a:p>
          <a:p>
            <a:pPr lvl="0" hangingPunct="0"/>
            <a:r>
              <a:rPr lang="en-US" sz="2800" i="1" dirty="0" err="1">
                <a:solidFill>
                  <a:srgbClr val="FF0000"/>
                </a:solidFill>
              </a:rPr>
              <a:t>Từ</a:t>
            </a:r>
            <a:r>
              <a:rPr lang="en-US" sz="2800" i="1" dirty="0">
                <a:solidFill>
                  <a:srgbClr val="FF0000"/>
                </a:solidFill>
              </a:rPr>
              <a:t> </a:t>
            </a:r>
            <a:r>
              <a:rPr lang="en-US" sz="2800" i="1" dirty="0" err="1">
                <a:solidFill>
                  <a:srgbClr val="FF0000"/>
                </a:solidFill>
              </a:rPr>
              <a:t>chỉ</a:t>
            </a:r>
            <a:r>
              <a:rPr lang="en-US" sz="2800" i="1" dirty="0">
                <a:solidFill>
                  <a:srgbClr val="FF0000"/>
                </a:solidFill>
              </a:rPr>
              <a:t> </a:t>
            </a:r>
            <a:r>
              <a:rPr lang="en-US" sz="2800" i="1" dirty="0" err="1">
                <a:solidFill>
                  <a:srgbClr val="FF0000"/>
                </a:solidFill>
              </a:rPr>
              <a:t>toàn</a:t>
            </a:r>
            <a:r>
              <a:rPr lang="en-US" sz="2800" i="1" dirty="0">
                <a:solidFill>
                  <a:srgbClr val="FF0000"/>
                </a:solidFill>
              </a:rPr>
              <a:t> </a:t>
            </a:r>
            <a:r>
              <a:rPr lang="en-US" sz="2800" i="1" dirty="0" err="1">
                <a:solidFill>
                  <a:srgbClr val="FF0000"/>
                </a:solidFill>
              </a:rPr>
              <a:t>thể</a:t>
            </a:r>
            <a:r>
              <a:rPr lang="en-US" sz="2800" i="1" dirty="0"/>
              <a:t>:</a:t>
            </a:r>
            <a:r>
              <a:rPr lang="en-US" sz="2800" i="1" dirty="0">
                <a:solidFill>
                  <a:srgbClr val="FF0000"/>
                </a:solidFill>
              </a:rPr>
              <a:t> </a:t>
            </a:r>
            <a:r>
              <a:rPr lang="en-US" sz="2800" dirty="0" err="1"/>
              <a:t>tất</a:t>
            </a:r>
            <a:r>
              <a:rPr lang="en-US" sz="2800" dirty="0"/>
              <a:t> </a:t>
            </a:r>
            <a:r>
              <a:rPr lang="en-US" sz="2800" dirty="0" err="1"/>
              <a:t>cả</a:t>
            </a:r>
            <a:r>
              <a:rPr lang="en-US" sz="2800" dirty="0"/>
              <a:t>, </a:t>
            </a:r>
            <a:r>
              <a:rPr lang="en-US" sz="2800" dirty="0" err="1"/>
              <a:t>hết</a:t>
            </a:r>
            <a:r>
              <a:rPr lang="en-US" sz="2800" dirty="0"/>
              <a:t> </a:t>
            </a:r>
            <a:r>
              <a:rPr lang="en-US" sz="2800" dirty="0" err="1"/>
              <a:t>thảy</a:t>
            </a:r>
            <a:r>
              <a:rPr lang="en-US" sz="2800" dirty="0"/>
              <a:t>, </a:t>
            </a:r>
            <a:r>
              <a:rPr lang="en-US" sz="2800" dirty="0" err="1"/>
              <a:t>cả</a:t>
            </a:r>
            <a:r>
              <a:rPr lang="en-US" sz="2800" dirty="0"/>
              <a:t> </a:t>
            </a:r>
            <a:r>
              <a:rPr lang="en-US" sz="2800" dirty="0" err="1"/>
              <a:t>hai</a:t>
            </a:r>
            <a:r>
              <a:rPr lang="en-US" sz="2800" dirty="0"/>
              <a:t>, </a:t>
            </a:r>
            <a:r>
              <a:rPr lang="en-US" sz="2800" dirty="0" err="1"/>
              <a:t>cả</a:t>
            </a:r>
            <a:r>
              <a:rPr lang="en-US" sz="2800" dirty="0"/>
              <a:t> </a:t>
            </a:r>
            <a:r>
              <a:rPr lang="en-US" sz="2800" dirty="0" err="1"/>
              <a:t>ba</a:t>
            </a:r>
            <a:r>
              <a:rPr lang="en-US" sz="2800" dirty="0"/>
              <a:t>, ... </a:t>
            </a:r>
            <a:r>
              <a:rPr lang="en-US" sz="2800" dirty="0" err="1"/>
              <a:t>cũng</a:t>
            </a:r>
            <a:r>
              <a:rPr lang="en-US" sz="2800" dirty="0"/>
              <a:t> </a:t>
            </a:r>
            <a:r>
              <a:rPr lang="en-US" sz="2800" dirty="0" err="1"/>
              <a:t>có</a:t>
            </a:r>
            <a:r>
              <a:rPr lang="en-US" sz="2800" dirty="0"/>
              <a:t> </a:t>
            </a:r>
            <a:r>
              <a:rPr lang="en-US" sz="2800" dirty="0" err="1"/>
              <a:t>chức</a:t>
            </a:r>
            <a:r>
              <a:rPr lang="en-US" sz="2800" dirty="0"/>
              <a:t> </a:t>
            </a:r>
            <a:r>
              <a:rPr lang="en-US" sz="2800" dirty="0" err="1"/>
              <a:t>năng</a:t>
            </a:r>
            <a:r>
              <a:rPr lang="en-US" sz="2800" dirty="0"/>
              <a:t> </a:t>
            </a:r>
            <a:r>
              <a:rPr lang="en-US" sz="2800" dirty="0" err="1"/>
              <a:t>thay</a:t>
            </a:r>
            <a:r>
              <a:rPr lang="en-US" sz="2800" dirty="0"/>
              <a:t> </a:t>
            </a:r>
            <a:r>
              <a:rPr lang="en-US" sz="2800" dirty="0" err="1"/>
              <a:t>thế</a:t>
            </a:r>
            <a:r>
              <a:rPr lang="en-US" sz="2800" dirty="0"/>
              <a:t> </a:t>
            </a:r>
            <a:r>
              <a:rPr lang="en-US" sz="2800" dirty="0" err="1"/>
              <a:t>như</a:t>
            </a:r>
            <a:r>
              <a:rPr lang="en-US" sz="2800" dirty="0"/>
              <a:t> </a:t>
            </a:r>
            <a:r>
              <a:rPr lang="en-US" sz="2800" dirty="0" err="1"/>
              <a:t>đại</a:t>
            </a:r>
            <a:r>
              <a:rPr lang="en-US" sz="2800" dirty="0"/>
              <a:t> từ. </a:t>
            </a:r>
          </a:p>
          <a:p>
            <a:r>
              <a:rPr lang="en-US" sz="2800" u="sng" dirty="0"/>
              <a:t>Ví dụ:</a:t>
            </a:r>
            <a:r>
              <a:rPr lang="en-US" sz="2800" dirty="0"/>
              <a:t> - </a:t>
            </a:r>
            <a:r>
              <a:rPr lang="en-US" sz="2800" i="1" dirty="0" err="1"/>
              <a:t>Muôn</a:t>
            </a:r>
            <a:r>
              <a:rPr lang="en-US" sz="2800" i="1" dirty="0"/>
              <a:t> </a:t>
            </a:r>
            <a:r>
              <a:rPr lang="en-US" sz="2800" i="1" dirty="0" err="1"/>
              <a:t>việc</a:t>
            </a:r>
            <a:r>
              <a:rPr lang="en-US" sz="2800" i="1" dirty="0"/>
              <a:t> thành </a:t>
            </a:r>
            <a:r>
              <a:rPr lang="en-US" sz="2800" i="1" dirty="0" err="1"/>
              <a:t>công</a:t>
            </a:r>
            <a:r>
              <a:rPr lang="en-US" sz="2800" i="1" dirty="0"/>
              <a:t> hay </a:t>
            </a:r>
            <a:r>
              <a:rPr lang="en-US" sz="2800" i="1" dirty="0" err="1"/>
              <a:t>thất</a:t>
            </a:r>
            <a:r>
              <a:rPr lang="en-US" sz="2800" i="1" dirty="0"/>
              <a:t> </a:t>
            </a:r>
            <a:r>
              <a:rPr lang="en-US" sz="2800" i="1" dirty="0" err="1"/>
              <a:t>bại</a:t>
            </a:r>
            <a:r>
              <a:rPr lang="en-US" sz="2800" i="1" dirty="0"/>
              <a:t> </a:t>
            </a:r>
            <a:r>
              <a:rPr lang="en-US" sz="2800" i="1" dirty="0" err="1"/>
              <a:t>đều</a:t>
            </a:r>
            <a:r>
              <a:rPr lang="en-US" sz="2800" i="1" dirty="0"/>
              <a:t> do </a:t>
            </a:r>
            <a:r>
              <a:rPr lang="en-US" sz="2800" i="1" dirty="0" err="1"/>
              <a:t>cán</a:t>
            </a:r>
            <a:r>
              <a:rPr lang="en-US" sz="2800" i="1" dirty="0"/>
              <a:t> </a:t>
            </a:r>
            <a:r>
              <a:rPr lang="en-US" sz="2800" i="1" dirty="0" err="1"/>
              <a:t>bộ</a:t>
            </a:r>
            <a:r>
              <a:rPr lang="en-US" sz="2800" i="1" dirty="0"/>
              <a:t> </a:t>
            </a:r>
            <a:r>
              <a:rPr lang="en-US" sz="2800" i="1" dirty="0" err="1"/>
              <a:t>tốt</a:t>
            </a:r>
            <a:r>
              <a:rPr lang="en-US" sz="2800" i="1" dirty="0"/>
              <a:t> hoặc </a:t>
            </a:r>
            <a:r>
              <a:rPr lang="en-US" sz="2800" i="1" dirty="0" err="1"/>
              <a:t>kém</a:t>
            </a:r>
            <a:r>
              <a:rPr lang="en-US" sz="2800" i="1" dirty="0"/>
              <a:t>. </a:t>
            </a:r>
            <a:r>
              <a:rPr lang="en-US" sz="2800" i="1" dirty="0" err="1"/>
              <a:t>Đó</a:t>
            </a:r>
            <a:r>
              <a:rPr lang="en-US" sz="2800" i="1" dirty="0"/>
              <a:t> </a:t>
            </a:r>
            <a:r>
              <a:rPr lang="en-US" sz="2800" i="1" dirty="0" err="1"/>
              <a:t>là</a:t>
            </a:r>
            <a:r>
              <a:rPr lang="en-US" sz="2800" i="1" dirty="0"/>
              <a:t> </a:t>
            </a:r>
            <a:r>
              <a:rPr lang="en-US" sz="2800" i="1" dirty="0" err="1"/>
              <a:t>một</a:t>
            </a:r>
            <a:r>
              <a:rPr lang="en-US" sz="2800" i="1" dirty="0"/>
              <a:t> </a:t>
            </a:r>
            <a:r>
              <a:rPr lang="en-US" sz="2800" i="1" dirty="0" err="1"/>
              <a:t>chân</a:t>
            </a:r>
            <a:r>
              <a:rPr lang="en-US" sz="2800" i="1" dirty="0"/>
              <a:t> </a:t>
            </a:r>
            <a:r>
              <a:rPr lang="en-US" sz="2800" i="1" dirty="0" err="1"/>
              <a:t>lí</a:t>
            </a:r>
            <a:r>
              <a:rPr lang="en-US" sz="2800" i="1" dirty="0"/>
              <a:t> </a:t>
            </a:r>
            <a:r>
              <a:rPr lang="en-US" sz="2800" i="1" dirty="0" err="1"/>
              <a:t>nhất</a:t>
            </a:r>
            <a:r>
              <a:rPr lang="en-US" sz="2800" i="1" dirty="0"/>
              <a:t> </a:t>
            </a:r>
            <a:r>
              <a:rPr lang="en-US" sz="2800" i="1" dirty="0" err="1"/>
              <a:t>định</a:t>
            </a:r>
            <a:r>
              <a:rPr lang="en-US" sz="2800" i="1" dirty="0"/>
              <a:t>. </a:t>
            </a:r>
            <a:r>
              <a:rPr lang="en-US" sz="2800" dirty="0"/>
              <a:t>(Hồ </a:t>
            </a:r>
            <a:r>
              <a:rPr lang="en-US" sz="2800" dirty="0" err="1"/>
              <a:t>Chí</a:t>
            </a:r>
            <a:r>
              <a:rPr lang="en-US" sz="2800" dirty="0"/>
              <a:t> Minh)	</a:t>
            </a:r>
          </a:p>
          <a:p>
            <a:endParaRPr lang="en-US"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308683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7059" y="597210"/>
            <a:ext cx="11470141" cy="5693866"/>
          </a:xfrm>
          <a:prstGeom prst="rect">
            <a:avLst/>
          </a:prstGeom>
          <a:solidFill>
            <a:schemeClr val="accent6">
              <a:lumMod val="60000"/>
              <a:lumOff val="40000"/>
            </a:schemeClr>
          </a:solidFill>
        </p:spPr>
        <p:txBody>
          <a:bodyPr wrap="square">
            <a:spAutoFit/>
          </a:bodyPr>
          <a:lstStyle/>
          <a:p>
            <a:pPr hangingPunct="0"/>
            <a:endParaRPr lang="en-US" sz="2800" b="1" i="1" dirty="0">
              <a:sym typeface="Wingdings"/>
            </a:endParaRPr>
          </a:p>
          <a:p>
            <a:pPr marL="457200" indent="-457200" hangingPunct="0">
              <a:buFont typeface="Wingdings" panose="05000000000000000000" pitchFamily="2" charset="2"/>
              <a:buChar char=""/>
            </a:pPr>
            <a:r>
              <a:rPr lang="en-US" sz="2800" b="1" i="1" u="sng" dirty="0" err="1"/>
              <a:t>Phép</a:t>
            </a:r>
            <a:r>
              <a:rPr lang="en-US" sz="2800" b="1" i="1" u="sng" dirty="0"/>
              <a:t> </a:t>
            </a:r>
            <a:r>
              <a:rPr lang="en-US" sz="2800" b="1" i="1" u="sng" dirty="0" err="1"/>
              <a:t>đối</a:t>
            </a:r>
            <a:r>
              <a:rPr lang="en-US" sz="2800" i="1" dirty="0"/>
              <a:t>: </a:t>
            </a:r>
            <a:r>
              <a:rPr lang="en-US" sz="2800" dirty="0"/>
              <a:t>Kết tố ở câu kết nối </a:t>
            </a:r>
            <a:r>
              <a:rPr lang="en-US" sz="2800" dirty="0" err="1"/>
              <a:t>có</a:t>
            </a:r>
            <a:r>
              <a:rPr lang="en-US" sz="2800" dirty="0"/>
              <a:t> </a:t>
            </a:r>
            <a:r>
              <a:rPr lang="en-US" sz="2800" dirty="0" err="1"/>
              <a:t>nội</a:t>
            </a:r>
            <a:r>
              <a:rPr lang="en-US" sz="2800" dirty="0"/>
              <a:t> dung </a:t>
            </a:r>
            <a:r>
              <a:rPr lang="en-US" sz="2800" dirty="0" err="1"/>
              <a:t>đối</a:t>
            </a:r>
            <a:r>
              <a:rPr lang="en-US" sz="2800" dirty="0"/>
              <a:t> lập </a:t>
            </a:r>
            <a:r>
              <a:rPr lang="en-US" sz="2800" dirty="0" err="1"/>
              <a:t>với</a:t>
            </a:r>
            <a:r>
              <a:rPr lang="en-US" sz="2800" dirty="0"/>
              <a:t> kết tố ở câu </a:t>
            </a:r>
            <a:r>
              <a:rPr lang="en-US" sz="2800" dirty="0" err="1"/>
              <a:t>chủ</a:t>
            </a:r>
            <a:r>
              <a:rPr lang="en-US" sz="2800" dirty="0"/>
              <a:t>. </a:t>
            </a:r>
            <a:r>
              <a:rPr lang="en-US" sz="2800" dirty="0" err="1"/>
              <a:t>Phép</a:t>
            </a:r>
            <a:r>
              <a:rPr lang="en-US" sz="2800" dirty="0"/>
              <a:t> </a:t>
            </a:r>
            <a:r>
              <a:rPr lang="en-US" sz="2800" dirty="0" err="1"/>
              <a:t>đối</a:t>
            </a:r>
            <a:r>
              <a:rPr lang="en-US" sz="2800" dirty="0"/>
              <a:t> </a:t>
            </a:r>
            <a:r>
              <a:rPr lang="en-US" sz="2800" dirty="0" err="1"/>
              <a:t>có</a:t>
            </a:r>
            <a:r>
              <a:rPr lang="en-US" sz="2800" dirty="0"/>
              <a:t> </a:t>
            </a:r>
            <a:r>
              <a:rPr lang="en-US" sz="2800" dirty="0" err="1"/>
              <a:t>những</a:t>
            </a:r>
            <a:r>
              <a:rPr lang="en-US" sz="2800" dirty="0"/>
              <a:t> </a:t>
            </a:r>
            <a:r>
              <a:rPr lang="en-US" sz="2800" dirty="0" err="1"/>
              <a:t>hình</a:t>
            </a:r>
            <a:r>
              <a:rPr lang="en-US" sz="2800" dirty="0"/>
              <a:t> thức </a:t>
            </a:r>
            <a:r>
              <a:rPr lang="en-US" sz="2800" dirty="0" err="1"/>
              <a:t>sau</a:t>
            </a:r>
            <a:r>
              <a:rPr lang="en-US" sz="2800" dirty="0"/>
              <a:t>:</a:t>
            </a:r>
          </a:p>
          <a:p>
            <a:pPr hangingPunct="0"/>
            <a:endParaRPr lang="en-US" sz="2800" dirty="0"/>
          </a:p>
          <a:p>
            <a:pPr lvl="0" hangingPunct="0"/>
            <a:r>
              <a:rPr lang="en-US" sz="2800" i="1" dirty="0" err="1">
                <a:solidFill>
                  <a:srgbClr val="FF0000"/>
                </a:solidFill>
              </a:rPr>
              <a:t>Đối</a:t>
            </a:r>
            <a:r>
              <a:rPr lang="en-US" sz="2800" i="1" dirty="0">
                <a:solidFill>
                  <a:srgbClr val="FF0000"/>
                </a:solidFill>
              </a:rPr>
              <a:t> </a:t>
            </a:r>
            <a:r>
              <a:rPr lang="en-US" sz="2800" i="1" dirty="0" err="1">
                <a:solidFill>
                  <a:srgbClr val="FF0000"/>
                </a:solidFill>
              </a:rPr>
              <a:t>bằng</a:t>
            </a:r>
            <a:r>
              <a:rPr lang="en-US" sz="2800" i="1" dirty="0">
                <a:solidFill>
                  <a:srgbClr val="FF0000"/>
                </a:solidFill>
              </a:rPr>
              <a:t> từ trái </a:t>
            </a:r>
            <a:r>
              <a:rPr lang="en-US" sz="2800" i="1" dirty="0" err="1">
                <a:solidFill>
                  <a:srgbClr val="FF0000"/>
                </a:solidFill>
              </a:rPr>
              <a:t>nghĩa</a:t>
            </a:r>
            <a:r>
              <a:rPr lang="en-US" sz="2800" i="1" dirty="0"/>
              <a:t>:</a:t>
            </a:r>
            <a:r>
              <a:rPr lang="en-US" sz="2800" dirty="0"/>
              <a:t> Kết tố </a:t>
            </a:r>
            <a:r>
              <a:rPr lang="en-US" sz="2800" dirty="0" err="1"/>
              <a:t>là</a:t>
            </a:r>
            <a:r>
              <a:rPr lang="en-US" sz="2800" dirty="0"/>
              <a:t> </a:t>
            </a:r>
            <a:r>
              <a:rPr lang="en-US" sz="2800" dirty="0" err="1"/>
              <a:t>những</a:t>
            </a:r>
            <a:r>
              <a:rPr lang="en-US" sz="2800" dirty="0"/>
              <a:t> từ trái </a:t>
            </a:r>
            <a:r>
              <a:rPr lang="en-US" sz="2800" dirty="0" err="1"/>
              <a:t>nghĩa</a:t>
            </a:r>
            <a:r>
              <a:rPr lang="en-US" sz="2800" dirty="0"/>
              <a:t>.</a:t>
            </a:r>
          </a:p>
          <a:p>
            <a:pPr hangingPunct="0"/>
            <a:r>
              <a:rPr lang="en-US" sz="2800" u="sng" dirty="0"/>
              <a:t>Ví dụ:</a:t>
            </a:r>
            <a:r>
              <a:rPr lang="en-US" sz="2800" dirty="0"/>
              <a:t>- </a:t>
            </a:r>
            <a:r>
              <a:rPr lang="en-US" sz="2800" i="1" dirty="0"/>
              <a:t>Giao </a:t>
            </a:r>
            <a:r>
              <a:rPr lang="en-US" sz="2800" i="1" dirty="0" err="1"/>
              <a:t>thông</a:t>
            </a:r>
            <a:r>
              <a:rPr lang="en-US" sz="2800" i="1" dirty="0"/>
              <a:t> </a:t>
            </a:r>
            <a:r>
              <a:rPr lang="en-US" sz="2800" i="1" u="sng" dirty="0" err="1"/>
              <a:t>tốt</a:t>
            </a:r>
            <a:r>
              <a:rPr lang="en-US" sz="2800" i="1" dirty="0"/>
              <a:t> </a:t>
            </a:r>
            <a:r>
              <a:rPr lang="en-US" sz="2800" i="1" dirty="0" err="1"/>
              <a:t>thì</a:t>
            </a:r>
            <a:r>
              <a:rPr lang="en-US" sz="2800" i="1" dirty="0"/>
              <a:t> các </a:t>
            </a:r>
            <a:r>
              <a:rPr lang="en-US" sz="2800" i="1" dirty="0" err="1"/>
              <a:t>việc</a:t>
            </a:r>
            <a:r>
              <a:rPr lang="en-US" sz="2800" i="1" dirty="0"/>
              <a:t> </a:t>
            </a:r>
            <a:r>
              <a:rPr lang="en-US" sz="2800" i="1" dirty="0" err="1"/>
              <a:t>đều</a:t>
            </a:r>
            <a:r>
              <a:rPr lang="en-US" sz="2800" i="1" dirty="0"/>
              <a:t> </a:t>
            </a:r>
            <a:r>
              <a:rPr lang="en-US" sz="2800" i="1" dirty="0" err="1"/>
              <a:t>dễ</a:t>
            </a:r>
            <a:r>
              <a:rPr lang="en-US" sz="2800" i="1" dirty="0"/>
              <a:t> </a:t>
            </a:r>
            <a:r>
              <a:rPr lang="en-US" sz="2800" i="1" dirty="0" err="1"/>
              <a:t>dàng</a:t>
            </a:r>
            <a:r>
              <a:rPr lang="en-US" sz="2800" i="1" dirty="0"/>
              <a:t>. Giao </a:t>
            </a:r>
            <a:r>
              <a:rPr lang="en-US" sz="2800" i="1" dirty="0" err="1"/>
              <a:t>thông</a:t>
            </a:r>
            <a:r>
              <a:rPr lang="en-US" sz="2800" i="1" dirty="0"/>
              <a:t> </a:t>
            </a:r>
            <a:r>
              <a:rPr lang="en-US" sz="2800" i="1" u="sng" dirty="0" err="1"/>
              <a:t>xấu</a:t>
            </a:r>
            <a:r>
              <a:rPr lang="en-US" sz="2800" i="1" dirty="0"/>
              <a:t> </a:t>
            </a:r>
            <a:r>
              <a:rPr lang="en-US" sz="2800" i="1" dirty="0" err="1"/>
              <a:t>thì</a:t>
            </a:r>
            <a:r>
              <a:rPr lang="en-US" sz="2800" i="1" dirty="0"/>
              <a:t> các </a:t>
            </a:r>
            <a:r>
              <a:rPr lang="en-US" sz="2800" i="1" dirty="0" err="1"/>
              <a:t>việc</a:t>
            </a:r>
            <a:r>
              <a:rPr lang="en-US" sz="2800" i="1" dirty="0"/>
              <a:t> </a:t>
            </a:r>
            <a:r>
              <a:rPr lang="en-US" sz="2800" i="1" dirty="0" err="1"/>
              <a:t>đều</a:t>
            </a:r>
            <a:r>
              <a:rPr lang="en-US" sz="2800" i="1" dirty="0"/>
              <a:t> </a:t>
            </a:r>
            <a:r>
              <a:rPr lang="en-US" sz="2800" i="1" dirty="0" err="1"/>
              <a:t>đình</a:t>
            </a:r>
            <a:r>
              <a:rPr lang="en-US" sz="2800" i="1" dirty="0"/>
              <a:t> </a:t>
            </a:r>
            <a:r>
              <a:rPr lang="en-US" sz="2800" i="1" dirty="0" err="1"/>
              <a:t>trễ</a:t>
            </a:r>
            <a:r>
              <a:rPr lang="en-US" sz="2800" i="1" dirty="0"/>
              <a:t>. </a:t>
            </a:r>
            <a:r>
              <a:rPr lang="en-US" sz="2800" dirty="0"/>
              <a:t>(Hồ </a:t>
            </a:r>
            <a:r>
              <a:rPr lang="en-US" sz="2800" dirty="0" err="1"/>
              <a:t>Chí</a:t>
            </a:r>
            <a:r>
              <a:rPr lang="en-US" sz="2800" dirty="0"/>
              <a:t> Minh)</a:t>
            </a:r>
          </a:p>
          <a:p>
            <a:pPr lvl="0" hangingPunct="0"/>
            <a:r>
              <a:rPr lang="en-US" sz="2800" i="1" dirty="0" err="1">
                <a:solidFill>
                  <a:srgbClr val="FF0000"/>
                </a:solidFill>
              </a:rPr>
              <a:t>Đối</a:t>
            </a:r>
            <a:r>
              <a:rPr lang="en-US" sz="2800" i="1" dirty="0">
                <a:solidFill>
                  <a:srgbClr val="FF0000"/>
                </a:solidFill>
              </a:rPr>
              <a:t> </a:t>
            </a:r>
            <a:r>
              <a:rPr lang="en-US" sz="2800" i="1" dirty="0" err="1">
                <a:solidFill>
                  <a:srgbClr val="FF0000"/>
                </a:solidFill>
              </a:rPr>
              <a:t>bằng</a:t>
            </a:r>
            <a:r>
              <a:rPr lang="en-US" sz="2800" i="1" dirty="0">
                <a:solidFill>
                  <a:srgbClr val="FF0000"/>
                </a:solidFill>
              </a:rPr>
              <a:t> từ </a:t>
            </a:r>
            <a:r>
              <a:rPr lang="en-US" sz="2800" i="1" dirty="0" err="1">
                <a:solidFill>
                  <a:srgbClr val="FF0000"/>
                </a:solidFill>
              </a:rPr>
              <a:t>phủ</a:t>
            </a:r>
            <a:r>
              <a:rPr lang="en-US" sz="2800" i="1" dirty="0">
                <a:solidFill>
                  <a:srgbClr val="FF0000"/>
                </a:solidFill>
              </a:rPr>
              <a:t> </a:t>
            </a:r>
            <a:r>
              <a:rPr lang="en-US" sz="2800" i="1" dirty="0" err="1">
                <a:solidFill>
                  <a:srgbClr val="FF0000"/>
                </a:solidFill>
              </a:rPr>
              <a:t>định</a:t>
            </a:r>
            <a:r>
              <a:rPr lang="en-US" sz="2800" i="1" dirty="0"/>
              <a:t>:</a:t>
            </a:r>
            <a:r>
              <a:rPr lang="en-US" sz="2800" dirty="0"/>
              <a:t> Kết tố ở câu kết </a:t>
            </a:r>
            <a:r>
              <a:rPr lang="en-US" sz="2800" dirty="0" err="1"/>
              <a:t>là</a:t>
            </a:r>
            <a:r>
              <a:rPr lang="en-US" sz="2800" dirty="0"/>
              <a:t> các từ </a:t>
            </a:r>
            <a:r>
              <a:rPr lang="en-US" sz="2800" dirty="0" err="1"/>
              <a:t>không</a:t>
            </a:r>
            <a:r>
              <a:rPr lang="en-US" sz="2800" dirty="0"/>
              <a:t>, </a:t>
            </a:r>
            <a:r>
              <a:rPr lang="en-US" sz="2800" dirty="0" err="1"/>
              <a:t>chẳng</a:t>
            </a:r>
            <a:r>
              <a:rPr lang="en-US" sz="2800" dirty="0"/>
              <a:t>, </a:t>
            </a:r>
            <a:r>
              <a:rPr lang="en-US" sz="2800" dirty="0" err="1"/>
              <a:t>chưa</a:t>
            </a:r>
            <a:r>
              <a:rPr lang="en-US" sz="2800" dirty="0"/>
              <a:t>, ...</a:t>
            </a:r>
          </a:p>
          <a:p>
            <a:pPr hangingPunct="0"/>
            <a:r>
              <a:rPr lang="en-US" sz="2800" u="sng" dirty="0"/>
              <a:t>Ví dụ:</a:t>
            </a:r>
            <a:r>
              <a:rPr lang="en-US" sz="2800" dirty="0"/>
              <a:t> - </a:t>
            </a:r>
            <a:r>
              <a:rPr lang="en-US" sz="2800" i="1" dirty="0"/>
              <a:t>Con </a:t>
            </a:r>
            <a:r>
              <a:rPr lang="en-US" sz="2800" i="1" dirty="0" err="1"/>
              <a:t>em</a:t>
            </a:r>
            <a:r>
              <a:rPr lang="en-US" sz="2800" i="1" dirty="0"/>
              <a:t> </a:t>
            </a:r>
            <a:r>
              <a:rPr lang="en-US" sz="2800" i="1" dirty="0" err="1"/>
              <a:t>rất</a:t>
            </a:r>
            <a:r>
              <a:rPr lang="en-US" sz="2800" i="1" dirty="0"/>
              <a:t> </a:t>
            </a:r>
            <a:r>
              <a:rPr lang="en-US" sz="2800" i="1" dirty="0" err="1"/>
              <a:t>chăm</a:t>
            </a:r>
            <a:r>
              <a:rPr lang="en-US" sz="2800" i="1" dirty="0"/>
              <a:t> </a:t>
            </a:r>
            <a:r>
              <a:rPr lang="en-US" sz="2800" i="1" dirty="0" err="1"/>
              <a:t>học</a:t>
            </a:r>
            <a:r>
              <a:rPr lang="en-US" sz="2800" i="1" dirty="0"/>
              <a:t>. Con </a:t>
            </a:r>
            <a:r>
              <a:rPr lang="en-US" sz="2800" i="1" dirty="0" err="1"/>
              <a:t>chị</a:t>
            </a:r>
            <a:r>
              <a:rPr lang="en-US" sz="2800" i="1" dirty="0"/>
              <a:t> </a:t>
            </a:r>
            <a:r>
              <a:rPr lang="en-US" sz="2800" i="1" dirty="0" err="1"/>
              <a:t>không</a:t>
            </a:r>
            <a:r>
              <a:rPr lang="en-US" sz="2800" i="1" dirty="0"/>
              <a:t> </a:t>
            </a:r>
            <a:r>
              <a:rPr lang="en-US" sz="2800" i="1" dirty="0" err="1"/>
              <a:t>được</a:t>
            </a:r>
            <a:r>
              <a:rPr lang="en-US" sz="2800" i="1" dirty="0"/>
              <a:t> </a:t>
            </a:r>
            <a:r>
              <a:rPr lang="en-US" sz="2800" i="1" dirty="0" err="1"/>
              <a:t>như</a:t>
            </a:r>
            <a:r>
              <a:rPr lang="en-US" sz="2800" i="1" dirty="0"/>
              <a:t> </a:t>
            </a:r>
            <a:r>
              <a:rPr lang="en-US" sz="2800" i="1" dirty="0" err="1"/>
              <a:t>em</a:t>
            </a:r>
            <a:r>
              <a:rPr lang="en-US" sz="2800" i="1" dirty="0"/>
              <a:t> </a:t>
            </a:r>
            <a:r>
              <a:rPr lang="en-US" sz="2800" i="1" dirty="0" err="1"/>
              <a:t>nó</a:t>
            </a:r>
            <a:r>
              <a:rPr lang="en-US" sz="2800" i="1" dirty="0"/>
              <a:t>.</a:t>
            </a:r>
            <a:endParaRPr lang="en-US" sz="2800" dirty="0"/>
          </a:p>
          <a:p>
            <a:pPr lvl="0" hangingPunct="0"/>
            <a:r>
              <a:rPr lang="en-US" sz="2800" i="1" dirty="0" err="1">
                <a:solidFill>
                  <a:srgbClr val="FF0000"/>
                </a:solidFill>
              </a:rPr>
              <a:t>Đối</a:t>
            </a:r>
            <a:r>
              <a:rPr lang="en-US" sz="2800" i="1" dirty="0">
                <a:solidFill>
                  <a:srgbClr val="FF0000"/>
                </a:solidFill>
              </a:rPr>
              <a:t> </a:t>
            </a:r>
            <a:r>
              <a:rPr lang="en-US" sz="2800" i="1" dirty="0" err="1">
                <a:solidFill>
                  <a:srgbClr val="FF0000"/>
                </a:solidFill>
              </a:rPr>
              <a:t>lâm</a:t>
            </a:r>
            <a:r>
              <a:rPr lang="en-US" sz="2800" i="1" dirty="0">
                <a:solidFill>
                  <a:srgbClr val="FF0000"/>
                </a:solidFill>
              </a:rPr>
              <a:t> </a:t>
            </a:r>
            <a:r>
              <a:rPr lang="en-US" sz="2800" i="1" dirty="0" err="1">
                <a:solidFill>
                  <a:srgbClr val="FF0000"/>
                </a:solidFill>
              </a:rPr>
              <a:t>thời</a:t>
            </a:r>
            <a:r>
              <a:rPr lang="en-US" sz="2800" i="1" dirty="0"/>
              <a:t>:</a:t>
            </a:r>
            <a:r>
              <a:rPr lang="en-US" sz="2800" dirty="0"/>
              <a:t> Kết tố ở kết </a:t>
            </a:r>
            <a:r>
              <a:rPr lang="en-US" sz="2800" dirty="0" err="1"/>
              <a:t>ngôn</a:t>
            </a:r>
            <a:r>
              <a:rPr lang="en-US" sz="2800" dirty="0"/>
              <a:t> </a:t>
            </a:r>
            <a:r>
              <a:rPr lang="en-US" sz="2800" dirty="0" err="1"/>
              <a:t>lâm</a:t>
            </a:r>
            <a:r>
              <a:rPr lang="en-US" sz="2800" dirty="0"/>
              <a:t> </a:t>
            </a:r>
            <a:r>
              <a:rPr lang="en-US" sz="2800" dirty="0" err="1"/>
              <a:t>thời</a:t>
            </a:r>
            <a:r>
              <a:rPr lang="en-US" sz="2800" dirty="0"/>
              <a:t> </a:t>
            </a:r>
            <a:r>
              <a:rPr lang="en-US" sz="2800" dirty="0" err="1"/>
              <a:t>đối</a:t>
            </a:r>
            <a:r>
              <a:rPr lang="en-US" sz="2800" dirty="0"/>
              <a:t> </a:t>
            </a:r>
            <a:r>
              <a:rPr lang="en-US" sz="2800" dirty="0" err="1"/>
              <a:t>với</a:t>
            </a:r>
            <a:r>
              <a:rPr lang="en-US" sz="2800" dirty="0"/>
              <a:t> kết tố ở câu </a:t>
            </a:r>
            <a:r>
              <a:rPr lang="en-US" sz="2800" dirty="0" err="1"/>
              <a:t>chủ</a:t>
            </a:r>
            <a:r>
              <a:rPr lang="en-US" sz="2800" dirty="0"/>
              <a:t>.</a:t>
            </a:r>
          </a:p>
          <a:p>
            <a:pPr hangingPunct="0"/>
            <a:r>
              <a:rPr lang="en-US" sz="2800" u="sng" dirty="0"/>
              <a:t>Ví dụ:</a:t>
            </a:r>
            <a:r>
              <a:rPr lang="en-US" sz="2800" dirty="0"/>
              <a:t> 	- </a:t>
            </a:r>
            <a:r>
              <a:rPr lang="en-US" sz="2800" i="1" dirty="0" err="1"/>
              <a:t>Trời</a:t>
            </a:r>
            <a:r>
              <a:rPr lang="en-US" sz="2800" i="1" dirty="0"/>
              <a:t> </a:t>
            </a:r>
            <a:r>
              <a:rPr lang="en-US" sz="2800" i="1" dirty="0" err="1"/>
              <a:t>sinh</a:t>
            </a:r>
            <a:r>
              <a:rPr lang="en-US" sz="2800" i="1" dirty="0"/>
              <a:t> </a:t>
            </a:r>
            <a:r>
              <a:rPr lang="en-US" sz="2800" i="1" dirty="0" err="1"/>
              <a:t>ông</a:t>
            </a:r>
            <a:r>
              <a:rPr lang="en-US" sz="2800" i="1" dirty="0"/>
              <a:t> </a:t>
            </a:r>
            <a:r>
              <a:rPr lang="en-US" sz="2800" i="1" dirty="0" err="1"/>
              <a:t>Tú</a:t>
            </a:r>
            <a:r>
              <a:rPr lang="en-US" sz="2800" i="1" dirty="0"/>
              <a:t> </a:t>
            </a:r>
            <a:r>
              <a:rPr lang="en-US" sz="2800" i="1" dirty="0" err="1"/>
              <a:t>Cát</a:t>
            </a:r>
            <a:endParaRPr lang="en-US" sz="2800" dirty="0"/>
          </a:p>
          <a:p>
            <a:pPr hangingPunct="0"/>
            <a:r>
              <a:rPr lang="en-US" sz="2800" i="1" dirty="0"/>
              <a:t> </a:t>
            </a:r>
            <a:r>
              <a:rPr lang="en-US" sz="2800" i="1"/>
              <a:t>	             </a:t>
            </a:r>
            <a:r>
              <a:rPr lang="en-US" sz="2800" i="1" dirty="0" err="1"/>
              <a:t>Đất</a:t>
            </a:r>
            <a:r>
              <a:rPr lang="en-US" sz="2800" i="1" dirty="0"/>
              <a:t> </a:t>
            </a:r>
            <a:r>
              <a:rPr lang="en-US" sz="2800" i="1" dirty="0" err="1"/>
              <a:t>nẻ</a:t>
            </a:r>
            <a:r>
              <a:rPr lang="en-US" sz="2800" i="1" dirty="0"/>
              <a:t> con </a:t>
            </a:r>
            <a:r>
              <a:rPr lang="en-US" sz="2800" i="1" dirty="0" err="1"/>
              <a:t>bọ</a:t>
            </a:r>
            <a:r>
              <a:rPr lang="en-US" sz="2800" i="1" dirty="0"/>
              <a:t> hung.</a:t>
            </a:r>
          </a:p>
          <a:p>
            <a:pPr hangingPunct="0"/>
            <a:endParaRPr lang="en-US" sz="2800" dirty="0"/>
          </a:p>
        </p:txBody>
      </p:sp>
    </p:spTree>
    <p:extLst>
      <p:ext uri="{BB962C8B-B14F-4D97-AF65-F5344CB8AC3E}">
        <p14:creationId xmlns:p14="http://schemas.microsoft.com/office/powerpoint/2010/main" val="1749287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454" y="832513"/>
            <a:ext cx="11375756" cy="3970318"/>
          </a:xfrm>
          <a:prstGeom prst="rect">
            <a:avLst/>
          </a:prstGeom>
          <a:solidFill>
            <a:schemeClr val="accent6">
              <a:lumMod val="60000"/>
              <a:lumOff val="40000"/>
            </a:schemeClr>
          </a:solidFill>
        </p:spPr>
        <p:txBody>
          <a:bodyPr wrap="square">
            <a:spAutoFit/>
          </a:bodyPr>
          <a:lstStyle/>
          <a:p>
            <a:pPr hangingPunct="0"/>
            <a:endParaRPr lang="en-US" sz="2800" b="1" i="1" dirty="0">
              <a:sym typeface="Wingdings"/>
            </a:endParaRPr>
          </a:p>
          <a:p>
            <a:pPr hangingPunct="0"/>
            <a:r>
              <a:rPr lang="en-US" sz="2800" b="1" i="1" dirty="0">
                <a:sym typeface="Wingdings"/>
              </a:rPr>
              <a:t>  </a:t>
            </a:r>
            <a:r>
              <a:rPr lang="en-US" sz="2800" b="1" i="1" u="sng" dirty="0" err="1"/>
              <a:t>Phép</a:t>
            </a:r>
            <a:r>
              <a:rPr lang="en-US" sz="2800" b="1" i="1" u="sng" dirty="0"/>
              <a:t> nối</a:t>
            </a:r>
            <a:r>
              <a:rPr lang="en-US" sz="2800" dirty="0"/>
              <a:t>: Kết tố </a:t>
            </a:r>
            <a:r>
              <a:rPr lang="en-US" sz="2800" dirty="0" err="1"/>
              <a:t>là</a:t>
            </a:r>
            <a:r>
              <a:rPr lang="en-US" sz="2800" dirty="0"/>
              <a:t> </a:t>
            </a:r>
            <a:r>
              <a:rPr lang="en-US" sz="2800" dirty="0" err="1"/>
              <a:t>những</a:t>
            </a:r>
            <a:r>
              <a:rPr lang="en-US" sz="2800" dirty="0"/>
              <a:t> từ nối </a:t>
            </a:r>
            <a:r>
              <a:rPr lang="en-US" sz="2800" dirty="0" err="1"/>
              <a:t>có</a:t>
            </a:r>
            <a:r>
              <a:rPr lang="en-US" sz="2800" dirty="0"/>
              <a:t> </a:t>
            </a:r>
            <a:r>
              <a:rPr lang="en-US" sz="2800" dirty="0" err="1"/>
              <a:t>chức</a:t>
            </a:r>
            <a:r>
              <a:rPr lang="en-US" sz="2800" dirty="0"/>
              <a:t> </a:t>
            </a:r>
            <a:r>
              <a:rPr lang="en-US" sz="2800" dirty="0" err="1"/>
              <a:t>năng</a:t>
            </a:r>
            <a:r>
              <a:rPr lang="en-US" sz="2800" dirty="0"/>
              <a:t> </a:t>
            </a:r>
            <a:r>
              <a:rPr lang="en-US" sz="2800" dirty="0" err="1"/>
              <a:t>liên</a:t>
            </a:r>
            <a:r>
              <a:rPr lang="en-US" sz="2800" dirty="0"/>
              <a:t> kết các ý </a:t>
            </a:r>
            <a:r>
              <a:rPr lang="en-US" sz="2800" dirty="0" err="1"/>
              <a:t>tưởng</a:t>
            </a:r>
            <a:r>
              <a:rPr lang="en-US" sz="2800" dirty="0"/>
              <a:t>:</a:t>
            </a:r>
            <a:r>
              <a:rPr lang="en-US" sz="2800" i="1" dirty="0"/>
              <a:t> </a:t>
            </a:r>
            <a:r>
              <a:rPr lang="en-US" sz="2800" i="1" dirty="0" err="1"/>
              <a:t>và</a:t>
            </a:r>
            <a:r>
              <a:rPr lang="en-US" sz="2800" i="1" dirty="0"/>
              <a:t>, song, </a:t>
            </a:r>
            <a:r>
              <a:rPr lang="en-US" sz="2800" i="1" dirty="0" err="1"/>
              <a:t>nhưng</a:t>
            </a:r>
            <a:r>
              <a:rPr lang="en-US" sz="2800" i="1" dirty="0"/>
              <a:t>, </a:t>
            </a:r>
            <a:r>
              <a:rPr lang="en-US" sz="2800" i="1" dirty="0" err="1"/>
              <a:t>tuy</a:t>
            </a:r>
            <a:r>
              <a:rPr lang="en-US" sz="2800" i="1" dirty="0"/>
              <a:t> nhiên, </a:t>
            </a:r>
            <a:r>
              <a:rPr lang="en-US" sz="2800" i="1" dirty="0" err="1"/>
              <a:t>vì</a:t>
            </a:r>
            <a:r>
              <a:rPr lang="en-US" sz="2800" i="1" dirty="0"/>
              <a:t> </a:t>
            </a:r>
            <a:r>
              <a:rPr lang="en-US" sz="2800" i="1" dirty="0" err="1"/>
              <a:t>vậy</a:t>
            </a:r>
            <a:r>
              <a:rPr lang="en-US" sz="2800" i="1" dirty="0"/>
              <a:t>, </a:t>
            </a:r>
            <a:r>
              <a:rPr lang="en-US" sz="2800" i="1" dirty="0" err="1"/>
              <a:t>vả</a:t>
            </a:r>
            <a:r>
              <a:rPr lang="en-US" sz="2800" i="1" dirty="0"/>
              <a:t> </a:t>
            </a:r>
            <a:r>
              <a:rPr lang="en-US" sz="2800" i="1" dirty="0" err="1"/>
              <a:t>lại</a:t>
            </a:r>
            <a:r>
              <a:rPr lang="en-US" sz="2800" i="1" dirty="0"/>
              <a:t>, </a:t>
            </a:r>
            <a:r>
              <a:rPr lang="en-US" sz="2800" i="1" dirty="0" err="1"/>
              <a:t>đến</a:t>
            </a:r>
            <a:r>
              <a:rPr lang="en-US" sz="2800" i="1" dirty="0"/>
              <a:t>, </a:t>
            </a:r>
            <a:r>
              <a:rPr lang="en-US" sz="2800" i="1" dirty="0" err="1"/>
              <a:t>tới</a:t>
            </a:r>
            <a:r>
              <a:rPr lang="en-US" sz="2800" i="1" dirty="0"/>
              <a:t>, ...</a:t>
            </a:r>
            <a:endParaRPr lang="en-US" sz="2800" dirty="0"/>
          </a:p>
          <a:p>
            <a:pPr hangingPunct="0"/>
            <a:r>
              <a:rPr lang="en-US" sz="2800" u="sng" dirty="0"/>
              <a:t>Ví dụ:</a:t>
            </a:r>
            <a:r>
              <a:rPr lang="en-US" sz="2800" dirty="0"/>
              <a:t>  - </a:t>
            </a:r>
            <a:r>
              <a:rPr lang="en-US" sz="2800" i="1" dirty="0" err="1"/>
              <a:t>Cứ</a:t>
            </a:r>
            <a:r>
              <a:rPr lang="en-US" sz="2800" i="1" dirty="0"/>
              <a:t> </a:t>
            </a:r>
            <a:r>
              <a:rPr lang="en-US" sz="2800" i="1" dirty="0" err="1"/>
              <a:t>quan</a:t>
            </a:r>
            <a:r>
              <a:rPr lang="en-US" sz="2800" i="1" dirty="0"/>
              <a:t> </a:t>
            </a:r>
            <a:r>
              <a:rPr lang="en-US" sz="2800" i="1" dirty="0" err="1"/>
              <a:t>sát</a:t>
            </a:r>
            <a:r>
              <a:rPr lang="en-US" sz="2800" i="1" dirty="0"/>
              <a:t> </a:t>
            </a:r>
            <a:r>
              <a:rPr lang="en-US" sz="2800" i="1" dirty="0" err="1"/>
              <a:t>kỹ</a:t>
            </a:r>
            <a:r>
              <a:rPr lang="en-US" sz="2800" i="1" dirty="0"/>
              <a:t> </a:t>
            </a:r>
            <a:r>
              <a:rPr lang="en-US" sz="2800" i="1" dirty="0" err="1"/>
              <a:t>thì</a:t>
            </a:r>
            <a:r>
              <a:rPr lang="en-US" sz="2800" i="1" dirty="0"/>
              <a:t> </a:t>
            </a:r>
            <a:r>
              <a:rPr lang="en-US" sz="2800" i="1" dirty="0" err="1"/>
              <a:t>rất</a:t>
            </a:r>
            <a:r>
              <a:rPr lang="en-US" sz="2800" i="1" dirty="0"/>
              <a:t> </a:t>
            </a:r>
            <a:r>
              <a:rPr lang="en-US" sz="2800" i="1" dirty="0" err="1"/>
              <a:t>nản</a:t>
            </a:r>
            <a:r>
              <a:rPr lang="en-US" sz="2800" i="1" dirty="0"/>
              <a:t>. </a:t>
            </a:r>
            <a:r>
              <a:rPr lang="en-US" sz="2800" i="1" u="sng" dirty="0" err="1"/>
              <a:t>Nhưng</a:t>
            </a:r>
            <a:r>
              <a:rPr lang="en-US" sz="2800" i="1" dirty="0"/>
              <a:t> </a:t>
            </a:r>
            <a:r>
              <a:rPr lang="en-US" sz="2800" i="1" dirty="0" err="1"/>
              <a:t>tôi</a:t>
            </a:r>
            <a:r>
              <a:rPr lang="en-US" sz="2800" i="1" dirty="0"/>
              <a:t> </a:t>
            </a:r>
            <a:r>
              <a:rPr lang="en-US" sz="2800" i="1" dirty="0" err="1"/>
              <a:t>chưa</a:t>
            </a:r>
            <a:r>
              <a:rPr lang="en-US" sz="2800" i="1" dirty="0"/>
              <a:t> </a:t>
            </a:r>
            <a:r>
              <a:rPr lang="en-US" sz="2800" i="1" dirty="0" err="1"/>
              <a:t>nản</a:t>
            </a:r>
            <a:r>
              <a:rPr lang="en-US" sz="2800" i="1" dirty="0"/>
              <a:t> </a:t>
            </a:r>
            <a:r>
              <a:rPr lang="en-US" sz="2800" i="1" dirty="0" err="1"/>
              <a:t>chỉ</a:t>
            </a:r>
            <a:r>
              <a:rPr lang="en-US" sz="2800" i="1" dirty="0"/>
              <a:t> </a:t>
            </a:r>
            <a:r>
              <a:rPr lang="en-US" sz="2800" i="1" dirty="0" err="1"/>
              <a:t>vì</a:t>
            </a:r>
            <a:r>
              <a:rPr lang="en-US" sz="2800" i="1" dirty="0"/>
              <a:t> </a:t>
            </a:r>
            <a:r>
              <a:rPr lang="en-US" sz="2800" i="1" dirty="0" err="1"/>
              <a:t>tôi</a:t>
            </a:r>
            <a:r>
              <a:rPr lang="en-US" sz="2800" i="1" dirty="0"/>
              <a:t> tin </a:t>
            </a:r>
            <a:r>
              <a:rPr lang="en-US" sz="2800" i="1" dirty="0" err="1"/>
              <a:t>vào</a:t>
            </a:r>
            <a:r>
              <a:rPr lang="en-US" sz="2800" i="1" dirty="0"/>
              <a:t> </a:t>
            </a:r>
            <a:r>
              <a:rPr lang="en-US" sz="2800" i="1" dirty="0" err="1"/>
              <a:t>ông</a:t>
            </a:r>
            <a:r>
              <a:rPr lang="en-US" sz="2800" i="1" dirty="0"/>
              <a:t> </a:t>
            </a:r>
            <a:r>
              <a:rPr lang="en-US" sz="2800" i="1" dirty="0" err="1"/>
              <a:t>Cụ</a:t>
            </a:r>
            <a:r>
              <a:rPr lang="en-US" sz="2800" i="1" dirty="0"/>
              <a:t>. </a:t>
            </a:r>
            <a:r>
              <a:rPr lang="en-US" sz="2800" dirty="0"/>
              <a:t>	(Nam Cao)</a:t>
            </a:r>
          </a:p>
          <a:p>
            <a:pPr hangingPunct="0"/>
            <a:r>
              <a:rPr lang="en-US" sz="2800" i="1" dirty="0"/>
              <a:t>	- </a:t>
            </a:r>
            <a:r>
              <a:rPr lang="en-US" sz="2800" i="1" dirty="0" err="1"/>
              <a:t>Tới</a:t>
            </a:r>
            <a:r>
              <a:rPr lang="en-US" sz="2800" i="1" dirty="0"/>
              <a:t> </a:t>
            </a:r>
            <a:r>
              <a:rPr lang="en-US" sz="2800" i="1" dirty="0" err="1"/>
              <a:t>ao</a:t>
            </a:r>
            <a:r>
              <a:rPr lang="en-US" sz="2800" i="1" dirty="0"/>
              <a:t> </a:t>
            </a:r>
            <a:r>
              <a:rPr lang="en-US" sz="2800" i="1" dirty="0" err="1"/>
              <a:t>sấu</a:t>
            </a:r>
            <a:r>
              <a:rPr lang="en-US" sz="2800" i="1" dirty="0"/>
              <a:t>, </a:t>
            </a:r>
            <a:r>
              <a:rPr lang="en-US" sz="2800" i="1" dirty="0" err="1"/>
              <a:t>ông</a:t>
            </a:r>
            <a:r>
              <a:rPr lang="en-US" sz="2800" i="1" dirty="0"/>
              <a:t> </a:t>
            </a:r>
            <a:r>
              <a:rPr lang="en-US" sz="2800" i="1" dirty="0" err="1"/>
              <a:t>Năm</a:t>
            </a:r>
            <a:r>
              <a:rPr lang="en-US" sz="2800" i="1" dirty="0"/>
              <a:t> </a:t>
            </a:r>
            <a:r>
              <a:rPr lang="en-US" sz="2800" i="1" dirty="0" err="1"/>
              <a:t>Hên</a:t>
            </a:r>
            <a:r>
              <a:rPr lang="en-US" sz="2800" i="1" dirty="0"/>
              <a:t> đi </a:t>
            </a:r>
            <a:r>
              <a:rPr lang="en-US" sz="2800" i="1" dirty="0" err="1"/>
              <a:t>vòng</a:t>
            </a:r>
            <a:r>
              <a:rPr lang="en-US" sz="2800" i="1" dirty="0"/>
              <a:t> </a:t>
            </a:r>
            <a:r>
              <a:rPr lang="en-US" sz="2800" i="1" dirty="0" err="1"/>
              <a:t>quanh</a:t>
            </a:r>
            <a:r>
              <a:rPr lang="en-US" sz="2800" i="1" dirty="0"/>
              <a:t> </a:t>
            </a:r>
            <a:r>
              <a:rPr lang="en-US" sz="2800" i="1" dirty="0" err="1"/>
              <a:t>dòm</a:t>
            </a:r>
            <a:r>
              <a:rPr lang="en-US" sz="2800" i="1" dirty="0"/>
              <a:t> </a:t>
            </a:r>
            <a:r>
              <a:rPr lang="en-US" sz="2800" i="1" dirty="0" err="1"/>
              <a:t>địa</a:t>
            </a:r>
            <a:r>
              <a:rPr lang="en-US" sz="2800" i="1" dirty="0"/>
              <a:t> </a:t>
            </a:r>
            <a:r>
              <a:rPr lang="en-US" sz="2800" i="1" dirty="0" err="1"/>
              <a:t>thế</a:t>
            </a:r>
            <a:r>
              <a:rPr lang="en-US" sz="2800" i="1" dirty="0"/>
              <a:t> </a:t>
            </a:r>
            <a:r>
              <a:rPr lang="en-US" sz="2800" i="1" dirty="0" err="1"/>
              <a:t>rồi</a:t>
            </a:r>
            <a:r>
              <a:rPr lang="en-US" sz="2800" i="1" dirty="0"/>
              <a:t> ngồi </a:t>
            </a:r>
            <a:r>
              <a:rPr lang="en-US" sz="2800" i="1" dirty="0" err="1"/>
              <a:t>xuống</a:t>
            </a:r>
            <a:r>
              <a:rPr lang="en-US" sz="2800" i="1" dirty="0"/>
              <a:t> </a:t>
            </a:r>
            <a:r>
              <a:rPr lang="en-US" sz="2800" i="1" dirty="0" err="1"/>
              <a:t>uống</a:t>
            </a:r>
            <a:r>
              <a:rPr lang="en-US" sz="2800" i="1" dirty="0"/>
              <a:t> </a:t>
            </a:r>
            <a:r>
              <a:rPr lang="en-US" sz="2800" i="1" dirty="0" err="1"/>
              <a:t>một</a:t>
            </a:r>
            <a:r>
              <a:rPr lang="en-US" sz="2800" i="1" dirty="0"/>
              <a:t> </a:t>
            </a:r>
            <a:r>
              <a:rPr lang="en-US" sz="2800" i="1" dirty="0" err="1"/>
              <a:t>chung</a:t>
            </a:r>
            <a:r>
              <a:rPr lang="en-US" sz="2800" i="1" dirty="0"/>
              <a:t> </a:t>
            </a:r>
            <a:r>
              <a:rPr lang="en-US" sz="2800" i="1" dirty="0" err="1"/>
              <a:t>rượu</a:t>
            </a:r>
            <a:r>
              <a:rPr lang="en-US" sz="2800" i="1" dirty="0"/>
              <a:t>. </a:t>
            </a:r>
            <a:r>
              <a:rPr lang="en-US" sz="2800" i="1" u="sng" dirty="0" err="1"/>
              <a:t>Kế</a:t>
            </a:r>
            <a:r>
              <a:rPr lang="en-US" sz="2800" i="1" u="sng" dirty="0"/>
              <a:t> </a:t>
            </a:r>
            <a:r>
              <a:rPr lang="en-US" sz="2800" i="1" u="sng" dirty="0" err="1"/>
              <a:t>đó</a:t>
            </a:r>
            <a:r>
              <a:rPr lang="en-US" sz="2800" i="1" u="sng" dirty="0"/>
              <a:t> </a:t>
            </a:r>
            <a:r>
              <a:rPr lang="en-US" sz="2800" i="1" dirty="0" err="1"/>
              <a:t>ông</a:t>
            </a:r>
            <a:r>
              <a:rPr lang="en-US" sz="2800" i="1" dirty="0"/>
              <a:t> </a:t>
            </a:r>
            <a:r>
              <a:rPr lang="en-US" sz="2800" i="1" dirty="0" err="1"/>
              <a:t>với</a:t>
            </a:r>
            <a:r>
              <a:rPr lang="en-US" sz="2800" i="1" dirty="0"/>
              <a:t> </a:t>
            </a:r>
            <a:r>
              <a:rPr lang="en-US" sz="2800" i="1" dirty="0" err="1"/>
              <a:t>tôi</a:t>
            </a:r>
            <a:r>
              <a:rPr lang="en-US" sz="2800" i="1" dirty="0"/>
              <a:t> </a:t>
            </a:r>
            <a:r>
              <a:rPr lang="en-US" sz="2800" i="1" dirty="0" err="1"/>
              <a:t>lấy</a:t>
            </a:r>
            <a:r>
              <a:rPr lang="en-US" sz="2800" i="1" dirty="0"/>
              <a:t> </a:t>
            </a:r>
            <a:r>
              <a:rPr lang="en-US" sz="2800" i="1" dirty="0" err="1"/>
              <a:t>xuổng</a:t>
            </a:r>
            <a:r>
              <a:rPr lang="en-US" sz="2800" i="1" dirty="0"/>
              <a:t> </a:t>
            </a:r>
            <a:r>
              <a:rPr lang="en-US" sz="2800" i="1" dirty="0" err="1"/>
              <a:t>đào</a:t>
            </a:r>
            <a:r>
              <a:rPr lang="en-US" sz="2800" i="1" dirty="0"/>
              <a:t> </a:t>
            </a:r>
            <a:r>
              <a:rPr lang="en-US" sz="2800" i="1" dirty="0" err="1"/>
              <a:t>một</a:t>
            </a:r>
            <a:r>
              <a:rPr lang="en-US" sz="2800" i="1" dirty="0"/>
              <a:t> </a:t>
            </a:r>
            <a:r>
              <a:rPr lang="en-US" sz="2800" i="1" dirty="0" err="1"/>
              <a:t>đường</a:t>
            </a:r>
            <a:r>
              <a:rPr lang="en-US" sz="2800" i="1" dirty="0"/>
              <a:t> </a:t>
            </a:r>
            <a:r>
              <a:rPr lang="en-US" sz="2800" i="1" dirty="0" err="1"/>
              <a:t>nhỏ</a:t>
            </a:r>
            <a:r>
              <a:rPr lang="en-US" sz="2800" i="1" dirty="0"/>
              <a:t>, ngày </a:t>
            </a:r>
            <a:r>
              <a:rPr lang="en-US" sz="2800" i="1" dirty="0" err="1"/>
              <a:t>một</a:t>
            </a:r>
            <a:r>
              <a:rPr lang="en-US" sz="2800" i="1" dirty="0"/>
              <a:t> </a:t>
            </a:r>
            <a:r>
              <a:rPr lang="en-US" sz="2800" i="1" dirty="0" err="1"/>
              <a:t>cạn</a:t>
            </a:r>
            <a:r>
              <a:rPr lang="en-US" sz="2800" i="1" dirty="0"/>
              <a:t>, từ </a:t>
            </a:r>
            <a:r>
              <a:rPr lang="en-US" sz="2800" i="1" dirty="0" err="1"/>
              <a:t>bờ</a:t>
            </a:r>
            <a:r>
              <a:rPr lang="en-US" sz="2800" i="1" dirty="0"/>
              <a:t> </a:t>
            </a:r>
            <a:r>
              <a:rPr lang="en-US" sz="2800" i="1" dirty="0" err="1"/>
              <a:t>ao</a:t>
            </a:r>
            <a:r>
              <a:rPr lang="en-US" sz="2800" i="1" dirty="0"/>
              <a:t> </a:t>
            </a:r>
            <a:r>
              <a:rPr lang="en-US" sz="2800" i="1" dirty="0" err="1"/>
              <a:t>lên</a:t>
            </a:r>
            <a:r>
              <a:rPr lang="en-US" sz="2800" i="1" dirty="0"/>
              <a:t> </a:t>
            </a:r>
            <a:r>
              <a:rPr lang="en-US" sz="2800" i="1" dirty="0" err="1"/>
              <a:t>rừng</a:t>
            </a:r>
            <a:r>
              <a:rPr lang="en-US" sz="2800" i="1" dirty="0"/>
              <a:t> </a:t>
            </a:r>
            <a:r>
              <a:rPr lang="en-US" sz="2800" i="1" dirty="0" err="1"/>
              <a:t>chừng</a:t>
            </a:r>
            <a:r>
              <a:rPr lang="en-US" sz="2800" i="1" dirty="0"/>
              <a:t> </a:t>
            </a:r>
            <a:r>
              <a:rPr lang="en-US" sz="2800" i="1" dirty="0" err="1"/>
              <a:t>mười</a:t>
            </a:r>
            <a:r>
              <a:rPr lang="en-US" sz="2800" i="1" dirty="0"/>
              <a:t> </a:t>
            </a:r>
            <a:r>
              <a:rPr lang="en-US" sz="2800" i="1" dirty="0" err="1"/>
              <a:t>thước</a:t>
            </a:r>
            <a:r>
              <a:rPr lang="en-US" sz="2800" i="1" dirty="0"/>
              <a:t>. </a:t>
            </a:r>
            <a:r>
              <a:rPr lang="en-US" sz="2800" dirty="0"/>
              <a:t>(</a:t>
            </a:r>
            <a:r>
              <a:rPr lang="en-US" sz="2800" dirty="0" err="1"/>
              <a:t>Sơn</a:t>
            </a:r>
            <a:r>
              <a:rPr lang="en-US" sz="2800" dirty="0"/>
              <a:t> Nam )</a:t>
            </a:r>
          </a:p>
          <a:p>
            <a:pPr hangingPunct="0"/>
            <a:endParaRPr lang="en-US" sz="2800" dirty="0"/>
          </a:p>
        </p:txBody>
      </p:sp>
    </p:spTree>
    <p:extLst>
      <p:ext uri="{BB962C8B-B14F-4D97-AF65-F5344CB8AC3E}">
        <p14:creationId xmlns:p14="http://schemas.microsoft.com/office/powerpoint/2010/main" val="72637628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788" y="89624"/>
            <a:ext cx="11322423" cy="6555641"/>
          </a:xfrm>
          <a:prstGeom prst="rect">
            <a:avLst/>
          </a:prstGeom>
          <a:solidFill>
            <a:schemeClr val="accent6">
              <a:lumMod val="60000"/>
              <a:lumOff val="40000"/>
            </a:schemeClr>
          </a:solidFill>
        </p:spPr>
        <p:txBody>
          <a:bodyPr wrap="square">
            <a:spAutoFit/>
          </a:bodyPr>
          <a:lstStyle/>
          <a:p>
            <a:pPr hangingPunct="0"/>
            <a:r>
              <a:rPr lang="en-US" sz="2800" b="1" i="1" dirty="0">
                <a:sym typeface="Wingdings"/>
              </a:rPr>
              <a:t>  </a:t>
            </a:r>
            <a:r>
              <a:rPr lang="en-US" sz="2800" b="1" i="1" u="sng" dirty="0" err="1"/>
              <a:t>Phép</a:t>
            </a:r>
            <a:r>
              <a:rPr lang="en-US" sz="2800" b="1" i="1" u="sng" dirty="0"/>
              <a:t> </a:t>
            </a:r>
            <a:r>
              <a:rPr lang="en-US" sz="2800" b="1" i="1" u="sng" dirty="0" err="1"/>
              <a:t>lặp</a:t>
            </a:r>
            <a:r>
              <a:rPr lang="en-US" sz="2800" i="1" dirty="0"/>
              <a:t>:</a:t>
            </a:r>
            <a:r>
              <a:rPr lang="en-US" sz="2800" dirty="0"/>
              <a:t> Kết tố ở câu kết nối </a:t>
            </a:r>
            <a:r>
              <a:rPr lang="en-US" sz="2800" dirty="0" err="1"/>
              <a:t>lặp</a:t>
            </a:r>
            <a:r>
              <a:rPr lang="en-US" sz="2800" dirty="0"/>
              <a:t> </a:t>
            </a:r>
            <a:r>
              <a:rPr lang="en-US" sz="2800" dirty="0" err="1"/>
              <a:t>lại</a:t>
            </a:r>
            <a:r>
              <a:rPr lang="en-US" sz="2800" dirty="0"/>
              <a:t> các </a:t>
            </a:r>
            <a:r>
              <a:rPr lang="en-US" sz="2800" dirty="0" err="1"/>
              <a:t>yếu</a:t>
            </a:r>
            <a:r>
              <a:rPr lang="en-US" sz="2800" dirty="0"/>
              <a:t> tố ở câu </a:t>
            </a:r>
            <a:r>
              <a:rPr lang="en-US" sz="2800" dirty="0" err="1"/>
              <a:t>chủ</a:t>
            </a:r>
            <a:r>
              <a:rPr lang="en-US" sz="2800" dirty="0"/>
              <a:t>. </a:t>
            </a:r>
            <a:r>
              <a:rPr lang="en-US" sz="2800" dirty="0" err="1"/>
              <a:t>Phép</a:t>
            </a:r>
            <a:r>
              <a:rPr lang="en-US" sz="2800" dirty="0"/>
              <a:t> </a:t>
            </a:r>
            <a:r>
              <a:rPr lang="en-US" sz="2800" dirty="0" err="1"/>
              <a:t>lặp</a:t>
            </a:r>
            <a:r>
              <a:rPr lang="en-US" sz="2800" dirty="0"/>
              <a:t> </a:t>
            </a:r>
            <a:r>
              <a:rPr lang="en-US" sz="2800" dirty="0" err="1"/>
              <a:t>gồm</a:t>
            </a:r>
            <a:r>
              <a:rPr lang="en-US" sz="2800" dirty="0"/>
              <a:t>:</a:t>
            </a:r>
          </a:p>
          <a:p>
            <a:pPr lvl="0" hangingPunct="0"/>
            <a:r>
              <a:rPr lang="en-US" sz="2800" dirty="0" err="1">
                <a:solidFill>
                  <a:srgbClr val="FF0000"/>
                </a:solidFill>
              </a:rPr>
              <a:t>Lặp</a:t>
            </a:r>
            <a:r>
              <a:rPr lang="en-US" sz="2800" dirty="0">
                <a:solidFill>
                  <a:srgbClr val="FF0000"/>
                </a:solidFill>
              </a:rPr>
              <a:t> </a:t>
            </a:r>
            <a:r>
              <a:rPr lang="en-US" sz="2800" dirty="0" err="1">
                <a:solidFill>
                  <a:srgbClr val="FF0000"/>
                </a:solidFill>
              </a:rPr>
              <a:t>ngữ</a:t>
            </a:r>
            <a:r>
              <a:rPr lang="en-US" sz="2800" dirty="0">
                <a:solidFill>
                  <a:srgbClr val="FF0000"/>
                </a:solidFill>
              </a:rPr>
              <a:t> </a:t>
            </a:r>
            <a:r>
              <a:rPr lang="en-US" sz="2800" dirty="0" err="1">
                <a:solidFill>
                  <a:srgbClr val="FF0000"/>
                </a:solidFill>
              </a:rPr>
              <a:t>âm</a:t>
            </a:r>
            <a:r>
              <a:rPr lang="en-US" sz="2800" i="1" dirty="0"/>
              <a:t>:</a:t>
            </a:r>
            <a:r>
              <a:rPr lang="en-US" sz="2800" dirty="0"/>
              <a:t> Kết tố </a:t>
            </a:r>
            <a:r>
              <a:rPr lang="en-US" sz="2800" dirty="0" err="1"/>
              <a:t>là</a:t>
            </a:r>
            <a:r>
              <a:rPr lang="en-US" sz="2800" dirty="0"/>
              <a:t> </a:t>
            </a:r>
            <a:r>
              <a:rPr lang="en-US" sz="2800" dirty="0" err="1"/>
              <a:t>những</a:t>
            </a:r>
            <a:r>
              <a:rPr lang="en-US" sz="2800" dirty="0"/>
              <a:t> </a:t>
            </a:r>
            <a:r>
              <a:rPr lang="en-US" sz="2800" dirty="0" err="1"/>
              <a:t>yếu</a:t>
            </a:r>
            <a:r>
              <a:rPr lang="en-US" sz="2800" dirty="0"/>
              <a:t> tố thuộc </a:t>
            </a:r>
            <a:r>
              <a:rPr lang="en-US" sz="2800" dirty="0" err="1"/>
              <a:t>lĩnh</a:t>
            </a:r>
            <a:r>
              <a:rPr lang="en-US" sz="2800" dirty="0"/>
              <a:t> </a:t>
            </a:r>
            <a:r>
              <a:rPr lang="en-US" sz="2800" dirty="0" err="1"/>
              <a:t>vực</a:t>
            </a:r>
            <a:r>
              <a:rPr lang="en-US" sz="2800" dirty="0"/>
              <a:t> </a:t>
            </a:r>
            <a:r>
              <a:rPr lang="en-US" sz="2800" dirty="0" err="1"/>
              <a:t>ngữ</a:t>
            </a:r>
            <a:r>
              <a:rPr lang="en-US" sz="2800" dirty="0"/>
              <a:t> </a:t>
            </a:r>
            <a:r>
              <a:rPr lang="en-US" sz="2800" dirty="0" err="1"/>
              <a:t>âm</a:t>
            </a:r>
            <a:r>
              <a:rPr lang="en-US" sz="2800" dirty="0"/>
              <a:t>.</a:t>
            </a:r>
          </a:p>
          <a:p>
            <a:pPr hangingPunct="0"/>
            <a:r>
              <a:rPr lang="en-US" sz="2800" u="sng" dirty="0"/>
              <a:t>Ví dụ:</a:t>
            </a:r>
            <a:r>
              <a:rPr lang="en-US" sz="2800" dirty="0"/>
              <a:t> 	- </a:t>
            </a:r>
            <a:r>
              <a:rPr lang="en-US" sz="2800" i="1" dirty="0" err="1"/>
              <a:t>Hì</a:t>
            </a:r>
            <a:r>
              <a:rPr lang="en-US" sz="2800" i="1" dirty="0"/>
              <a:t> </a:t>
            </a:r>
            <a:r>
              <a:rPr lang="en-US" sz="2800" i="1" dirty="0" err="1"/>
              <a:t>hà</a:t>
            </a:r>
            <a:r>
              <a:rPr lang="en-US" sz="2800" i="1" dirty="0"/>
              <a:t> </a:t>
            </a:r>
            <a:r>
              <a:rPr lang="en-US" sz="2800" i="1" dirty="0" err="1"/>
              <a:t>hì</a:t>
            </a:r>
            <a:r>
              <a:rPr lang="en-US" sz="2800" i="1" dirty="0"/>
              <a:t> </a:t>
            </a:r>
            <a:r>
              <a:rPr lang="en-US" sz="2800" i="1" dirty="0" err="1"/>
              <a:t>hục</a:t>
            </a:r>
            <a:endParaRPr lang="en-US" sz="2800" dirty="0"/>
          </a:p>
          <a:p>
            <a:pPr hangingPunct="0"/>
            <a:r>
              <a:rPr lang="en-US" sz="2800" i="1" dirty="0"/>
              <a:t>	</a:t>
            </a:r>
            <a:r>
              <a:rPr lang="en-US" sz="2800" i="1" dirty="0" err="1"/>
              <a:t>Lục</a:t>
            </a:r>
            <a:r>
              <a:rPr lang="en-US" sz="2800" i="1" dirty="0"/>
              <a:t> </a:t>
            </a:r>
            <a:r>
              <a:rPr lang="en-US" sz="2800" i="1" dirty="0" err="1"/>
              <a:t>cục</a:t>
            </a:r>
            <a:r>
              <a:rPr lang="en-US" sz="2800" i="1" dirty="0"/>
              <a:t> </a:t>
            </a:r>
            <a:r>
              <a:rPr lang="en-US" sz="2800" i="1" dirty="0" err="1"/>
              <a:t>lào</a:t>
            </a:r>
            <a:r>
              <a:rPr lang="en-US" sz="2800" i="1" dirty="0"/>
              <a:t> </a:t>
            </a:r>
            <a:r>
              <a:rPr lang="en-US" sz="2800" i="1" dirty="0" err="1"/>
              <a:t>cào</a:t>
            </a:r>
            <a:endParaRPr lang="en-US" sz="2800" dirty="0"/>
          </a:p>
          <a:p>
            <a:pPr hangingPunct="0"/>
            <a:r>
              <a:rPr lang="en-US" sz="2800" i="1" dirty="0"/>
              <a:t>	</a:t>
            </a:r>
            <a:r>
              <a:rPr lang="en-US" sz="2800" i="1" dirty="0" err="1"/>
              <a:t>Anh</a:t>
            </a:r>
            <a:r>
              <a:rPr lang="en-US" sz="2800" i="1" dirty="0"/>
              <a:t> </a:t>
            </a:r>
            <a:r>
              <a:rPr lang="en-US" sz="2800" i="1" dirty="0" err="1"/>
              <a:t>cuốc</a:t>
            </a:r>
            <a:r>
              <a:rPr lang="en-US" sz="2800" i="1" dirty="0"/>
              <a:t> </a:t>
            </a:r>
            <a:r>
              <a:rPr lang="en-US" sz="2800" i="1" dirty="0" err="1"/>
              <a:t>em</a:t>
            </a:r>
            <a:r>
              <a:rPr lang="en-US" sz="2800" i="1" dirty="0"/>
              <a:t> </a:t>
            </a:r>
            <a:r>
              <a:rPr lang="en-US" sz="2800" i="1" dirty="0" err="1"/>
              <a:t>cuốc</a:t>
            </a:r>
            <a:endParaRPr lang="en-US" sz="2800" dirty="0"/>
          </a:p>
          <a:p>
            <a:pPr hangingPunct="0"/>
            <a:r>
              <a:rPr lang="en-US" sz="2800" i="1" dirty="0"/>
              <a:t>	</a:t>
            </a:r>
            <a:r>
              <a:rPr lang="en-US" sz="2800" i="1" dirty="0" err="1"/>
              <a:t>Đá</a:t>
            </a:r>
            <a:r>
              <a:rPr lang="en-US" sz="2800" i="1" dirty="0"/>
              <a:t> </a:t>
            </a:r>
            <a:r>
              <a:rPr lang="en-US" sz="2800" i="1" dirty="0" err="1"/>
              <a:t>lỡ</a:t>
            </a:r>
            <a:r>
              <a:rPr lang="en-US" sz="2800" i="1" dirty="0"/>
              <a:t> </a:t>
            </a:r>
            <a:r>
              <a:rPr lang="en-US" sz="2800" i="1" dirty="0" err="1"/>
              <a:t>đất</a:t>
            </a:r>
            <a:r>
              <a:rPr lang="en-US" sz="2800" i="1" dirty="0"/>
              <a:t> </a:t>
            </a:r>
            <a:r>
              <a:rPr lang="en-US" sz="2800" i="1" dirty="0" err="1"/>
              <a:t>nhào</a:t>
            </a:r>
            <a:endParaRPr lang="en-US" sz="2800" dirty="0"/>
          </a:p>
          <a:p>
            <a:pPr hangingPunct="0"/>
            <a:r>
              <a:rPr lang="en-US" sz="2800" dirty="0"/>
              <a:t>				(Tố </a:t>
            </a:r>
            <a:r>
              <a:rPr lang="en-US" sz="2800" dirty="0" err="1"/>
              <a:t>Hữu</a:t>
            </a:r>
            <a:r>
              <a:rPr lang="en-US" sz="2800" dirty="0"/>
              <a:t>)</a:t>
            </a:r>
          </a:p>
          <a:p>
            <a:pPr lvl="0" hangingPunct="0"/>
            <a:r>
              <a:rPr lang="en-US" sz="2800" dirty="0" err="1">
                <a:solidFill>
                  <a:srgbClr val="FF0000"/>
                </a:solidFill>
              </a:rPr>
              <a:t>Lặp</a:t>
            </a:r>
            <a:r>
              <a:rPr lang="en-US" sz="2800" dirty="0">
                <a:solidFill>
                  <a:srgbClr val="FF0000"/>
                </a:solidFill>
              </a:rPr>
              <a:t> từ </a:t>
            </a:r>
            <a:r>
              <a:rPr lang="en-US" sz="2800" dirty="0" err="1">
                <a:solidFill>
                  <a:srgbClr val="FF0000"/>
                </a:solidFill>
              </a:rPr>
              <a:t>vựng</a:t>
            </a:r>
            <a:r>
              <a:rPr lang="en-US" sz="2800" dirty="0"/>
              <a:t>: </a:t>
            </a:r>
            <a:r>
              <a:rPr lang="en-US" sz="2800" dirty="0" err="1"/>
              <a:t>gồm</a:t>
            </a:r>
            <a:r>
              <a:rPr lang="en-US" sz="2800" dirty="0"/>
              <a:t> </a:t>
            </a:r>
            <a:r>
              <a:rPr lang="en-US" sz="2800" dirty="0" err="1"/>
              <a:t>lặp</a:t>
            </a:r>
            <a:r>
              <a:rPr lang="en-US" sz="2800" dirty="0"/>
              <a:t> từ </a:t>
            </a:r>
            <a:r>
              <a:rPr lang="en-US" sz="2800" dirty="0" err="1"/>
              <a:t>và</a:t>
            </a:r>
            <a:r>
              <a:rPr lang="en-US" sz="2800" dirty="0"/>
              <a:t> </a:t>
            </a:r>
            <a:r>
              <a:rPr lang="en-US" sz="2800" dirty="0" err="1"/>
              <a:t>lặp</a:t>
            </a:r>
            <a:r>
              <a:rPr lang="en-US" sz="2800" dirty="0"/>
              <a:t> </a:t>
            </a:r>
            <a:r>
              <a:rPr lang="en-US" sz="2800" dirty="0" err="1"/>
              <a:t>cụm</a:t>
            </a:r>
            <a:r>
              <a:rPr lang="en-US" sz="2800" dirty="0"/>
              <a:t> từ.</a:t>
            </a:r>
          </a:p>
          <a:p>
            <a:pPr hangingPunct="0"/>
            <a:r>
              <a:rPr lang="en-US" sz="2800" u="sng" dirty="0"/>
              <a:t>Ví dụ:</a:t>
            </a:r>
            <a:r>
              <a:rPr lang="en-US" sz="2800" dirty="0"/>
              <a:t> - </a:t>
            </a:r>
            <a:r>
              <a:rPr lang="en-US" sz="2800" i="1" dirty="0" err="1"/>
              <a:t>Khi</a:t>
            </a:r>
            <a:r>
              <a:rPr lang="en-US" sz="2800" i="1" dirty="0"/>
              <a:t> ta </a:t>
            </a:r>
            <a:r>
              <a:rPr lang="en-US" sz="2800" i="1" dirty="0" err="1"/>
              <a:t>lớn</a:t>
            </a:r>
            <a:r>
              <a:rPr lang="en-US" sz="2800" i="1" dirty="0"/>
              <a:t> </a:t>
            </a:r>
            <a:r>
              <a:rPr lang="en-US" sz="2800" i="1" dirty="0" err="1"/>
              <a:t>lên</a:t>
            </a:r>
            <a:r>
              <a:rPr lang="en-US" sz="2800" i="1" dirty="0"/>
              <a:t>, </a:t>
            </a:r>
            <a:r>
              <a:rPr lang="en-US" sz="2800" b="1" i="1" dirty="0" err="1"/>
              <a:t>Đất</a:t>
            </a:r>
            <a:r>
              <a:rPr lang="en-US" sz="2800" b="1" i="1" dirty="0"/>
              <a:t> </a:t>
            </a:r>
            <a:r>
              <a:rPr lang="en-US" sz="2800" b="1" i="1" dirty="0" err="1"/>
              <a:t>Nước</a:t>
            </a:r>
            <a:r>
              <a:rPr lang="en-US" sz="2800" b="1" i="1" dirty="0"/>
              <a:t> </a:t>
            </a:r>
            <a:r>
              <a:rPr lang="en-US" sz="2800" i="1" dirty="0" err="1"/>
              <a:t>đã</a:t>
            </a:r>
            <a:r>
              <a:rPr lang="en-US" sz="2800" i="1" dirty="0"/>
              <a:t> </a:t>
            </a:r>
            <a:r>
              <a:rPr lang="en-US" sz="2800" i="1" dirty="0" err="1"/>
              <a:t>có</a:t>
            </a:r>
            <a:r>
              <a:rPr lang="en-US" sz="2800" i="1" dirty="0"/>
              <a:t> </a:t>
            </a:r>
            <a:r>
              <a:rPr lang="en-US" sz="2800" i="1" dirty="0" err="1"/>
              <a:t>rồi</a:t>
            </a:r>
            <a:r>
              <a:rPr lang="en-US" sz="2800" i="1" dirty="0"/>
              <a:t>.</a:t>
            </a:r>
            <a:endParaRPr lang="en-US" sz="2800" dirty="0"/>
          </a:p>
          <a:p>
            <a:pPr hangingPunct="0"/>
            <a:r>
              <a:rPr lang="en-US" sz="2800" b="1" i="1" dirty="0" err="1"/>
              <a:t>Đất</a:t>
            </a:r>
            <a:r>
              <a:rPr lang="en-US" sz="2800" b="1" i="1" dirty="0"/>
              <a:t> </a:t>
            </a:r>
            <a:r>
              <a:rPr lang="en-US" sz="2800" b="1" i="1" dirty="0" err="1"/>
              <a:t>Nước</a:t>
            </a:r>
            <a:r>
              <a:rPr lang="en-US" sz="2800" b="1" i="1" dirty="0"/>
              <a:t> </a:t>
            </a:r>
            <a:r>
              <a:rPr lang="en-US" sz="2800" i="1" dirty="0" err="1"/>
              <a:t>có</a:t>
            </a:r>
            <a:r>
              <a:rPr lang="en-US" sz="2800" i="1" dirty="0"/>
              <a:t> </a:t>
            </a:r>
            <a:r>
              <a:rPr lang="en-US" sz="2800" i="1" dirty="0" err="1"/>
              <a:t>trong</a:t>
            </a:r>
            <a:r>
              <a:rPr lang="en-US" sz="2800" i="1" dirty="0"/>
              <a:t> </a:t>
            </a:r>
            <a:r>
              <a:rPr lang="en-US" sz="2800" i="1" dirty="0" err="1"/>
              <a:t>những</a:t>
            </a:r>
            <a:r>
              <a:rPr lang="en-US" sz="2800" i="1" dirty="0"/>
              <a:t> </a:t>
            </a:r>
            <a:r>
              <a:rPr lang="en-US" sz="2800" i="1" dirty="0" err="1"/>
              <a:t>cái</a:t>
            </a:r>
            <a:r>
              <a:rPr lang="en-US" sz="2800" i="1" dirty="0"/>
              <a:t> “ngày </a:t>
            </a:r>
            <a:r>
              <a:rPr lang="en-US" sz="2800" i="1" dirty="0" err="1"/>
              <a:t>xửa</a:t>
            </a:r>
            <a:r>
              <a:rPr lang="en-US" sz="2800" i="1" dirty="0"/>
              <a:t> ngày </a:t>
            </a:r>
            <a:r>
              <a:rPr lang="en-US" sz="2800" i="1" dirty="0" err="1"/>
              <a:t>xưa</a:t>
            </a:r>
            <a:r>
              <a:rPr lang="en-US" sz="2800" i="1" dirty="0"/>
              <a:t> ...” </a:t>
            </a:r>
            <a:r>
              <a:rPr lang="en-US" sz="2800" i="1" dirty="0" err="1"/>
              <a:t>mẹ</a:t>
            </a:r>
            <a:r>
              <a:rPr lang="en-US" sz="2800" i="1" dirty="0"/>
              <a:t> </a:t>
            </a:r>
            <a:r>
              <a:rPr lang="en-US" sz="2800" i="1" dirty="0" err="1"/>
              <a:t>thường</a:t>
            </a:r>
            <a:r>
              <a:rPr lang="en-US" sz="2800" i="1" dirty="0"/>
              <a:t> hay </a:t>
            </a:r>
            <a:r>
              <a:rPr lang="en-US" sz="2800" i="1" dirty="0" err="1"/>
              <a:t>kể</a:t>
            </a:r>
            <a:r>
              <a:rPr lang="en-US" sz="2800" i="1" dirty="0"/>
              <a:t>.</a:t>
            </a:r>
            <a:endParaRPr lang="en-US" sz="2800" dirty="0"/>
          </a:p>
          <a:p>
            <a:pPr hangingPunct="0"/>
            <a:r>
              <a:rPr lang="en-US" sz="2800" dirty="0"/>
              <a:t>								(Nguyễn </a:t>
            </a:r>
            <a:r>
              <a:rPr lang="en-US" sz="2800" dirty="0" err="1"/>
              <a:t>Khoa</a:t>
            </a:r>
            <a:r>
              <a:rPr lang="en-US" sz="2800" dirty="0"/>
              <a:t> </a:t>
            </a:r>
            <a:r>
              <a:rPr lang="en-US" sz="2800" dirty="0" err="1"/>
              <a:t>Điềm</a:t>
            </a:r>
            <a:r>
              <a:rPr lang="en-US" sz="2800" dirty="0"/>
              <a:t>)</a:t>
            </a:r>
          </a:p>
          <a:p>
            <a:pPr hangingPunct="0"/>
            <a:r>
              <a:rPr lang="en-US" sz="2800" i="1" dirty="0"/>
              <a:t>	- </a:t>
            </a:r>
            <a:r>
              <a:rPr lang="en-US" sz="2800" i="1" dirty="0" err="1"/>
              <a:t>Đối</a:t>
            </a:r>
            <a:r>
              <a:rPr lang="en-US" sz="2800" i="1" dirty="0"/>
              <a:t> </a:t>
            </a:r>
            <a:r>
              <a:rPr lang="en-US" sz="2800" i="1" dirty="0" err="1"/>
              <a:t>với</a:t>
            </a:r>
            <a:r>
              <a:rPr lang="en-US" sz="2800" i="1" dirty="0"/>
              <a:t> </a:t>
            </a:r>
            <a:r>
              <a:rPr lang="en-US" sz="2800" i="1" dirty="0" err="1"/>
              <a:t>gan</a:t>
            </a:r>
            <a:r>
              <a:rPr lang="en-US" sz="2800" i="1" dirty="0"/>
              <a:t> vàng </a:t>
            </a:r>
            <a:r>
              <a:rPr lang="en-US" sz="2800" i="1" dirty="0" err="1"/>
              <a:t>dạ</a:t>
            </a:r>
            <a:r>
              <a:rPr lang="en-US" sz="2800" i="1" dirty="0"/>
              <a:t> </a:t>
            </a:r>
            <a:r>
              <a:rPr lang="en-US" sz="2800" i="1" dirty="0" err="1"/>
              <a:t>sắt</a:t>
            </a:r>
            <a:r>
              <a:rPr lang="en-US" sz="2800" i="1" dirty="0"/>
              <a:t> của </a:t>
            </a:r>
            <a:r>
              <a:rPr lang="en-US" sz="2800" i="1" dirty="0" err="1"/>
              <a:t>đồng</a:t>
            </a:r>
            <a:r>
              <a:rPr lang="en-US" sz="2800" i="1" dirty="0"/>
              <a:t> </a:t>
            </a:r>
            <a:r>
              <a:rPr lang="en-US" sz="2800" i="1" dirty="0" err="1"/>
              <a:t>bào</a:t>
            </a:r>
            <a:r>
              <a:rPr lang="en-US" sz="2800" i="1" dirty="0"/>
              <a:t>, </a:t>
            </a:r>
            <a:r>
              <a:rPr lang="en-US" sz="2800" i="1" dirty="0" err="1"/>
              <a:t>toàn</a:t>
            </a:r>
            <a:r>
              <a:rPr lang="en-US" sz="2800" i="1" dirty="0"/>
              <a:t> </a:t>
            </a:r>
            <a:r>
              <a:rPr lang="en-US" sz="2800" i="1" dirty="0" err="1"/>
              <a:t>thể</a:t>
            </a:r>
            <a:r>
              <a:rPr lang="en-US" sz="2800" i="1" dirty="0"/>
              <a:t> </a:t>
            </a:r>
            <a:r>
              <a:rPr lang="en-US" sz="2800" i="1" dirty="0" err="1"/>
              <a:t>quân</a:t>
            </a:r>
            <a:r>
              <a:rPr lang="en-US" sz="2800" i="1" dirty="0"/>
              <a:t> </a:t>
            </a:r>
            <a:r>
              <a:rPr lang="en-US" sz="2800" i="1" dirty="0" err="1"/>
              <a:t>dân</a:t>
            </a:r>
            <a:r>
              <a:rPr lang="en-US" sz="2800" i="1" dirty="0"/>
              <a:t> </a:t>
            </a:r>
            <a:r>
              <a:rPr lang="en-US" sz="2800" b="1" i="1" dirty="0" err="1"/>
              <a:t>không</a:t>
            </a:r>
            <a:r>
              <a:rPr lang="en-US" sz="2800" b="1" i="1" dirty="0"/>
              <a:t> </a:t>
            </a:r>
            <a:r>
              <a:rPr lang="en-US" sz="2800" b="1" i="1" dirty="0" err="1"/>
              <a:t>bao</a:t>
            </a:r>
            <a:r>
              <a:rPr lang="en-US" sz="2800" b="1" i="1" dirty="0"/>
              <a:t> </a:t>
            </a:r>
            <a:r>
              <a:rPr lang="en-US" sz="2800" b="1" i="1" dirty="0" err="1"/>
              <a:t>giờ</a:t>
            </a:r>
            <a:r>
              <a:rPr lang="en-US" sz="2800" b="1" i="1" dirty="0"/>
              <a:t> </a:t>
            </a:r>
            <a:r>
              <a:rPr lang="en-US" sz="2800" b="1" i="1" dirty="0" err="1"/>
              <a:t>quên</a:t>
            </a:r>
            <a:r>
              <a:rPr lang="en-US" sz="2800" i="1" dirty="0"/>
              <a:t>, </a:t>
            </a:r>
            <a:r>
              <a:rPr lang="en-US" sz="2800" i="1" dirty="0" err="1"/>
              <a:t>Tổ</a:t>
            </a:r>
            <a:r>
              <a:rPr lang="en-US" sz="2800" i="1" dirty="0"/>
              <a:t> </a:t>
            </a:r>
            <a:r>
              <a:rPr lang="en-US" sz="2800" i="1" dirty="0" err="1"/>
              <a:t>quốc</a:t>
            </a:r>
            <a:r>
              <a:rPr lang="en-US" sz="2800" i="1" dirty="0"/>
              <a:t> </a:t>
            </a:r>
            <a:r>
              <a:rPr lang="en-US" sz="2800" b="1" i="1" dirty="0" err="1"/>
              <a:t>không</a:t>
            </a:r>
            <a:r>
              <a:rPr lang="en-US" sz="2800" b="1" i="1" dirty="0"/>
              <a:t> </a:t>
            </a:r>
            <a:r>
              <a:rPr lang="en-US" sz="2800" b="1" i="1" dirty="0" err="1"/>
              <a:t>bao</a:t>
            </a:r>
            <a:r>
              <a:rPr lang="en-US" sz="2800" b="1" i="1" dirty="0"/>
              <a:t> </a:t>
            </a:r>
            <a:r>
              <a:rPr lang="en-US" sz="2800" b="1" i="1" dirty="0" err="1"/>
              <a:t>giờ</a:t>
            </a:r>
            <a:r>
              <a:rPr lang="en-US" sz="2800" b="1" i="1" dirty="0"/>
              <a:t> </a:t>
            </a:r>
            <a:r>
              <a:rPr lang="en-US" sz="2800" b="1" i="1" dirty="0" err="1"/>
              <a:t>quên</a:t>
            </a:r>
            <a:r>
              <a:rPr lang="en-US" sz="2800" i="1" dirty="0"/>
              <a:t>, </a:t>
            </a:r>
            <a:r>
              <a:rPr lang="en-US" sz="2800" i="1" dirty="0" err="1"/>
              <a:t>Chính</a:t>
            </a:r>
            <a:r>
              <a:rPr lang="en-US" sz="2800" i="1" dirty="0"/>
              <a:t> </a:t>
            </a:r>
            <a:r>
              <a:rPr lang="en-US" sz="2800" i="1" dirty="0" err="1"/>
              <a:t>phủ</a:t>
            </a:r>
            <a:r>
              <a:rPr lang="en-US" sz="2800" i="1" dirty="0"/>
              <a:t> </a:t>
            </a:r>
            <a:r>
              <a:rPr lang="en-US" sz="2800" b="1" i="1" dirty="0" err="1"/>
              <a:t>không</a:t>
            </a:r>
            <a:r>
              <a:rPr lang="en-US" sz="2800" b="1" i="1" dirty="0"/>
              <a:t> </a:t>
            </a:r>
            <a:r>
              <a:rPr lang="en-US" sz="2800" b="1" i="1" dirty="0" err="1"/>
              <a:t>bao</a:t>
            </a:r>
            <a:r>
              <a:rPr lang="en-US" sz="2800" b="1" i="1" dirty="0"/>
              <a:t> </a:t>
            </a:r>
            <a:r>
              <a:rPr lang="en-US" sz="2800" b="1" i="1" dirty="0" err="1"/>
              <a:t>giờ</a:t>
            </a:r>
            <a:r>
              <a:rPr lang="en-US" sz="2800" b="1" i="1" dirty="0"/>
              <a:t> </a:t>
            </a:r>
            <a:r>
              <a:rPr lang="en-US" sz="2800" b="1" i="1" dirty="0" err="1"/>
              <a:t>quên</a:t>
            </a:r>
            <a:r>
              <a:rPr lang="en-US" sz="2800" i="1" dirty="0"/>
              <a:t>.</a:t>
            </a:r>
            <a:r>
              <a:rPr lang="en-US" sz="2800" dirty="0"/>
              <a:t> (Hồ </a:t>
            </a:r>
            <a:r>
              <a:rPr lang="en-US" sz="2800" dirty="0" err="1"/>
              <a:t>Chí</a:t>
            </a:r>
            <a:r>
              <a:rPr lang="en-US" sz="2800" dirty="0"/>
              <a:t> Minh) </a:t>
            </a:r>
          </a:p>
          <a:p>
            <a:pPr lvl="0" hangingPunct="0"/>
            <a:endParaRPr lang="en-US" sz="2800" dirty="0"/>
          </a:p>
        </p:txBody>
      </p:sp>
    </p:spTree>
    <p:extLst>
      <p:ext uri="{BB962C8B-B14F-4D97-AF65-F5344CB8AC3E}">
        <p14:creationId xmlns:p14="http://schemas.microsoft.com/office/powerpoint/2010/main" val="17492872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664276"/>
            <a:ext cx="11322423" cy="4401205"/>
          </a:xfrm>
          <a:prstGeom prst="rect">
            <a:avLst/>
          </a:prstGeom>
          <a:solidFill>
            <a:schemeClr val="accent6">
              <a:lumMod val="60000"/>
              <a:lumOff val="40000"/>
            </a:schemeClr>
          </a:solidFill>
        </p:spPr>
        <p:txBody>
          <a:bodyPr wrap="square">
            <a:spAutoFit/>
          </a:bodyPr>
          <a:lstStyle/>
          <a:p>
            <a:pPr lvl="0" hangingPunct="0"/>
            <a:endParaRPr lang="en-US" sz="2800" dirty="0">
              <a:solidFill>
                <a:srgbClr val="FF0000"/>
              </a:solidFill>
            </a:endParaRPr>
          </a:p>
          <a:p>
            <a:pPr lvl="0" hangingPunct="0"/>
            <a:r>
              <a:rPr lang="en-US" sz="2800" dirty="0" err="1">
                <a:solidFill>
                  <a:srgbClr val="FF0000"/>
                </a:solidFill>
              </a:rPr>
              <a:t>Lặp</a:t>
            </a:r>
            <a:r>
              <a:rPr lang="en-US" sz="2800" dirty="0">
                <a:solidFill>
                  <a:srgbClr val="FF0000"/>
                </a:solidFill>
              </a:rPr>
              <a:t> </a:t>
            </a:r>
            <a:r>
              <a:rPr lang="en-US" sz="2800" dirty="0" err="1">
                <a:solidFill>
                  <a:srgbClr val="FF0000"/>
                </a:solidFill>
              </a:rPr>
              <a:t>cấu</a:t>
            </a:r>
            <a:r>
              <a:rPr lang="en-US" sz="2800" dirty="0">
                <a:solidFill>
                  <a:srgbClr val="FF0000"/>
                </a:solidFill>
              </a:rPr>
              <a:t> </a:t>
            </a:r>
            <a:r>
              <a:rPr lang="en-US" sz="2800" dirty="0" err="1">
                <a:solidFill>
                  <a:srgbClr val="FF0000"/>
                </a:solidFill>
              </a:rPr>
              <a:t>trúc</a:t>
            </a:r>
            <a:r>
              <a:rPr lang="en-US" sz="2800" dirty="0">
                <a:solidFill>
                  <a:srgbClr val="FF0000"/>
                </a:solidFill>
              </a:rPr>
              <a:t> câu</a:t>
            </a:r>
            <a:r>
              <a:rPr lang="en-US" sz="2800" dirty="0"/>
              <a:t>:</a:t>
            </a:r>
          </a:p>
          <a:p>
            <a:pPr hangingPunct="0"/>
            <a:r>
              <a:rPr lang="en-US" sz="2800" u="sng" dirty="0"/>
              <a:t>Ví dụ:</a:t>
            </a:r>
            <a:r>
              <a:rPr lang="en-US" sz="2800" dirty="0"/>
              <a:t>  - </a:t>
            </a:r>
            <a:r>
              <a:rPr lang="en-US" sz="2800" i="1" dirty="0"/>
              <a:t>Tre, </a:t>
            </a:r>
            <a:r>
              <a:rPr lang="en-US" sz="2800" i="1" dirty="0" err="1"/>
              <a:t>anh</a:t>
            </a:r>
            <a:r>
              <a:rPr lang="en-US" sz="2800" i="1" dirty="0"/>
              <a:t> </a:t>
            </a:r>
            <a:r>
              <a:rPr lang="en-US" sz="2800" i="1" dirty="0" err="1"/>
              <a:t>hùng</a:t>
            </a:r>
            <a:r>
              <a:rPr lang="en-US" sz="2800" i="1" dirty="0"/>
              <a:t> lao </a:t>
            </a:r>
            <a:r>
              <a:rPr lang="en-US" sz="2800" i="1" dirty="0" err="1"/>
              <a:t>động</a:t>
            </a:r>
            <a:r>
              <a:rPr lang="en-US" sz="2800" i="1" dirty="0"/>
              <a:t>. Tre, </a:t>
            </a:r>
            <a:r>
              <a:rPr lang="en-US" sz="2800" i="1" dirty="0" err="1"/>
              <a:t>anh</a:t>
            </a:r>
            <a:r>
              <a:rPr lang="en-US" sz="2800" i="1" dirty="0"/>
              <a:t> </a:t>
            </a:r>
            <a:r>
              <a:rPr lang="en-US" sz="2800" i="1" dirty="0" err="1"/>
              <a:t>hùng</a:t>
            </a:r>
            <a:r>
              <a:rPr lang="en-US" sz="2800" i="1" dirty="0"/>
              <a:t> </a:t>
            </a:r>
            <a:r>
              <a:rPr lang="en-US" sz="2800" i="1" dirty="0" err="1"/>
              <a:t>chiến</a:t>
            </a:r>
            <a:r>
              <a:rPr lang="en-US" sz="2800" i="1" dirty="0"/>
              <a:t> </a:t>
            </a:r>
            <a:r>
              <a:rPr lang="en-US" sz="2800" i="1" dirty="0" err="1"/>
              <a:t>đấu</a:t>
            </a:r>
            <a:r>
              <a:rPr lang="en-US" sz="2800" i="1" dirty="0"/>
              <a:t>.</a:t>
            </a:r>
            <a:endParaRPr lang="en-US" sz="2800" dirty="0"/>
          </a:p>
          <a:p>
            <a:pPr hangingPunct="0"/>
            <a:r>
              <a:rPr lang="en-US" sz="2800" dirty="0"/>
              <a:t>							(</a:t>
            </a:r>
            <a:r>
              <a:rPr lang="en-US" sz="2800" dirty="0" err="1"/>
              <a:t>Thép</a:t>
            </a:r>
            <a:r>
              <a:rPr lang="en-US" sz="2800" dirty="0"/>
              <a:t> </a:t>
            </a:r>
            <a:r>
              <a:rPr lang="en-US" sz="2800" dirty="0" err="1"/>
              <a:t>Mới</a:t>
            </a:r>
            <a:r>
              <a:rPr lang="en-US" sz="2800" dirty="0"/>
              <a:t>)</a:t>
            </a:r>
          </a:p>
          <a:p>
            <a:pPr hangingPunct="0"/>
            <a:r>
              <a:rPr lang="en-US" sz="2800" dirty="0"/>
              <a:t> - </a:t>
            </a:r>
            <a:r>
              <a:rPr lang="en-US" sz="2800" i="1" dirty="0" err="1"/>
              <a:t>Nếu</a:t>
            </a:r>
            <a:r>
              <a:rPr lang="en-US" sz="2800" i="1" dirty="0"/>
              <a:t> </a:t>
            </a:r>
            <a:r>
              <a:rPr lang="en-US" sz="2800" i="1" dirty="0" err="1"/>
              <a:t>là</a:t>
            </a:r>
            <a:r>
              <a:rPr lang="en-US" sz="2800" i="1" dirty="0"/>
              <a:t> </a:t>
            </a:r>
            <a:r>
              <a:rPr lang="en-US" sz="2800" i="1" dirty="0" err="1"/>
              <a:t>chim</a:t>
            </a:r>
            <a:r>
              <a:rPr lang="en-US" sz="2800" i="1" dirty="0"/>
              <a:t> </a:t>
            </a:r>
            <a:r>
              <a:rPr lang="en-US" sz="2800" i="1" dirty="0" err="1"/>
              <a:t>tôi</a:t>
            </a:r>
            <a:r>
              <a:rPr lang="en-US" sz="2800" i="1" dirty="0"/>
              <a:t> </a:t>
            </a:r>
            <a:r>
              <a:rPr lang="en-US" sz="2800" i="1" dirty="0" err="1"/>
              <a:t>sẽ</a:t>
            </a:r>
            <a:r>
              <a:rPr lang="en-US" sz="2800" i="1" dirty="0"/>
              <a:t> </a:t>
            </a:r>
            <a:r>
              <a:rPr lang="en-US" sz="2800" i="1" dirty="0" err="1"/>
              <a:t>là</a:t>
            </a:r>
            <a:r>
              <a:rPr lang="en-US" sz="2800" i="1" dirty="0"/>
              <a:t> </a:t>
            </a:r>
            <a:r>
              <a:rPr lang="en-US" sz="2800" i="1" dirty="0" err="1"/>
              <a:t>bồ</a:t>
            </a:r>
            <a:r>
              <a:rPr lang="en-US" sz="2800" i="1" dirty="0"/>
              <a:t> câu </a:t>
            </a:r>
            <a:r>
              <a:rPr lang="en-US" sz="2800" i="1" dirty="0" err="1"/>
              <a:t>trắng</a:t>
            </a:r>
            <a:endParaRPr lang="en-US" sz="2800" dirty="0"/>
          </a:p>
          <a:p>
            <a:pPr hangingPunct="0"/>
            <a:r>
              <a:rPr lang="en-US" sz="2800" i="1" dirty="0"/>
              <a:t> </a:t>
            </a:r>
            <a:r>
              <a:rPr lang="en-US" sz="2800" i="1" dirty="0" err="1"/>
              <a:t>Nếu</a:t>
            </a:r>
            <a:r>
              <a:rPr lang="en-US" sz="2800" i="1" dirty="0"/>
              <a:t> </a:t>
            </a:r>
            <a:r>
              <a:rPr lang="en-US" sz="2800" i="1" dirty="0" err="1"/>
              <a:t>là</a:t>
            </a:r>
            <a:r>
              <a:rPr lang="en-US" sz="2800" i="1" dirty="0"/>
              <a:t> hoa </a:t>
            </a:r>
            <a:r>
              <a:rPr lang="en-US" sz="2800" i="1" dirty="0" err="1"/>
              <a:t>tôi</a:t>
            </a:r>
            <a:r>
              <a:rPr lang="en-US" sz="2800" i="1" dirty="0"/>
              <a:t> </a:t>
            </a:r>
            <a:r>
              <a:rPr lang="en-US" sz="2800" i="1" dirty="0" err="1"/>
              <a:t>sẽ</a:t>
            </a:r>
            <a:r>
              <a:rPr lang="en-US" sz="2800" i="1" dirty="0"/>
              <a:t> </a:t>
            </a:r>
            <a:r>
              <a:rPr lang="en-US" sz="2800" i="1" dirty="0" err="1"/>
              <a:t>là</a:t>
            </a:r>
            <a:r>
              <a:rPr lang="en-US" sz="2800" i="1" dirty="0"/>
              <a:t> </a:t>
            </a:r>
            <a:r>
              <a:rPr lang="en-US" sz="2800" i="1" dirty="0" err="1"/>
              <a:t>một</a:t>
            </a:r>
            <a:r>
              <a:rPr lang="en-US" sz="2800" i="1" dirty="0"/>
              <a:t> </a:t>
            </a:r>
            <a:r>
              <a:rPr lang="en-US" sz="2800" i="1" dirty="0" err="1"/>
              <a:t>đóa</a:t>
            </a:r>
            <a:r>
              <a:rPr lang="en-US" sz="2800" i="1" dirty="0"/>
              <a:t> </a:t>
            </a:r>
            <a:r>
              <a:rPr lang="en-US" sz="2800" i="1" dirty="0" err="1"/>
              <a:t>hướng</a:t>
            </a:r>
            <a:r>
              <a:rPr lang="en-US" sz="2800" i="1" dirty="0"/>
              <a:t> </a:t>
            </a:r>
            <a:r>
              <a:rPr lang="en-US" sz="2800" i="1" dirty="0" err="1"/>
              <a:t>dương</a:t>
            </a:r>
            <a:endParaRPr lang="en-US" sz="2800" dirty="0"/>
          </a:p>
          <a:p>
            <a:pPr hangingPunct="0"/>
            <a:r>
              <a:rPr lang="en-US" sz="2800" i="1" dirty="0"/>
              <a:t> </a:t>
            </a:r>
            <a:r>
              <a:rPr lang="en-US" sz="2800" i="1" dirty="0" err="1"/>
              <a:t>Nếu</a:t>
            </a:r>
            <a:r>
              <a:rPr lang="en-US" sz="2800" i="1" dirty="0"/>
              <a:t> </a:t>
            </a:r>
            <a:r>
              <a:rPr lang="en-US" sz="2800" i="1" dirty="0" err="1"/>
              <a:t>là</a:t>
            </a:r>
            <a:r>
              <a:rPr lang="en-US" sz="2800" i="1" dirty="0"/>
              <a:t> </a:t>
            </a:r>
            <a:r>
              <a:rPr lang="en-US" sz="2800" i="1" dirty="0" err="1"/>
              <a:t>mây</a:t>
            </a:r>
            <a:r>
              <a:rPr lang="en-US" sz="2800" i="1" dirty="0"/>
              <a:t> </a:t>
            </a:r>
            <a:r>
              <a:rPr lang="en-US" sz="2800" i="1" dirty="0" err="1"/>
              <a:t>tôi</a:t>
            </a:r>
            <a:r>
              <a:rPr lang="en-US" sz="2800" i="1" dirty="0"/>
              <a:t> </a:t>
            </a:r>
            <a:r>
              <a:rPr lang="en-US" sz="2800" i="1" dirty="0" err="1"/>
              <a:t>sẽ</a:t>
            </a:r>
            <a:r>
              <a:rPr lang="en-US" sz="2800" i="1" dirty="0"/>
              <a:t> </a:t>
            </a:r>
            <a:r>
              <a:rPr lang="en-US" sz="2800" i="1" dirty="0" err="1"/>
              <a:t>là</a:t>
            </a:r>
            <a:r>
              <a:rPr lang="en-US" sz="2800" i="1" dirty="0"/>
              <a:t> </a:t>
            </a:r>
            <a:r>
              <a:rPr lang="en-US" sz="2800" i="1" dirty="0" err="1"/>
              <a:t>một</a:t>
            </a:r>
            <a:r>
              <a:rPr lang="en-US" sz="2800" i="1" dirty="0"/>
              <a:t> </a:t>
            </a:r>
            <a:r>
              <a:rPr lang="en-US" sz="2800" i="1" dirty="0" err="1"/>
              <a:t>vầng</a:t>
            </a:r>
            <a:r>
              <a:rPr lang="en-US" sz="2800" i="1" dirty="0"/>
              <a:t> </a:t>
            </a:r>
            <a:r>
              <a:rPr lang="en-US" sz="2800" i="1" dirty="0" err="1"/>
              <a:t>mây</a:t>
            </a:r>
            <a:r>
              <a:rPr lang="en-US" sz="2800" i="1" dirty="0"/>
              <a:t> </a:t>
            </a:r>
            <a:r>
              <a:rPr lang="en-US" sz="2800" i="1" dirty="0" err="1"/>
              <a:t>ấm</a:t>
            </a:r>
            <a:endParaRPr lang="en-US" sz="2800" dirty="0"/>
          </a:p>
          <a:p>
            <a:pPr hangingPunct="0"/>
            <a:r>
              <a:rPr lang="en-US" sz="2800" i="1" dirty="0"/>
              <a:t> </a:t>
            </a:r>
            <a:r>
              <a:rPr lang="en-US" sz="2800" i="1" dirty="0" err="1"/>
              <a:t>Nếu</a:t>
            </a:r>
            <a:r>
              <a:rPr lang="en-US" sz="2800" i="1" dirty="0"/>
              <a:t> </a:t>
            </a:r>
            <a:r>
              <a:rPr lang="en-US" sz="2800" i="1" dirty="0" err="1"/>
              <a:t>là</a:t>
            </a:r>
            <a:r>
              <a:rPr lang="en-US" sz="2800" i="1" dirty="0"/>
              <a:t> người </a:t>
            </a:r>
            <a:r>
              <a:rPr lang="en-US" sz="2800" i="1" dirty="0" err="1"/>
              <a:t>tôi</a:t>
            </a:r>
            <a:r>
              <a:rPr lang="en-US" sz="2800" i="1" dirty="0"/>
              <a:t> </a:t>
            </a:r>
            <a:r>
              <a:rPr lang="en-US" sz="2800" i="1" dirty="0" err="1"/>
              <a:t>sẽ</a:t>
            </a:r>
            <a:r>
              <a:rPr lang="en-US" sz="2800" i="1" dirty="0"/>
              <a:t> </a:t>
            </a:r>
            <a:r>
              <a:rPr lang="en-US" sz="2800" i="1" dirty="0" err="1"/>
              <a:t>chết</a:t>
            </a:r>
            <a:r>
              <a:rPr lang="en-US" sz="2800" i="1" dirty="0"/>
              <a:t> </a:t>
            </a:r>
            <a:r>
              <a:rPr lang="en-US" sz="2800" i="1" dirty="0" err="1"/>
              <a:t>cho</a:t>
            </a:r>
            <a:r>
              <a:rPr lang="en-US" sz="2800" i="1" dirty="0"/>
              <a:t> </a:t>
            </a:r>
            <a:r>
              <a:rPr lang="en-US" sz="2800" i="1" dirty="0" err="1"/>
              <a:t>quê</a:t>
            </a:r>
            <a:r>
              <a:rPr lang="en-US" sz="2800" i="1" dirty="0"/>
              <a:t> </a:t>
            </a:r>
            <a:r>
              <a:rPr lang="en-US" sz="2800" i="1" dirty="0" err="1"/>
              <a:t>hương</a:t>
            </a:r>
            <a:r>
              <a:rPr lang="en-US" sz="2800" i="1" dirty="0"/>
              <a:t>.</a:t>
            </a:r>
            <a:endParaRPr lang="en-US" sz="2800" dirty="0"/>
          </a:p>
          <a:p>
            <a:pPr hangingPunct="0"/>
            <a:r>
              <a:rPr lang="en-US" sz="2800" dirty="0"/>
              <a:t>					(</a:t>
            </a:r>
            <a:r>
              <a:rPr lang="en-US" sz="2800" dirty="0" err="1"/>
              <a:t>Trương</a:t>
            </a:r>
            <a:r>
              <a:rPr lang="en-US" sz="2800" dirty="0"/>
              <a:t> </a:t>
            </a:r>
            <a:r>
              <a:rPr lang="en-US" sz="2800" dirty="0" err="1"/>
              <a:t>Quốc</a:t>
            </a:r>
            <a:r>
              <a:rPr lang="en-US" sz="2800" dirty="0"/>
              <a:t> </a:t>
            </a:r>
            <a:r>
              <a:rPr lang="en-US" sz="2800" dirty="0" err="1"/>
              <a:t>Khánh</a:t>
            </a:r>
            <a:r>
              <a:rPr lang="en-US" sz="2800" dirty="0"/>
              <a:t>)</a:t>
            </a:r>
          </a:p>
          <a:p>
            <a:pPr hangingPunct="0"/>
            <a:endParaRPr lang="en-US" sz="2800" dirty="0"/>
          </a:p>
        </p:txBody>
      </p:sp>
    </p:spTree>
    <p:extLst>
      <p:ext uri="{BB962C8B-B14F-4D97-AF65-F5344CB8AC3E}">
        <p14:creationId xmlns:p14="http://schemas.microsoft.com/office/powerpoint/2010/main" val="109300998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7429" y="898620"/>
            <a:ext cx="11809254" cy="5262979"/>
          </a:xfrm>
          <a:prstGeom prst="rect">
            <a:avLst/>
          </a:prstGeom>
          <a:solidFill>
            <a:schemeClr val="accent6">
              <a:lumMod val="60000"/>
              <a:lumOff val="40000"/>
            </a:schemeClr>
          </a:solidFill>
        </p:spPr>
        <p:txBody>
          <a:bodyPr wrap="square">
            <a:spAutoFit/>
          </a:bodyPr>
          <a:lstStyle/>
          <a:p>
            <a:pPr hangingPunct="0"/>
            <a:endParaRPr lang="en-US" sz="2800" b="1" i="1" dirty="0">
              <a:sym typeface="Wingdings"/>
            </a:endParaRPr>
          </a:p>
          <a:p>
            <a:pPr hangingPunct="0"/>
            <a:endParaRPr lang="en-US" sz="2800" b="1" i="1" dirty="0">
              <a:sym typeface="Wingdings"/>
            </a:endParaRPr>
          </a:p>
          <a:p>
            <a:pPr marL="457200" indent="-457200" hangingPunct="0">
              <a:buFont typeface="Wingdings" panose="05000000000000000000" pitchFamily="2" charset="2"/>
              <a:buChar char=""/>
            </a:pPr>
            <a:r>
              <a:rPr lang="en-US" sz="2800" b="1" i="1" u="sng" dirty="0" err="1"/>
              <a:t>Phép</a:t>
            </a:r>
            <a:r>
              <a:rPr lang="en-US" sz="2800" b="1" i="1" u="sng" dirty="0"/>
              <a:t> tỉnh lược</a:t>
            </a:r>
            <a:r>
              <a:rPr lang="en-US" sz="2800" i="1" dirty="0"/>
              <a:t>:</a:t>
            </a:r>
            <a:r>
              <a:rPr lang="en-US" sz="2800" dirty="0"/>
              <a:t> Yếu tố </a:t>
            </a:r>
            <a:r>
              <a:rPr lang="en-US" sz="2800" dirty="0" err="1"/>
              <a:t>xuất</a:t>
            </a:r>
            <a:r>
              <a:rPr lang="en-US" sz="2800" dirty="0"/>
              <a:t> </a:t>
            </a:r>
            <a:r>
              <a:rPr lang="en-US" sz="2800" dirty="0" err="1"/>
              <a:t>hiện</a:t>
            </a:r>
            <a:r>
              <a:rPr lang="en-US" sz="2800" dirty="0"/>
              <a:t> ở câu </a:t>
            </a:r>
            <a:r>
              <a:rPr lang="en-US" sz="2800" dirty="0" err="1"/>
              <a:t>chủ</a:t>
            </a:r>
            <a:r>
              <a:rPr lang="en-US" sz="2800" dirty="0"/>
              <a:t> bị lược </a:t>
            </a:r>
            <a:r>
              <a:rPr lang="en-US" sz="2800" dirty="0" err="1"/>
              <a:t>bỏ</a:t>
            </a:r>
            <a:r>
              <a:rPr lang="en-US" sz="2800" dirty="0"/>
              <a:t> ở câu kết nối. </a:t>
            </a:r>
          </a:p>
          <a:p>
            <a:pPr hangingPunct="0"/>
            <a:r>
              <a:rPr lang="en-US" sz="2800" dirty="0"/>
              <a:t>	</a:t>
            </a:r>
            <a:r>
              <a:rPr lang="en-US" sz="2800" dirty="0" err="1"/>
              <a:t>Có</a:t>
            </a:r>
            <a:r>
              <a:rPr lang="en-US" sz="2800" dirty="0"/>
              <a:t> </a:t>
            </a:r>
            <a:r>
              <a:rPr lang="en-US" sz="2800" dirty="0" err="1"/>
              <a:t>hai</a:t>
            </a:r>
            <a:r>
              <a:rPr lang="en-US" sz="2800" dirty="0"/>
              <a:t> </a:t>
            </a:r>
            <a:r>
              <a:rPr lang="en-US" sz="2800" dirty="0" err="1"/>
              <a:t>hình</a:t>
            </a:r>
            <a:r>
              <a:rPr lang="en-US" sz="2800" dirty="0"/>
              <a:t> thức </a:t>
            </a:r>
            <a:r>
              <a:rPr lang="en-US" sz="2800" dirty="0" err="1"/>
              <a:t>tỉnh</a:t>
            </a:r>
            <a:r>
              <a:rPr lang="en-US" sz="2800" dirty="0"/>
              <a:t> </a:t>
            </a:r>
            <a:r>
              <a:rPr lang="en-US" sz="2800" dirty="0" err="1"/>
              <a:t>lược</a:t>
            </a:r>
            <a:r>
              <a:rPr lang="en-US" sz="2800" dirty="0"/>
              <a:t>.</a:t>
            </a:r>
          </a:p>
          <a:p>
            <a:pPr hangingPunct="0"/>
            <a:endParaRPr lang="en-US" sz="2800" dirty="0"/>
          </a:p>
          <a:p>
            <a:pPr lvl="0" hangingPunct="0"/>
            <a:r>
              <a:rPr lang="en-US" sz="2800" i="1" dirty="0" err="1">
                <a:solidFill>
                  <a:srgbClr val="FF0000"/>
                </a:solidFill>
              </a:rPr>
              <a:t>Tỉnh</a:t>
            </a:r>
            <a:r>
              <a:rPr lang="en-US" sz="2800" i="1" dirty="0">
                <a:solidFill>
                  <a:srgbClr val="FF0000"/>
                </a:solidFill>
              </a:rPr>
              <a:t> lược mạnh</a:t>
            </a:r>
            <a:r>
              <a:rPr lang="en-US" sz="2800" i="1" dirty="0"/>
              <a:t>:</a:t>
            </a:r>
            <a:r>
              <a:rPr lang="en-US" sz="2800" dirty="0"/>
              <a:t> Yếu tố bị tỉnh lược thuộc thành </a:t>
            </a:r>
            <a:r>
              <a:rPr lang="en-US" sz="2800" dirty="0" err="1"/>
              <a:t>phần</a:t>
            </a:r>
            <a:r>
              <a:rPr lang="en-US" sz="2800" dirty="0"/>
              <a:t> </a:t>
            </a:r>
            <a:r>
              <a:rPr lang="en-US" sz="2800" dirty="0" err="1"/>
              <a:t>nòng</a:t>
            </a:r>
            <a:r>
              <a:rPr lang="en-US" sz="2800" dirty="0"/>
              <a:t> </a:t>
            </a:r>
            <a:r>
              <a:rPr lang="en-US" sz="2800" dirty="0" err="1"/>
              <a:t>cốt</a:t>
            </a:r>
            <a:r>
              <a:rPr lang="en-US" sz="2800" dirty="0"/>
              <a:t> </a:t>
            </a:r>
            <a:r>
              <a:rPr lang="en-US" sz="2800" dirty="0" err="1"/>
              <a:t>của</a:t>
            </a:r>
            <a:r>
              <a:rPr lang="en-US" sz="2800" dirty="0"/>
              <a:t> </a:t>
            </a:r>
            <a:r>
              <a:rPr lang="en-US" sz="2800" b="1" dirty="0" err="1"/>
              <a:t>câu</a:t>
            </a:r>
            <a:r>
              <a:rPr lang="en-US" sz="2800" b="1" dirty="0"/>
              <a:t> </a:t>
            </a:r>
            <a:r>
              <a:rPr lang="en-US" sz="2800" b="1" dirty="0" err="1"/>
              <a:t>kết</a:t>
            </a:r>
            <a:r>
              <a:rPr lang="en-US" sz="2800" b="1" dirty="0"/>
              <a:t> </a:t>
            </a:r>
            <a:r>
              <a:rPr lang="en-US" sz="2800" b="1" dirty="0" err="1"/>
              <a:t>nối</a:t>
            </a:r>
            <a:r>
              <a:rPr lang="en-US" sz="2800" dirty="0"/>
              <a:t>.</a:t>
            </a:r>
          </a:p>
          <a:p>
            <a:pPr hangingPunct="0"/>
            <a:r>
              <a:rPr lang="en-US" sz="2800" u="sng" dirty="0" err="1"/>
              <a:t>Ví</a:t>
            </a:r>
            <a:r>
              <a:rPr lang="en-US" sz="2800" u="sng" dirty="0"/>
              <a:t> </a:t>
            </a:r>
            <a:r>
              <a:rPr lang="en-US" sz="2800" u="sng" dirty="0" err="1"/>
              <a:t>dụ</a:t>
            </a:r>
            <a:r>
              <a:rPr lang="en-US" sz="2800" u="sng" dirty="0"/>
              <a:t>:</a:t>
            </a:r>
            <a:r>
              <a:rPr lang="en-US" sz="2800" dirty="0"/>
              <a:t> - </a:t>
            </a:r>
            <a:r>
              <a:rPr lang="en-US" sz="2800" i="1" dirty="0" err="1"/>
              <a:t>Mỵ</a:t>
            </a:r>
            <a:r>
              <a:rPr lang="en-US" sz="2800" i="1" dirty="0"/>
              <a:t> </a:t>
            </a:r>
            <a:r>
              <a:rPr lang="en-US" sz="2800" i="1" dirty="0" err="1"/>
              <a:t>đi</a:t>
            </a:r>
            <a:r>
              <a:rPr lang="en-US" sz="2800" i="1" dirty="0"/>
              <a:t> </a:t>
            </a:r>
            <a:r>
              <a:rPr lang="en-US" sz="2800" i="1" dirty="0" err="1"/>
              <a:t>cửa</a:t>
            </a:r>
            <a:r>
              <a:rPr lang="en-US" sz="2800" i="1" dirty="0"/>
              <a:t> </a:t>
            </a:r>
            <a:r>
              <a:rPr lang="en-US" sz="2800" i="1" dirty="0" err="1"/>
              <a:t>sau</a:t>
            </a:r>
            <a:r>
              <a:rPr lang="en-US" sz="2800" i="1" dirty="0"/>
              <a:t> </a:t>
            </a:r>
            <a:r>
              <a:rPr lang="en-US" sz="2800" i="1" dirty="0" err="1"/>
              <a:t>vào</a:t>
            </a:r>
            <a:r>
              <a:rPr lang="en-US" sz="2800" i="1" dirty="0"/>
              <a:t>. </a:t>
            </a:r>
            <a:r>
              <a:rPr lang="en-US" sz="2800" i="1" u="sng" dirty="0">
                <a:latin typeface="VNI-Centur" pitchFamily="2" charset="0"/>
              </a:rPr>
              <a:t>Þ </a:t>
            </a:r>
            <a:r>
              <a:rPr lang="en-US" sz="2800" i="1" dirty="0" err="1"/>
              <a:t>Lén</a:t>
            </a:r>
            <a:r>
              <a:rPr lang="en-US" sz="2800" i="1" dirty="0"/>
              <a:t> </a:t>
            </a:r>
            <a:r>
              <a:rPr lang="en-US" sz="2800" i="1" dirty="0" err="1"/>
              <a:t>mắt</a:t>
            </a:r>
            <a:r>
              <a:rPr lang="en-US" sz="2800" i="1" dirty="0"/>
              <a:t> </a:t>
            </a:r>
            <a:r>
              <a:rPr lang="en-US" sz="2800" i="1" dirty="0" err="1"/>
              <a:t>nhìn</a:t>
            </a:r>
            <a:r>
              <a:rPr lang="en-US" sz="2800" i="1" dirty="0"/>
              <a:t>, </a:t>
            </a:r>
            <a:r>
              <a:rPr lang="en-US" sz="2800" i="1" dirty="0" err="1"/>
              <a:t>thấy</a:t>
            </a:r>
            <a:r>
              <a:rPr lang="en-US" sz="2800" i="1" dirty="0"/>
              <a:t> </a:t>
            </a:r>
            <a:r>
              <a:rPr lang="en-US" sz="2800" i="1" dirty="0" err="1"/>
              <a:t>một</a:t>
            </a:r>
            <a:r>
              <a:rPr lang="en-US" sz="2800" i="1" dirty="0"/>
              <a:t> người to </a:t>
            </a:r>
            <a:r>
              <a:rPr lang="en-US" sz="2800" i="1" dirty="0" err="1"/>
              <a:t>lớn</a:t>
            </a:r>
            <a:r>
              <a:rPr lang="en-US" sz="2800" i="1" dirty="0"/>
              <a:t> </a:t>
            </a:r>
            <a:r>
              <a:rPr lang="en-US" sz="2800" i="1" dirty="0" err="1"/>
              <a:t>quỳ</a:t>
            </a:r>
            <a:r>
              <a:rPr lang="en-US" sz="2800" i="1" dirty="0"/>
              <a:t> </a:t>
            </a:r>
            <a:r>
              <a:rPr lang="en-US" sz="2800" i="1" dirty="0" err="1"/>
              <a:t>trong</a:t>
            </a:r>
            <a:r>
              <a:rPr lang="en-US" sz="2800" i="1" dirty="0"/>
              <a:t> </a:t>
            </a:r>
            <a:r>
              <a:rPr lang="en-US" sz="2800" i="1" dirty="0" err="1"/>
              <a:t>góc</a:t>
            </a:r>
            <a:r>
              <a:rPr lang="en-US" sz="2800" i="1" dirty="0"/>
              <a:t> </a:t>
            </a:r>
            <a:r>
              <a:rPr lang="en-US" sz="2800" i="1" dirty="0" err="1"/>
              <a:t>nhà</a:t>
            </a:r>
            <a:r>
              <a:rPr lang="en-US" sz="2800" i="1" dirty="0"/>
              <a:t>. </a:t>
            </a:r>
            <a:r>
              <a:rPr lang="en-US" sz="2800" i="1" u="sng" dirty="0">
                <a:latin typeface="VNI-Centur" pitchFamily="2" charset="0"/>
              </a:rPr>
              <a:t>Þ </a:t>
            </a:r>
            <a:r>
              <a:rPr lang="en-US" sz="2800" i="1" dirty="0" err="1"/>
              <a:t>Đoán</a:t>
            </a:r>
            <a:r>
              <a:rPr lang="en-US" sz="2800" i="1" dirty="0"/>
              <a:t> </a:t>
            </a:r>
            <a:r>
              <a:rPr lang="en-US" sz="2800" i="1" dirty="0" err="1"/>
              <a:t>đấy</a:t>
            </a:r>
            <a:r>
              <a:rPr lang="en-US" sz="2800" i="1" dirty="0"/>
              <a:t> </a:t>
            </a:r>
            <a:r>
              <a:rPr lang="en-US" sz="2800" i="1" dirty="0" err="1"/>
              <a:t>là</a:t>
            </a:r>
            <a:r>
              <a:rPr lang="en-US" sz="2800" i="1" dirty="0"/>
              <a:t> A </a:t>
            </a:r>
            <a:r>
              <a:rPr lang="en-US" sz="2800" i="1" dirty="0" err="1"/>
              <a:t>Phủ</a:t>
            </a:r>
            <a:r>
              <a:rPr lang="en-US" sz="2800" i="1" dirty="0"/>
              <a:t>. </a:t>
            </a:r>
            <a:r>
              <a:rPr lang="en-US" sz="2800" dirty="0"/>
              <a:t>(</a:t>
            </a:r>
            <a:r>
              <a:rPr lang="en-US" sz="2800" dirty="0" err="1"/>
              <a:t>Tô</a:t>
            </a:r>
            <a:r>
              <a:rPr lang="en-US" sz="2800" dirty="0"/>
              <a:t> </a:t>
            </a:r>
            <a:r>
              <a:rPr lang="en-US" sz="2800" dirty="0" err="1"/>
              <a:t>Hoài</a:t>
            </a:r>
            <a:r>
              <a:rPr lang="en-US" sz="2800" dirty="0"/>
              <a:t>)</a:t>
            </a:r>
          </a:p>
          <a:p>
            <a:pPr lvl="0" hangingPunct="0"/>
            <a:r>
              <a:rPr lang="en-US" sz="2800" i="1" dirty="0" err="1">
                <a:solidFill>
                  <a:srgbClr val="FF0000"/>
                </a:solidFill>
              </a:rPr>
              <a:t>Tỉnh</a:t>
            </a:r>
            <a:r>
              <a:rPr lang="en-US" sz="2800" i="1" dirty="0">
                <a:solidFill>
                  <a:srgbClr val="FF0000"/>
                </a:solidFill>
              </a:rPr>
              <a:t> lược </a:t>
            </a:r>
            <a:r>
              <a:rPr lang="en-US" sz="2800" i="1" dirty="0" err="1">
                <a:solidFill>
                  <a:srgbClr val="FF0000"/>
                </a:solidFill>
              </a:rPr>
              <a:t>yếu</a:t>
            </a:r>
            <a:r>
              <a:rPr lang="en-US" sz="2800" b="1" i="1" dirty="0"/>
              <a:t>:</a:t>
            </a:r>
            <a:r>
              <a:rPr lang="en-US" sz="2800" dirty="0"/>
              <a:t> Yếu tố bị tỉnh lược </a:t>
            </a:r>
            <a:r>
              <a:rPr lang="en-US" sz="2800" dirty="0" err="1"/>
              <a:t>là</a:t>
            </a:r>
            <a:r>
              <a:rPr lang="en-US" sz="2800" dirty="0"/>
              <a:t> thành phần </a:t>
            </a:r>
            <a:r>
              <a:rPr lang="en-US" sz="2800" dirty="0" err="1"/>
              <a:t>phụ</a:t>
            </a:r>
            <a:r>
              <a:rPr lang="en-US" sz="2800" dirty="0"/>
              <a:t> của </a:t>
            </a:r>
            <a:r>
              <a:rPr lang="en-US" sz="2800" b="1" dirty="0"/>
              <a:t>câu kết nối</a:t>
            </a:r>
            <a:r>
              <a:rPr lang="en-US" sz="2800" dirty="0"/>
              <a:t>.</a:t>
            </a:r>
          </a:p>
          <a:p>
            <a:pPr hangingPunct="0"/>
            <a:r>
              <a:rPr lang="en-US" sz="2800" u="sng" dirty="0"/>
              <a:t>Ví dụ:</a:t>
            </a:r>
            <a:r>
              <a:rPr lang="en-US" sz="2800" dirty="0"/>
              <a:t> - </a:t>
            </a:r>
            <a:r>
              <a:rPr lang="en-US" sz="2800" i="1" u="sng" dirty="0" err="1"/>
              <a:t>Bà</a:t>
            </a:r>
            <a:r>
              <a:rPr lang="en-US" sz="2800" i="1" u="sng" dirty="0"/>
              <a:t> </a:t>
            </a:r>
            <a:r>
              <a:rPr lang="en-US" sz="2800" i="1" u="sng" dirty="0" err="1"/>
              <a:t>lão</a:t>
            </a:r>
            <a:r>
              <a:rPr lang="en-US" sz="2800" i="1" u="sng" dirty="0"/>
              <a:t> </a:t>
            </a:r>
            <a:r>
              <a:rPr lang="en-US" sz="2800" i="1" dirty="0" err="1"/>
              <a:t>đăm</a:t>
            </a:r>
            <a:r>
              <a:rPr lang="en-US" sz="2800" i="1" dirty="0"/>
              <a:t> </a:t>
            </a:r>
            <a:r>
              <a:rPr lang="en-US" sz="2800" i="1" dirty="0" err="1"/>
              <a:t>đăm</a:t>
            </a:r>
            <a:r>
              <a:rPr lang="en-US" sz="2800" i="1" dirty="0"/>
              <a:t> </a:t>
            </a:r>
            <a:r>
              <a:rPr lang="en-US" sz="2800" i="1" dirty="0" err="1"/>
              <a:t>nhìn</a:t>
            </a:r>
            <a:r>
              <a:rPr lang="en-US" sz="2800" i="1" dirty="0"/>
              <a:t> </a:t>
            </a:r>
            <a:r>
              <a:rPr lang="en-US" sz="2800" i="1" dirty="0" err="1"/>
              <a:t>ra</a:t>
            </a:r>
            <a:r>
              <a:rPr lang="en-US" sz="2800" i="1" dirty="0"/>
              <a:t> </a:t>
            </a:r>
            <a:r>
              <a:rPr lang="en-US" sz="2800" i="1" dirty="0" err="1"/>
              <a:t>ngoài</a:t>
            </a:r>
            <a:r>
              <a:rPr lang="en-US" sz="2800" i="1" dirty="0"/>
              <a:t>. </a:t>
            </a:r>
            <a:r>
              <a:rPr lang="en-US" sz="2800" i="1" dirty="0" err="1"/>
              <a:t>Bóng</a:t>
            </a:r>
            <a:r>
              <a:rPr lang="en-US" sz="2800" i="1" dirty="0"/>
              <a:t> </a:t>
            </a:r>
            <a:r>
              <a:rPr lang="en-US" sz="2800" i="1" dirty="0" err="1"/>
              <a:t>tối</a:t>
            </a:r>
            <a:r>
              <a:rPr lang="en-US" sz="2800" i="1" dirty="0"/>
              <a:t> </a:t>
            </a:r>
            <a:r>
              <a:rPr lang="en-US" sz="2800" i="1" dirty="0" err="1"/>
              <a:t>trùm</a:t>
            </a:r>
            <a:r>
              <a:rPr lang="en-US" sz="2800" i="1" dirty="0"/>
              <a:t> </a:t>
            </a:r>
            <a:r>
              <a:rPr lang="en-US" sz="2800" i="1" dirty="0" err="1"/>
              <a:t>lấy</a:t>
            </a:r>
            <a:r>
              <a:rPr lang="en-US" sz="2800" i="1" dirty="0"/>
              <a:t> </a:t>
            </a:r>
            <a:r>
              <a:rPr lang="en-US" sz="2800" i="1" dirty="0" err="1"/>
              <a:t>hai</a:t>
            </a:r>
            <a:r>
              <a:rPr lang="en-US" sz="2800" i="1" dirty="0"/>
              <a:t> con </a:t>
            </a:r>
            <a:r>
              <a:rPr lang="en-US" sz="2800" i="1" dirty="0" err="1"/>
              <a:t>mắt</a:t>
            </a:r>
            <a:r>
              <a:rPr lang="en-US" sz="2800" i="1" dirty="0"/>
              <a:t> </a:t>
            </a:r>
            <a:r>
              <a:rPr lang="en-US" sz="2800" i="1" u="sng" dirty="0">
                <a:latin typeface="VNI-Centur" pitchFamily="2" charset="0"/>
              </a:rPr>
              <a:t>Þ</a:t>
            </a:r>
            <a:r>
              <a:rPr lang="en-US" sz="2800" i="1" dirty="0"/>
              <a:t>.</a:t>
            </a:r>
            <a:r>
              <a:rPr lang="en-US" sz="2800" dirty="0"/>
              <a:t> </a:t>
            </a:r>
          </a:p>
          <a:p>
            <a:r>
              <a:rPr lang="en-US" sz="2800" dirty="0"/>
              <a:t>(Kim </a:t>
            </a:r>
            <a:r>
              <a:rPr lang="en-US" sz="2800" dirty="0" err="1"/>
              <a:t>Lân</a:t>
            </a:r>
            <a:r>
              <a:rPr lang="en-US" sz="2800" dirty="0"/>
              <a:t>)</a:t>
            </a:r>
          </a:p>
          <a:p>
            <a:endParaRPr lang="en-US" sz="28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92872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5299" y="536589"/>
            <a:ext cx="11322423" cy="6063198"/>
          </a:xfrm>
          <a:prstGeom prst="rect">
            <a:avLst/>
          </a:prstGeom>
          <a:solidFill>
            <a:schemeClr val="accent1">
              <a:lumMod val="40000"/>
              <a:lumOff val="60000"/>
            </a:schemeClr>
          </a:solidFill>
        </p:spPr>
        <p:txBody>
          <a:bodyPr wrap="square">
            <a:spAutoFit/>
          </a:bodyPr>
          <a:lstStyle/>
          <a:p>
            <a:pPr hangingPunct="0"/>
            <a:r>
              <a:rPr lang="en-US" sz="2800" b="1" i="1" dirty="0"/>
              <a:t>1.3.2.2. </a:t>
            </a:r>
            <a:r>
              <a:rPr lang="en-US" sz="2800" b="1" i="1" dirty="0" err="1"/>
              <a:t>Phép</a:t>
            </a:r>
            <a:r>
              <a:rPr lang="en-US" sz="2800" b="1" i="1" dirty="0"/>
              <a:t> </a:t>
            </a:r>
            <a:r>
              <a:rPr lang="en-US" sz="2800" b="1" i="1" dirty="0" err="1"/>
              <a:t>liên</a:t>
            </a:r>
            <a:r>
              <a:rPr lang="en-US" sz="2800" b="1" i="1" dirty="0"/>
              <a:t> kết </a:t>
            </a:r>
            <a:r>
              <a:rPr lang="en-US" sz="2800" b="1" i="1" dirty="0" err="1"/>
              <a:t>đoạn</a:t>
            </a:r>
            <a:endParaRPr lang="en-US" sz="2800" b="1" dirty="0"/>
          </a:p>
          <a:p>
            <a:pPr hangingPunct="0"/>
            <a:r>
              <a:rPr lang="en-US" sz="2800" i="1" dirty="0" err="1"/>
              <a:t>Liên</a:t>
            </a:r>
            <a:r>
              <a:rPr lang="en-US" sz="2800" i="1" dirty="0"/>
              <a:t> kết </a:t>
            </a:r>
            <a:r>
              <a:rPr lang="en-US" sz="2800" i="1" dirty="0" err="1"/>
              <a:t>đoạn</a:t>
            </a:r>
            <a:r>
              <a:rPr lang="en-US" sz="2800" i="1" dirty="0"/>
              <a:t> </a:t>
            </a:r>
            <a:r>
              <a:rPr lang="en-US" sz="2800" i="1" dirty="0" err="1"/>
              <a:t>được</a:t>
            </a:r>
            <a:r>
              <a:rPr lang="en-US" sz="2800" i="1" dirty="0"/>
              <a:t> </a:t>
            </a:r>
            <a:r>
              <a:rPr lang="en-US" sz="2800" i="1" dirty="0" err="1"/>
              <a:t>duy</a:t>
            </a:r>
            <a:r>
              <a:rPr lang="en-US" sz="2800" i="1" dirty="0"/>
              <a:t> </a:t>
            </a:r>
            <a:r>
              <a:rPr lang="en-US" sz="2800" i="1" dirty="0" err="1"/>
              <a:t>trì</a:t>
            </a:r>
            <a:r>
              <a:rPr lang="en-US" sz="2800" i="1" dirty="0"/>
              <a:t> </a:t>
            </a:r>
            <a:r>
              <a:rPr lang="en-US" sz="2800" i="1" dirty="0" err="1"/>
              <a:t>dưới</a:t>
            </a:r>
            <a:r>
              <a:rPr lang="en-US" sz="2800" i="1" dirty="0"/>
              <a:t> </a:t>
            </a:r>
            <a:r>
              <a:rPr lang="en-US" sz="2800" i="1" dirty="0" err="1"/>
              <a:t>ba</a:t>
            </a:r>
            <a:r>
              <a:rPr lang="en-US" sz="2800" i="1" dirty="0"/>
              <a:t> </a:t>
            </a:r>
            <a:r>
              <a:rPr lang="en-US" sz="2800" i="1" dirty="0" err="1"/>
              <a:t>dạng</a:t>
            </a:r>
            <a:r>
              <a:rPr lang="en-US" sz="2800" i="1" dirty="0"/>
              <a:t>:</a:t>
            </a:r>
            <a:endParaRPr lang="en-US" sz="2800" b="1" dirty="0"/>
          </a:p>
          <a:p>
            <a:pPr hangingPunct="0"/>
            <a:r>
              <a:rPr lang="en-US" sz="2800" b="1" dirty="0"/>
              <a:t>+ </a:t>
            </a:r>
            <a:r>
              <a:rPr lang="en-US" sz="2800" b="1" i="1" dirty="0" err="1"/>
              <a:t>Liên</a:t>
            </a:r>
            <a:r>
              <a:rPr lang="en-US" sz="2800" b="1" i="1" dirty="0"/>
              <a:t> kết </a:t>
            </a:r>
            <a:r>
              <a:rPr lang="en-US" sz="2800" b="1" i="1" dirty="0" err="1"/>
              <a:t>hình</a:t>
            </a:r>
            <a:r>
              <a:rPr lang="en-US" sz="2800" b="1" i="1" dirty="0"/>
              <a:t> thức: </a:t>
            </a:r>
            <a:r>
              <a:rPr lang="en-US" sz="2800" dirty="0" err="1"/>
              <a:t>Chủ</a:t>
            </a:r>
            <a:r>
              <a:rPr lang="en-US" sz="2800" dirty="0"/>
              <a:t> </a:t>
            </a:r>
            <a:r>
              <a:rPr lang="en-US" sz="2800" dirty="0" err="1"/>
              <a:t>yếu</a:t>
            </a:r>
            <a:r>
              <a:rPr lang="en-US" sz="2800" dirty="0"/>
              <a:t> </a:t>
            </a:r>
            <a:r>
              <a:rPr lang="en-US" sz="2800" dirty="0" err="1"/>
              <a:t>sử</a:t>
            </a:r>
            <a:r>
              <a:rPr lang="en-US" sz="2800" dirty="0"/>
              <a:t> </a:t>
            </a:r>
            <a:r>
              <a:rPr lang="en-US" sz="2800" dirty="0" err="1"/>
              <a:t>dụng</a:t>
            </a:r>
            <a:r>
              <a:rPr lang="en-US" sz="2800" dirty="0"/>
              <a:t> các </a:t>
            </a:r>
            <a:r>
              <a:rPr lang="en-US" sz="2800" dirty="0" err="1"/>
              <a:t>yếu</a:t>
            </a:r>
            <a:r>
              <a:rPr lang="en-US" sz="2800" dirty="0"/>
              <a:t> tố </a:t>
            </a:r>
            <a:r>
              <a:rPr lang="en-US" sz="2800" dirty="0" err="1"/>
              <a:t>bề</a:t>
            </a:r>
            <a:r>
              <a:rPr lang="en-US" sz="2800" dirty="0"/>
              <a:t> </a:t>
            </a:r>
            <a:r>
              <a:rPr lang="en-US" sz="2800" dirty="0" err="1"/>
              <a:t>mặt</a:t>
            </a:r>
            <a:r>
              <a:rPr lang="en-US" sz="2800" dirty="0"/>
              <a:t> để nối kết </a:t>
            </a:r>
            <a:r>
              <a:rPr lang="en-US" sz="2800" dirty="0" err="1"/>
              <a:t>đoạn</a:t>
            </a:r>
            <a:r>
              <a:rPr lang="en-US" sz="2800" dirty="0"/>
              <a:t>. </a:t>
            </a:r>
            <a:r>
              <a:rPr lang="en-US" sz="2800" dirty="0" err="1"/>
              <a:t>Liên</a:t>
            </a:r>
            <a:r>
              <a:rPr lang="en-US" sz="2800" dirty="0"/>
              <a:t> kết </a:t>
            </a:r>
            <a:r>
              <a:rPr lang="en-US" sz="2800" dirty="0" err="1"/>
              <a:t>hình</a:t>
            </a:r>
            <a:r>
              <a:rPr lang="en-US" sz="2800" dirty="0"/>
              <a:t> thức </a:t>
            </a:r>
            <a:r>
              <a:rPr lang="en-US" sz="2800" dirty="0" err="1"/>
              <a:t>có</a:t>
            </a:r>
            <a:r>
              <a:rPr lang="en-US" sz="2800" dirty="0"/>
              <a:t> </a:t>
            </a:r>
            <a:r>
              <a:rPr lang="en-US" sz="2800" dirty="0" err="1"/>
              <a:t>thứ</a:t>
            </a:r>
            <a:r>
              <a:rPr lang="en-US" sz="2800" dirty="0"/>
              <a:t> </a:t>
            </a:r>
            <a:r>
              <a:rPr lang="en-US" sz="2800" dirty="0" err="1"/>
              <a:t>bậc</a:t>
            </a:r>
            <a:r>
              <a:rPr lang="en-US" sz="2800" dirty="0"/>
              <a:t> </a:t>
            </a:r>
            <a:r>
              <a:rPr lang="en-US" sz="2800" dirty="0" err="1"/>
              <a:t>rõ</a:t>
            </a:r>
            <a:r>
              <a:rPr lang="en-US" sz="2800" dirty="0"/>
              <a:t> </a:t>
            </a:r>
            <a:r>
              <a:rPr lang="en-US" sz="2800" dirty="0" err="1"/>
              <a:t>rệt</a:t>
            </a:r>
            <a:r>
              <a:rPr lang="en-US" sz="2800" dirty="0"/>
              <a:t>. </a:t>
            </a:r>
          </a:p>
          <a:p>
            <a:pPr marL="285750" indent="-285750" hangingPunct="0">
              <a:buFontTx/>
              <a:buChar char="-"/>
            </a:pPr>
            <a:r>
              <a:rPr lang="en-US" sz="2800" dirty="0" err="1"/>
              <a:t>Thứ</a:t>
            </a:r>
            <a:r>
              <a:rPr lang="en-US" sz="2800" dirty="0"/>
              <a:t> </a:t>
            </a:r>
            <a:r>
              <a:rPr lang="en-US" sz="2800" dirty="0" err="1"/>
              <a:t>bậc</a:t>
            </a:r>
            <a:r>
              <a:rPr lang="en-US" sz="2800" dirty="0"/>
              <a:t> </a:t>
            </a:r>
            <a:r>
              <a:rPr lang="en-US" sz="2800" dirty="0" err="1"/>
              <a:t>số</a:t>
            </a:r>
            <a:r>
              <a:rPr lang="en-US" sz="2800" dirty="0"/>
              <a:t> </a:t>
            </a:r>
            <a:r>
              <a:rPr lang="en-US" sz="2800" dirty="0" err="1"/>
              <a:t>đếm</a:t>
            </a:r>
            <a:r>
              <a:rPr lang="en-US" sz="2800" dirty="0"/>
              <a:t>:  </a:t>
            </a:r>
            <a:r>
              <a:rPr lang="en-US" sz="2800" i="1" dirty="0" err="1"/>
              <a:t>Một</a:t>
            </a:r>
            <a:r>
              <a:rPr lang="en-US" sz="2800" i="1" dirty="0"/>
              <a:t> </a:t>
            </a:r>
            <a:r>
              <a:rPr lang="en-US" sz="2800" i="1" dirty="0" err="1"/>
              <a:t>là</a:t>
            </a:r>
            <a:r>
              <a:rPr lang="en-US" sz="2800" i="1" dirty="0"/>
              <a:t>, ... </a:t>
            </a:r>
            <a:r>
              <a:rPr lang="en-US" sz="2800" i="1" dirty="0" err="1"/>
              <a:t>hai</a:t>
            </a:r>
            <a:r>
              <a:rPr lang="en-US" sz="2800" i="1" dirty="0"/>
              <a:t> </a:t>
            </a:r>
            <a:r>
              <a:rPr lang="en-US" sz="2800" i="1" dirty="0" err="1"/>
              <a:t>là</a:t>
            </a:r>
            <a:r>
              <a:rPr lang="en-US" sz="2800" i="1" dirty="0"/>
              <a:t>, ... </a:t>
            </a:r>
            <a:r>
              <a:rPr lang="en-US" sz="2800" i="1" dirty="0" err="1"/>
              <a:t>ba</a:t>
            </a:r>
            <a:r>
              <a:rPr lang="en-US" sz="2800" i="1" dirty="0"/>
              <a:t> </a:t>
            </a:r>
            <a:r>
              <a:rPr lang="en-US" sz="2800" i="1" dirty="0" err="1"/>
              <a:t>là</a:t>
            </a:r>
            <a:r>
              <a:rPr lang="en-US" sz="2800" i="1" dirty="0"/>
              <a:t> ...</a:t>
            </a:r>
            <a:endParaRPr lang="en-US" sz="2800" dirty="0"/>
          </a:p>
          <a:p>
            <a:pPr marL="285750" indent="-285750" hangingPunct="0">
              <a:buFontTx/>
              <a:buChar char="-"/>
            </a:pPr>
            <a:r>
              <a:rPr lang="en-US" sz="2800" i="1" dirty="0" err="1"/>
              <a:t>Thứ</a:t>
            </a:r>
            <a:r>
              <a:rPr lang="en-US" sz="2800" i="1" dirty="0"/>
              <a:t> </a:t>
            </a:r>
            <a:r>
              <a:rPr lang="en-US" sz="2800" i="1" dirty="0" err="1"/>
              <a:t>bậc</a:t>
            </a:r>
            <a:r>
              <a:rPr lang="en-US" sz="2800" i="1" dirty="0"/>
              <a:t> </a:t>
            </a:r>
            <a:r>
              <a:rPr lang="en-US" sz="2800" i="1" dirty="0" err="1"/>
              <a:t>số</a:t>
            </a:r>
            <a:r>
              <a:rPr lang="en-US" sz="2800" i="1" dirty="0"/>
              <a:t> </a:t>
            </a:r>
            <a:r>
              <a:rPr lang="en-US" sz="2800" i="1" dirty="0" err="1"/>
              <a:t>thứ</a:t>
            </a:r>
            <a:r>
              <a:rPr lang="en-US" sz="2800" i="1" dirty="0"/>
              <a:t> tự:  </a:t>
            </a:r>
            <a:r>
              <a:rPr lang="en-US" sz="2800" i="1" dirty="0" err="1"/>
              <a:t>Thứ</a:t>
            </a:r>
            <a:r>
              <a:rPr lang="en-US" sz="2800" i="1" dirty="0"/>
              <a:t> </a:t>
            </a:r>
            <a:r>
              <a:rPr lang="en-US" sz="2800" i="1" dirty="0" err="1"/>
              <a:t>nhất</a:t>
            </a:r>
            <a:r>
              <a:rPr lang="en-US" sz="2800" i="1" dirty="0"/>
              <a:t>, </a:t>
            </a:r>
            <a:r>
              <a:rPr lang="en-US" sz="2800" i="1" dirty="0" err="1"/>
              <a:t>thứ</a:t>
            </a:r>
            <a:r>
              <a:rPr lang="en-US" sz="2800" i="1" dirty="0"/>
              <a:t> </a:t>
            </a:r>
            <a:r>
              <a:rPr lang="en-US" sz="2800" i="1" dirty="0" err="1"/>
              <a:t>hai</a:t>
            </a:r>
            <a:r>
              <a:rPr lang="en-US" sz="2800" i="1" dirty="0"/>
              <a:t>, </a:t>
            </a:r>
            <a:r>
              <a:rPr lang="en-US" sz="2800" i="1" dirty="0" err="1"/>
              <a:t>thứ</a:t>
            </a:r>
            <a:r>
              <a:rPr lang="en-US" sz="2800" i="1" dirty="0"/>
              <a:t> </a:t>
            </a:r>
            <a:r>
              <a:rPr lang="en-US" sz="2800" i="1" dirty="0" err="1"/>
              <a:t>ba</a:t>
            </a:r>
            <a:r>
              <a:rPr lang="en-US" sz="2800" i="1" dirty="0"/>
              <a:t>, ... </a:t>
            </a:r>
            <a:endParaRPr lang="en-US" sz="2800" dirty="0"/>
          </a:p>
          <a:p>
            <a:pPr marL="285750" indent="-285750" hangingPunct="0">
              <a:buFontTx/>
              <a:buChar char="-"/>
            </a:pPr>
            <a:r>
              <a:rPr lang="en-US" sz="2800" i="1" dirty="0" err="1"/>
              <a:t>Thứ</a:t>
            </a:r>
            <a:r>
              <a:rPr lang="en-US" sz="2800" i="1" dirty="0"/>
              <a:t> </a:t>
            </a:r>
            <a:r>
              <a:rPr lang="en-US" sz="2800" i="1" dirty="0" err="1"/>
              <a:t>bậc</a:t>
            </a:r>
            <a:r>
              <a:rPr lang="en-US" sz="2800" i="1" dirty="0"/>
              <a:t> </a:t>
            </a:r>
            <a:r>
              <a:rPr lang="en-US" sz="2800" i="1" dirty="0" err="1"/>
              <a:t>hệ</a:t>
            </a:r>
            <a:r>
              <a:rPr lang="en-US" sz="2800" i="1" dirty="0"/>
              <a:t> </a:t>
            </a:r>
            <a:r>
              <a:rPr lang="en-US" sz="2800" i="1" dirty="0" err="1"/>
              <a:t>thống</a:t>
            </a:r>
            <a:r>
              <a:rPr lang="en-US" sz="2800" i="1" dirty="0"/>
              <a:t> </a:t>
            </a:r>
            <a:r>
              <a:rPr lang="en-US" sz="2800" i="1" dirty="0" err="1"/>
              <a:t>số</a:t>
            </a:r>
            <a:r>
              <a:rPr lang="en-US" sz="2800" i="1" dirty="0"/>
              <a:t>:    </a:t>
            </a:r>
          </a:p>
          <a:p>
            <a:pPr hangingPunct="0"/>
            <a:r>
              <a:rPr lang="en-US" i="1" dirty="0"/>
              <a:t>	</a:t>
            </a:r>
            <a:r>
              <a:rPr lang="en-US" sz="2400" i="1" dirty="0"/>
              <a:t>	</a:t>
            </a:r>
            <a:r>
              <a:rPr lang="en-US" sz="2400" dirty="0"/>
              <a:t>I/ </a:t>
            </a:r>
            <a:r>
              <a:rPr lang="en-US" sz="2400" i="1" dirty="0"/>
              <a:t>...  </a:t>
            </a:r>
            <a:endParaRPr lang="en-US" sz="2400" dirty="0"/>
          </a:p>
          <a:p>
            <a:pPr hangingPunct="0"/>
            <a:r>
              <a:rPr lang="en-US" sz="2400" i="1" dirty="0"/>
              <a:t>		      1) ...</a:t>
            </a:r>
            <a:endParaRPr lang="en-US" sz="2400" dirty="0"/>
          </a:p>
          <a:p>
            <a:pPr hangingPunct="0"/>
            <a:r>
              <a:rPr lang="en-US" sz="2400" i="1" dirty="0"/>
              <a:t>			1.1 ...</a:t>
            </a:r>
            <a:endParaRPr lang="en-US" sz="2400" dirty="0"/>
          </a:p>
          <a:p>
            <a:pPr hangingPunct="0"/>
            <a:r>
              <a:rPr lang="en-US" sz="2400" i="1" dirty="0"/>
              <a:t>			1.1.1 ...</a:t>
            </a:r>
            <a:endParaRPr lang="en-US" sz="2400" dirty="0"/>
          </a:p>
          <a:p>
            <a:pPr hangingPunct="0"/>
            <a:r>
              <a:rPr lang="en-US" sz="2400" i="1" dirty="0"/>
              <a:t>			1.1.2 .</a:t>
            </a:r>
            <a:endParaRPr lang="en-US" sz="2400" dirty="0"/>
          </a:p>
          <a:p>
            <a:pPr hangingPunct="0"/>
            <a:r>
              <a:rPr lang="en-US" sz="2400" i="1" dirty="0"/>
              <a:t>			1.2 ...</a:t>
            </a:r>
            <a:endParaRPr lang="en-US" sz="2400" dirty="0"/>
          </a:p>
          <a:p>
            <a:pPr hangingPunct="0"/>
            <a:r>
              <a:rPr lang="en-US" sz="2400" i="1" dirty="0"/>
              <a:t>		      2)... </a:t>
            </a:r>
            <a:endParaRPr lang="en-US" sz="2400" dirty="0"/>
          </a:p>
          <a:p>
            <a:pPr hangingPunct="0"/>
            <a:r>
              <a:rPr lang="en-US" sz="2400" i="1" dirty="0"/>
              <a:t>		</a:t>
            </a:r>
            <a:r>
              <a:rPr lang="en-US" sz="2400" dirty="0"/>
              <a:t>II/ </a:t>
            </a:r>
          </a:p>
        </p:txBody>
      </p:sp>
    </p:spTree>
    <p:extLst>
      <p:ext uri="{BB962C8B-B14F-4D97-AF65-F5344CB8AC3E}">
        <p14:creationId xmlns:p14="http://schemas.microsoft.com/office/powerpoint/2010/main" val="1749287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7640" y="366623"/>
            <a:ext cx="11716719" cy="6124754"/>
          </a:xfrm>
          <a:prstGeom prst="rect">
            <a:avLst/>
          </a:prstGeom>
          <a:solidFill>
            <a:schemeClr val="accent1">
              <a:lumMod val="40000"/>
              <a:lumOff val="60000"/>
            </a:schemeClr>
          </a:solidFill>
        </p:spPr>
        <p:txBody>
          <a:bodyPr wrap="square">
            <a:spAutoFit/>
          </a:bodyPr>
          <a:lstStyle/>
          <a:p>
            <a:pPr hangingPunct="0"/>
            <a:r>
              <a:rPr lang="en-US" sz="2800" b="1" i="1" dirty="0">
                <a:solidFill>
                  <a:schemeClr val="accent2">
                    <a:lumMod val="60000"/>
                    <a:lumOff val="40000"/>
                  </a:schemeClr>
                </a:solidFill>
              </a:rPr>
              <a:t>1.3.2.2. </a:t>
            </a:r>
            <a:r>
              <a:rPr lang="en-US" sz="2800" b="1" i="1" dirty="0" err="1">
                <a:solidFill>
                  <a:schemeClr val="accent2">
                    <a:lumMod val="60000"/>
                    <a:lumOff val="40000"/>
                  </a:schemeClr>
                </a:solidFill>
              </a:rPr>
              <a:t>Phép</a:t>
            </a:r>
            <a:r>
              <a:rPr lang="en-US" sz="2800" b="1" i="1" dirty="0">
                <a:solidFill>
                  <a:schemeClr val="accent2">
                    <a:lumMod val="60000"/>
                    <a:lumOff val="40000"/>
                  </a:schemeClr>
                </a:solidFill>
              </a:rPr>
              <a:t> </a:t>
            </a:r>
            <a:r>
              <a:rPr lang="en-US" sz="2800" b="1" i="1" dirty="0" err="1">
                <a:solidFill>
                  <a:schemeClr val="accent2">
                    <a:lumMod val="60000"/>
                    <a:lumOff val="40000"/>
                  </a:schemeClr>
                </a:solidFill>
              </a:rPr>
              <a:t>liên</a:t>
            </a:r>
            <a:r>
              <a:rPr lang="en-US" sz="2800" b="1" i="1" dirty="0">
                <a:solidFill>
                  <a:schemeClr val="accent2">
                    <a:lumMod val="60000"/>
                    <a:lumOff val="40000"/>
                  </a:schemeClr>
                </a:solidFill>
              </a:rPr>
              <a:t> </a:t>
            </a:r>
            <a:r>
              <a:rPr lang="en-US" sz="2800" b="1" i="1" dirty="0" err="1">
                <a:solidFill>
                  <a:schemeClr val="accent2">
                    <a:lumMod val="60000"/>
                    <a:lumOff val="40000"/>
                  </a:schemeClr>
                </a:solidFill>
              </a:rPr>
              <a:t>kết</a:t>
            </a:r>
            <a:r>
              <a:rPr lang="en-US" sz="2800" b="1" i="1" dirty="0">
                <a:solidFill>
                  <a:schemeClr val="accent2">
                    <a:lumMod val="60000"/>
                    <a:lumOff val="40000"/>
                  </a:schemeClr>
                </a:solidFill>
              </a:rPr>
              <a:t> </a:t>
            </a:r>
            <a:r>
              <a:rPr lang="en-US" sz="2800" b="1" i="1" dirty="0" err="1">
                <a:solidFill>
                  <a:schemeClr val="accent2">
                    <a:lumMod val="60000"/>
                    <a:lumOff val="40000"/>
                  </a:schemeClr>
                </a:solidFill>
              </a:rPr>
              <a:t>đoạn</a:t>
            </a:r>
            <a:endParaRPr lang="en-US" sz="2800" b="1" i="1" dirty="0">
              <a:solidFill>
                <a:schemeClr val="accent2">
                  <a:lumMod val="60000"/>
                  <a:lumOff val="40000"/>
                </a:schemeClr>
              </a:solidFill>
            </a:endParaRPr>
          </a:p>
          <a:p>
            <a:pPr hangingPunct="0"/>
            <a:endParaRPr lang="en-US" sz="2800" b="1" dirty="0"/>
          </a:p>
          <a:p>
            <a:pPr marL="457200" indent="-457200" hangingPunct="0">
              <a:buFontTx/>
              <a:buChar char="-"/>
            </a:pPr>
            <a:r>
              <a:rPr lang="en-US" sz="2800" i="1" dirty="0" err="1"/>
              <a:t>Thứ</a:t>
            </a:r>
            <a:r>
              <a:rPr lang="en-US" sz="2800" i="1" dirty="0"/>
              <a:t> </a:t>
            </a:r>
            <a:r>
              <a:rPr lang="en-US" sz="2800" i="1" dirty="0" err="1"/>
              <a:t>bậc</a:t>
            </a:r>
            <a:r>
              <a:rPr lang="en-US" sz="2800" i="1" dirty="0"/>
              <a:t> </a:t>
            </a:r>
            <a:r>
              <a:rPr lang="en-US" sz="2800" i="1" dirty="0" err="1"/>
              <a:t>hệ</a:t>
            </a:r>
            <a:r>
              <a:rPr lang="en-US" sz="2800" i="1" dirty="0"/>
              <a:t> </a:t>
            </a:r>
            <a:r>
              <a:rPr lang="en-US" sz="2800" i="1" dirty="0" err="1"/>
              <a:t>thống</a:t>
            </a:r>
            <a:r>
              <a:rPr lang="en-US" sz="2800" i="1" dirty="0"/>
              <a:t> </a:t>
            </a:r>
            <a:r>
              <a:rPr lang="en-US" sz="2800" i="1" dirty="0" err="1"/>
              <a:t>chữ</a:t>
            </a:r>
            <a:r>
              <a:rPr lang="en-US" sz="2800" i="1" dirty="0"/>
              <a:t>:        </a:t>
            </a:r>
          </a:p>
          <a:p>
            <a:pPr hangingPunct="0"/>
            <a:r>
              <a:rPr lang="en-US" sz="2800" i="1" dirty="0"/>
              <a:t>			 </a:t>
            </a:r>
            <a:r>
              <a:rPr lang="en-US" sz="2800" b="1" i="1" dirty="0"/>
              <a:t>A/</a:t>
            </a:r>
            <a:r>
              <a:rPr lang="en-US" sz="2800" i="1" dirty="0"/>
              <a:t> ...</a:t>
            </a:r>
            <a:endParaRPr lang="en-US" sz="2800" dirty="0"/>
          </a:p>
          <a:p>
            <a:pPr hangingPunct="0"/>
            <a:r>
              <a:rPr lang="en-US" sz="2800" i="1" dirty="0"/>
              <a:t>			      a) ...</a:t>
            </a:r>
            <a:endParaRPr lang="en-US" sz="2800" dirty="0"/>
          </a:p>
          <a:p>
            <a:pPr lvl="1" hangingPunct="0"/>
            <a:r>
              <a:rPr lang="en-US" sz="2800" i="1" dirty="0">
                <a:sym typeface="Symbol"/>
              </a:rPr>
              <a:t>				</a:t>
            </a:r>
            <a:r>
              <a:rPr lang="en-US" sz="2800" i="1" dirty="0"/>
              <a:t> ...</a:t>
            </a:r>
            <a:endParaRPr lang="en-US" sz="2800" dirty="0"/>
          </a:p>
          <a:p>
            <a:pPr lvl="1" hangingPunct="0"/>
            <a:r>
              <a:rPr lang="en-US" sz="2800" i="1" dirty="0">
                <a:sym typeface="Symbol"/>
              </a:rPr>
              <a:t>				</a:t>
            </a:r>
            <a:r>
              <a:rPr lang="en-US" sz="2800" i="1" dirty="0"/>
              <a:t> ...</a:t>
            </a:r>
            <a:endParaRPr lang="en-US" sz="2800" dirty="0"/>
          </a:p>
          <a:p>
            <a:pPr lvl="0" hangingPunct="0"/>
            <a:r>
              <a:rPr lang="en-US" sz="2800" i="1" dirty="0"/>
              <a:t>				... </a:t>
            </a:r>
          </a:p>
          <a:p>
            <a:pPr lvl="0" hangingPunct="0"/>
            <a:r>
              <a:rPr lang="en-US" sz="2800" i="1" dirty="0"/>
              <a:t>			     b)...</a:t>
            </a:r>
            <a:endParaRPr lang="en-US" sz="2800" dirty="0"/>
          </a:p>
          <a:p>
            <a:pPr hangingPunct="0"/>
            <a:r>
              <a:rPr lang="en-US" sz="2800" i="1" dirty="0"/>
              <a:t>			</a:t>
            </a:r>
            <a:r>
              <a:rPr lang="en-US" sz="2800" b="1" i="1" dirty="0"/>
              <a:t>B/</a:t>
            </a:r>
            <a:r>
              <a:rPr lang="en-US" sz="2800" i="1" dirty="0"/>
              <a:t> ……</a:t>
            </a:r>
            <a:endParaRPr lang="en-US" sz="2800" dirty="0"/>
          </a:p>
          <a:p>
            <a:pPr hangingPunct="0"/>
            <a:r>
              <a:rPr lang="en-US" sz="2800" i="1" dirty="0"/>
              <a:t>	</a:t>
            </a:r>
            <a:r>
              <a:rPr lang="en-US" sz="2800" i="1" dirty="0" err="1"/>
              <a:t>Hiện</a:t>
            </a:r>
            <a:r>
              <a:rPr lang="en-US" sz="2800" i="1" dirty="0"/>
              <a:t> nay, các </a:t>
            </a:r>
            <a:r>
              <a:rPr lang="en-US" sz="2800" i="1" dirty="0" err="1"/>
              <a:t>cơ</a:t>
            </a:r>
            <a:r>
              <a:rPr lang="en-US" sz="2800" i="1" dirty="0"/>
              <a:t> </a:t>
            </a:r>
            <a:r>
              <a:rPr lang="en-US" sz="2800" i="1" dirty="0" err="1"/>
              <a:t>sở</a:t>
            </a:r>
            <a:r>
              <a:rPr lang="en-US" sz="2800" i="1" dirty="0"/>
              <a:t> </a:t>
            </a:r>
            <a:r>
              <a:rPr lang="en-US" sz="2800" i="1" dirty="0" err="1"/>
              <a:t>xuất</a:t>
            </a:r>
            <a:r>
              <a:rPr lang="en-US" sz="2800" i="1" dirty="0"/>
              <a:t> bản, </a:t>
            </a:r>
            <a:r>
              <a:rPr lang="en-US" sz="2800" i="1" dirty="0" err="1"/>
              <a:t>cơ</a:t>
            </a:r>
            <a:r>
              <a:rPr lang="en-US" sz="2800" i="1" dirty="0"/>
              <a:t> </a:t>
            </a:r>
            <a:r>
              <a:rPr lang="en-US" sz="2800" i="1" dirty="0" err="1"/>
              <a:t>sở</a:t>
            </a:r>
            <a:r>
              <a:rPr lang="en-US" sz="2800" i="1" dirty="0"/>
              <a:t> </a:t>
            </a:r>
            <a:r>
              <a:rPr lang="en-US" sz="2800" i="1" dirty="0" err="1"/>
              <a:t>đào</a:t>
            </a:r>
            <a:r>
              <a:rPr lang="en-US" sz="2800" i="1" dirty="0"/>
              <a:t> tạo </a:t>
            </a:r>
            <a:r>
              <a:rPr lang="en-US" sz="2800" i="1" dirty="0" err="1"/>
              <a:t>có</a:t>
            </a:r>
            <a:r>
              <a:rPr lang="en-US" sz="2800" i="1" dirty="0"/>
              <a:t> </a:t>
            </a:r>
            <a:r>
              <a:rPr lang="en-US" sz="2800" i="1" dirty="0" err="1"/>
              <a:t>xu</a:t>
            </a:r>
            <a:r>
              <a:rPr lang="en-US" sz="2800" i="1" dirty="0"/>
              <a:t> </a:t>
            </a:r>
            <a:r>
              <a:rPr lang="en-US" sz="2800" i="1" dirty="0" err="1"/>
              <a:t>hướng</a:t>
            </a:r>
            <a:r>
              <a:rPr lang="en-US" sz="2800" i="1" dirty="0"/>
              <a:t> </a:t>
            </a:r>
            <a:r>
              <a:rPr lang="en-US" sz="2800" i="1" dirty="0" err="1"/>
              <a:t>không</a:t>
            </a:r>
            <a:r>
              <a:rPr lang="en-US" sz="2800" i="1" dirty="0"/>
              <a:t> </a:t>
            </a:r>
            <a:r>
              <a:rPr lang="en-US" sz="2800" i="1" dirty="0" err="1"/>
              <a:t>dùng</a:t>
            </a:r>
            <a:r>
              <a:rPr lang="en-US" sz="2800" i="1" dirty="0"/>
              <a:t> </a:t>
            </a:r>
            <a:r>
              <a:rPr lang="en-US" sz="2800" i="1" dirty="0" err="1"/>
              <a:t>hệ</a:t>
            </a:r>
            <a:r>
              <a:rPr lang="en-US" sz="2800" i="1" dirty="0"/>
              <a:t> </a:t>
            </a:r>
            <a:r>
              <a:rPr lang="en-US" sz="2800" i="1" dirty="0" err="1"/>
              <a:t>thống</a:t>
            </a:r>
            <a:r>
              <a:rPr lang="en-US" sz="2800" i="1" dirty="0"/>
              <a:t> </a:t>
            </a:r>
            <a:r>
              <a:rPr lang="en-US" sz="2800" b="1" i="1" dirty="0"/>
              <a:t>kết </a:t>
            </a:r>
            <a:r>
              <a:rPr lang="en-US" sz="2800" b="1" i="1" dirty="0" err="1"/>
              <a:t>hợp</a:t>
            </a:r>
            <a:r>
              <a:rPr lang="en-US" sz="2800" b="1" i="1" dirty="0"/>
              <a:t> </a:t>
            </a:r>
            <a:r>
              <a:rPr lang="en-US" sz="2800" b="1" i="1" dirty="0" err="1"/>
              <a:t>chữ</a:t>
            </a:r>
            <a:r>
              <a:rPr lang="en-US" sz="2800" b="1" i="1" dirty="0"/>
              <a:t> </a:t>
            </a:r>
            <a:r>
              <a:rPr lang="en-US" sz="2800" b="1" i="1" dirty="0" err="1"/>
              <a:t>và</a:t>
            </a:r>
            <a:r>
              <a:rPr lang="en-US" sz="2800" b="1" i="1" dirty="0"/>
              <a:t> </a:t>
            </a:r>
            <a:r>
              <a:rPr lang="en-US" sz="2800" b="1" i="1" dirty="0" err="1"/>
              <a:t>số</a:t>
            </a:r>
            <a:r>
              <a:rPr lang="en-US" sz="2800" b="1" i="1" dirty="0"/>
              <a:t> </a:t>
            </a:r>
            <a:r>
              <a:rPr lang="en-US" sz="2800" i="1" dirty="0"/>
              <a:t>để </a:t>
            </a:r>
            <a:r>
              <a:rPr lang="en-US" sz="2800" i="1" dirty="0" err="1"/>
              <a:t>thể</a:t>
            </a:r>
            <a:r>
              <a:rPr lang="en-US" sz="2800" i="1" dirty="0"/>
              <a:t> </a:t>
            </a:r>
            <a:r>
              <a:rPr lang="en-US" sz="2800" i="1" dirty="0" err="1"/>
              <a:t>hiện</a:t>
            </a:r>
            <a:r>
              <a:rPr lang="en-US" sz="2800" i="1" dirty="0"/>
              <a:t> </a:t>
            </a:r>
            <a:r>
              <a:rPr lang="en-US" sz="2800" i="1" dirty="0" err="1"/>
              <a:t>mối</a:t>
            </a:r>
            <a:r>
              <a:rPr lang="en-US" sz="2800" i="1" dirty="0"/>
              <a:t> </a:t>
            </a:r>
            <a:r>
              <a:rPr lang="en-US" sz="2800" i="1" dirty="0" err="1"/>
              <a:t>quan</a:t>
            </a:r>
            <a:r>
              <a:rPr lang="en-US" sz="2800" i="1" dirty="0"/>
              <a:t> </a:t>
            </a:r>
            <a:r>
              <a:rPr lang="en-US" sz="2800" i="1" dirty="0" err="1"/>
              <a:t>hệ</a:t>
            </a:r>
            <a:r>
              <a:rPr lang="en-US" sz="2800" i="1" dirty="0"/>
              <a:t> </a:t>
            </a:r>
            <a:r>
              <a:rPr lang="en-US" sz="2800" i="1" dirty="0" err="1"/>
              <a:t>giữa</a:t>
            </a:r>
            <a:r>
              <a:rPr lang="en-US" sz="2800" i="1" dirty="0"/>
              <a:t> các thành tố/</a:t>
            </a:r>
            <a:r>
              <a:rPr lang="en-US" sz="2800" i="1" dirty="0" err="1"/>
              <a:t>yếu</a:t>
            </a:r>
            <a:r>
              <a:rPr lang="en-US" sz="2800" i="1" dirty="0"/>
              <a:t> tố </a:t>
            </a:r>
            <a:r>
              <a:rPr lang="en-US" sz="2800" i="1" dirty="0" err="1"/>
              <a:t>trong</a:t>
            </a:r>
            <a:r>
              <a:rPr lang="en-US" sz="2800" i="1" dirty="0"/>
              <a:t> văn </a:t>
            </a:r>
            <a:r>
              <a:rPr lang="en-US" sz="2800" i="1" dirty="0" err="1"/>
              <a:t>bản</a:t>
            </a:r>
            <a:r>
              <a:rPr lang="en-US" sz="2800" i="1" dirty="0"/>
              <a:t>.</a:t>
            </a:r>
          </a:p>
          <a:p>
            <a:pPr hangingPunct="0"/>
            <a:endParaRPr lang="en-US" sz="2800" dirty="0"/>
          </a:p>
        </p:txBody>
      </p:sp>
    </p:spTree>
    <p:extLst>
      <p:ext uri="{BB962C8B-B14F-4D97-AF65-F5344CB8AC3E}">
        <p14:creationId xmlns:p14="http://schemas.microsoft.com/office/powerpoint/2010/main" val="308308825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685800"/>
            <a:ext cx="11322423" cy="5262979"/>
          </a:xfrm>
          <a:prstGeom prst="rect">
            <a:avLst/>
          </a:prstGeom>
          <a:solidFill>
            <a:schemeClr val="accent1">
              <a:lumMod val="40000"/>
              <a:lumOff val="60000"/>
            </a:schemeClr>
          </a:solidFill>
        </p:spPr>
        <p:txBody>
          <a:bodyPr wrap="square">
            <a:spAutoFit/>
          </a:bodyPr>
          <a:lstStyle/>
          <a:p>
            <a:pPr hangingPunct="0"/>
            <a:endParaRPr lang="en-US" sz="2800" i="1" dirty="0"/>
          </a:p>
          <a:p>
            <a:pPr hangingPunct="0"/>
            <a:r>
              <a:rPr lang="en-US" sz="2800" b="1" i="1" dirty="0"/>
              <a:t>+ </a:t>
            </a:r>
            <a:r>
              <a:rPr lang="en-US" sz="2800" b="1" i="1" dirty="0" err="1"/>
              <a:t>Liên</a:t>
            </a:r>
            <a:r>
              <a:rPr lang="en-US" sz="2800" b="1" i="1" dirty="0"/>
              <a:t> kết </a:t>
            </a:r>
            <a:r>
              <a:rPr lang="en-US" sz="2800" b="1" i="1" dirty="0" err="1"/>
              <a:t>nội</a:t>
            </a:r>
            <a:r>
              <a:rPr lang="en-US" sz="2800" b="1" i="1" dirty="0"/>
              <a:t> dung</a:t>
            </a:r>
            <a:r>
              <a:rPr lang="en-US" sz="2800" i="1" dirty="0"/>
              <a:t>	</a:t>
            </a:r>
            <a:endParaRPr lang="en-US" sz="2800" dirty="0"/>
          </a:p>
          <a:p>
            <a:pPr lvl="1" hangingPunct="0"/>
            <a:r>
              <a:rPr lang="en-US" sz="2800" dirty="0" err="1">
                <a:solidFill>
                  <a:srgbClr val="FF0000"/>
                </a:solidFill>
              </a:rPr>
              <a:t>Liên</a:t>
            </a:r>
            <a:r>
              <a:rPr lang="en-US" sz="2800" dirty="0">
                <a:solidFill>
                  <a:srgbClr val="FF0000"/>
                </a:solidFill>
              </a:rPr>
              <a:t> kết </a:t>
            </a:r>
            <a:r>
              <a:rPr lang="en-US" sz="2800" dirty="0" err="1">
                <a:solidFill>
                  <a:srgbClr val="FF0000"/>
                </a:solidFill>
              </a:rPr>
              <a:t>thuận</a:t>
            </a:r>
            <a:r>
              <a:rPr lang="en-US" sz="2800" dirty="0"/>
              <a:t>: </a:t>
            </a:r>
            <a:r>
              <a:rPr lang="en-US" sz="2800" i="1" dirty="0"/>
              <a:t>song song </a:t>
            </a:r>
            <a:r>
              <a:rPr lang="en-US" sz="2800" i="1" dirty="0" err="1"/>
              <a:t>với</a:t>
            </a:r>
            <a:r>
              <a:rPr lang="en-US" sz="2800" i="1" dirty="0"/>
              <a:t>, </a:t>
            </a:r>
            <a:r>
              <a:rPr lang="en-US" sz="2800" i="1" dirty="0" err="1"/>
              <a:t>trên</a:t>
            </a:r>
            <a:r>
              <a:rPr lang="en-US" sz="2800" i="1" dirty="0"/>
              <a:t> </a:t>
            </a:r>
            <a:r>
              <a:rPr lang="en-US" sz="2800" i="1" dirty="0" err="1"/>
              <a:t>chiều</a:t>
            </a:r>
            <a:r>
              <a:rPr lang="en-US" sz="2800" i="1" dirty="0"/>
              <a:t> </a:t>
            </a:r>
            <a:r>
              <a:rPr lang="en-US" sz="2800" i="1" dirty="0" err="1"/>
              <a:t>hướng</a:t>
            </a:r>
            <a:r>
              <a:rPr lang="en-US" sz="2800" i="1" dirty="0"/>
              <a:t> </a:t>
            </a:r>
            <a:r>
              <a:rPr lang="en-US" sz="2800" i="1" dirty="0" err="1"/>
              <a:t>đó</a:t>
            </a:r>
            <a:r>
              <a:rPr lang="en-US" sz="2800" i="1" dirty="0"/>
              <a:t>, </a:t>
            </a:r>
            <a:r>
              <a:rPr lang="en-US" sz="2800" i="1" dirty="0" err="1"/>
              <a:t>theo</a:t>
            </a:r>
            <a:r>
              <a:rPr lang="en-US" sz="2800" i="1" dirty="0"/>
              <a:t> </a:t>
            </a:r>
            <a:r>
              <a:rPr lang="en-US" sz="2800" i="1" dirty="0" err="1"/>
              <a:t>đó</a:t>
            </a:r>
            <a:r>
              <a:rPr lang="en-US" sz="2800" i="1" dirty="0"/>
              <a:t>, bên </a:t>
            </a:r>
            <a:r>
              <a:rPr lang="en-US" sz="2800" i="1" dirty="0" err="1"/>
              <a:t>cạnh</a:t>
            </a:r>
            <a:r>
              <a:rPr lang="en-US" sz="2800" i="1" dirty="0"/>
              <a:t> </a:t>
            </a:r>
            <a:r>
              <a:rPr lang="en-US" sz="2800" i="1" dirty="0" err="1"/>
              <a:t>đó</a:t>
            </a:r>
            <a:r>
              <a:rPr lang="en-US" sz="2800" i="1" dirty="0"/>
              <a:t>, </a:t>
            </a:r>
            <a:r>
              <a:rPr lang="en-US" sz="2800" i="1" dirty="0" err="1"/>
              <a:t>nói</a:t>
            </a:r>
            <a:r>
              <a:rPr lang="en-US" sz="2800" i="1" dirty="0"/>
              <a:t> </a:t>
            </a:r>
            <a:r>
              <a:rPr lang="en-US" sz="2800" i="1" dirty="0" err="1"/>
              <a:t>một</a:t>
            </a:r>
            <a:r>
              <a:rPr lang="en-US" sz="2800" i="1" dirty="0"/>
              <a:t> </a:t>
            </a:r>
            <a:r>
              <a:rPr lang="en-US" sz="2800" i="1" dirty="0" err="1"/>
              <a:t>cách</a:t>
            </a:r>
            <a:r>
              <a:rPr lang="en-US" sz="2800" i="1" dirty="0"/>
              <a:t> khác, ...</a:t>
            </a:r>
            <a:endParaRPr lang="en-US" sz="2800" dirty="0"/>
          </a:p>
          <a:p>
            <a:pPr lvl="1" hangingPunct="0"/>
            <a:r>
              <a:rPr lang="en-US" sz="2800" dirty="0" err="1">
                <a:solidFill>
                  <a:srgbClr val="FF0000"/>
                </a:solidFill>
              </a:rPr>
              <a:t>Liên</a:t>
            </a:r>
            <a:r>
              <a:rPr lang="en-US" sz="2800" dirty="0">
                <a:solidFill>
                  <a:srgbClr val="FF0000"/>
                </a:solidFill>
              </a:rPr>
              <a:t> kết </a:t>
            </a:r>
            <a:r>
              <a:rPr lang="en-US" sz="2800" dirty="0" err="1">
                <a:solidFill>
                  <a:srgbClr val="FF0000"/>
                </a:solidFill>
              </a:rPr>
              <a:t>nghịch</a:t>
            </a:r>
            <a:r>
              <a:rPr lang="en-US" sz="2800" dirty="0"/>
              <a:t>: </a:t>
            </a:r>
            <a:r>
              <a:rPr lang="en-US" sz="2800" i="1" dirty="0"/>
              <a:t>trái </a:t>
            </a:r>
            <a:r>
              <a:rPr lang="en-US" sz="2800" i="1" dirty="0" err="1"/>
              <a:t>lại</a:t>
            </a:r>
            <a:r>
              <a:rPr lang="en-US" sz="2800" i="1" dirty="0"/>
              <a:t>, </a:t>
            </a:r>
            <a:r>
              <a:rPr lang="en-US" sz="2800" i="1" dirty="0" err="1"/>
              <a:t>ngược</a:t>
            </a:r>
            <a:r>
              <a:rPr lang="en-US" sz="2800" i="1" dirty="0"/>
              <a:t> </a:t>
            </a:r>
            <a:r>
              <a:rPr lang="en-US" sz="2800" i="1" dirty="0" err="1"/>
              <a:t>lại</a:t>
            </a:r>
            <a:r>
              <a:rPr lang="en-US" sz="2800" i="1" dirty="0"/>
              <a:t>, khác </a:t>
            </a:r>
            <a:r>
              <a:rPr lang="en-US" sz="2800" i="1" dirty="0" err="1"/>
              <a:t>với</a:t>
            </a:r>
            <a:r>
              <a:rPr lang="en-US" sz="2800" i="1" dirty="0"/>
              <a:t>, ...</a:t>
            </a:r>
            <a:endParaRPr lang="en-US" sz="2800" dirty="0"/>
          </a:p>
          <a:p>
            <a:pPr lvl="1" hangingPunct="0"/>
            <a:r>
              <a:rPr lang="en-US" sz="2800" dirty="0" err="1">
                <a:solidFill>
                  <a:srgbClr val="FF0000"/>
                </a:solidFill>
              </a:rPr>
              <a:t>Liên</a:t>
            </a:r>
            <a:r>
              <a:rPr lang="en-US" sz="2800" dirty="0">
                <a:solidFill>
                  <a:srgbClr val="FF0000"/>
                </a:solidFill>
              </a:rPr>
              <a:t> kết </a:t>
            </a:r>
            <a:r>
              <a:rPr lang="en-US" sz="2800" dirty="0" err="1">
                <a:solidFill>
                  <a:srgbClr val="FF0000"/>
                </a:solidFill>
              </a:rPr>
              <a:t>hồi</a:t>
            </a:r>
            <a:r>
              <a:rPr lang="en-US" sz="2800" dirty="0">
                <a:solidFill>
                  <a:srgbClr val="FF0000"/>
                </a:solidFill>
              </a:rPr>
              <a:t> đầu</a:t>
            </a:r>
            <a:r>
              <a:rPr lang="en-US" sz="2800" dirty="0"/>
              <a:t>: </a:t>
            </a:r>
            <a:r>
              <a:rPr lang="en-US" sz="2800" i="1" dirty="0" err="1"/>
              <a:t>như</a:t>
            </a:r>
            <a:r>
              <a:rPr lang="en-US" sz="2800" i="1" dirty="0"/>
              <a:t> (</a:t>
            </a:r>
            <a:r>
              <a:rPr lang="en-US" sz="2800" i="1" dirty="0" err="1"/>
              <a:t>trên</a:t>
            </a:r>
            <a:r>
              <a:rPr lang="en-US" sz="2800" i="1" dirty="0"/>
              <a:t>) </a:t>
            </a:r>
            <a:r>
              <a:rPr lang="en-US" sz="2800" i="1" dirty="0" err="1"/>
              <a:t>đã</a:t>
            </a:r>
            <a:r>
              <a:rPr lang="en-US" sz="2800" i="1" dirty="0"/>
              <a:t> </a:t>
            </a:r>
            <a:r>
              <a:rPr lang="en-US" sz="2800" i="1" dirty="0" err="1"/>
              <a:t>nói</a:t>
            </a:r>
            <a:r>
              <a:rPr lang="en-US" sz="2800" i="1" dirty="0"/>
              <a:t>, </a:t>
            </a:r>
            <a:r>
              <a:rPr lang="en-US" sz="2800" i="1" dirty="0" err="1"/>
              <a:t>như</a:t>
            </a:r>
            <a:r>
              <a:rPr lang="en-US" sz="2800" i="1" dirty="0"/>
              <a:t> </a:t>
            </a:r>
            <a:r>
              <a:rPr lang="en-US" sz="2800" i="1" dirty="0" err="1"/>
              <a:t>đã</a:t>
            </a:r>
            <a:r>
              <a:rPr lang="en-US" sz="2800" i="1" dirty="0"/>
              <a:t> </a:t>
            </a:r>
            <a:r>
              <a:rPr lang="en-US" sz="2800" i="1" dirty="0" err="1"/>
              <a:t>trình</a:t>
            </a:r>
            <a:r>
              <a:rPr lang="en-US" sz="2800" i="1" dirty="0"/>
              <a:t> </a:t>
            </a:r>
            <a:r>
              <a:rPr lang="en-US" sz="2800" i="1" dirty="0" err="1"/>
              <a:t>bày</a:t>
            </a:r>
            <a:r>
              <a:rPr lang="en-US" sz="2800" i="1" dirty="0"/>
              <a:t>, ở </a:t>
            </a:r>
            <a:r>
              <a:rPr lang="en-US" sz="2800" i="1" dirty="0" err="1"/>
              <a:t>mục</a:t>
            </a:r>
            <a:r>
              <a:rPr lang="en-US" sz="2800" i="1" dirty="0"/>
              <a:t>... </a:t>
            </a:r>
            <a:r>
              <a:rPr lang="en-US" sz="2800" i="1" dirty="0" err="1"/>
              <a:t>có</a:t>
            </a:r>
            <a:r>
              <a:rPr lang="en-US" sz="2800" i="1" dirty="0"/>
              <a:t> </a:t>
            </a:r>
            <a:r>
              <a:rPr lang="en-US" sz="2800" i="1" dirty="0" err="1"/>
              <a:t>viết</a:t>
            </a:r>
            <a:r>
              <a:rPr lang="en-US" sz="2800" i="1" dirty="0"/>
              <a:t>, ...</a:t>
            </a:r>
            <a:endParaRPr lang="en-US" sz="2800" dirty="0"/>
          </a:p>
          <a:p>
            <a:pPr lvl="1" hangingPunct="0"/>
            <a:r>
              <a:rPr lang="en-US" sz="2800" dirty="0" err="1">
                <a:solidFill>
                  <a:srgbClr val="FF0000"/>
                </a:solidFill>
              </a:rPr>
              <a:t>Liên</a:t>
            </a:r>
            <a:r>
              <a:rPr lang="en-US" sz="2800" dirty="0">
                <a:solidFill>
                  <a:srgbClr val="FF0000"/>
                </a:solidFill>
              </a:rPr>
              <a:t> kết </a:t>
            </a:r>
            <a:r>
              <a:rPr lang="en-US" sz="2800" dirty="0" err="1">
                <a:solidFill>
                  <a:srgbClr val="FF0000"/>
                </a:solidFill>
              </a:rPr>
              <a:t>hồi</a:t>
            </a:r>
            <a:r>
              <a:rPr lang="en-US" sz="2800" dirty="0">
                <a:solidFill>
                  <a:srgbClr val="FF0000"/>
                </a:solidFill>
              </a:rPr>
              <a:t> kết</a:t>
            </a:r>
            <a:r>
              <a:rPr lang="en-US" sz="2800" dirty="0"/>
              <a:t>: </a:t>
            </a:r>
            <a:r>
              <a:rPr lang="en-US" sz="2800" i="1" dirty="0" err="1"/>
              <a:t>tóm</a:t>
            </a:r>
            <a:r>
              <a:rPr lang="en-US" sz="2800" i="1" dirty="0"/>
              <a:t> </a:t>
            </a:r>
            <a:r>
              <a:rPr lang="en-US" sz="2800" i="1" dirty="0" err="1"/>
              <a:t>lại</a:t>
            </a:r>
            <a:r>
              <a:rPr lang="en-US" sz="2800" i="1" dirty="0"/>
              <a:t>, </a:t>
            </a:r>
            <a:r>
              <a:rPr lang="en-US" sz="2800" i="1" dirty="0" err="1"/>
              <a:t>nói</a:t>
            </a:r>
            <a:r>
              <a:rPr lang="en-US" sz="2800" i="1" dirty="0"/>
              <a:t> </a:t>
            </a:r>
            <a:r>
              <a:rPr lang="en-US" sz="2800" i="1" dirty="0" err="1"/>
              <a:t>chung</a:t>
            </a:r>
            <a:r>
              <a:rPr lang="en-US" sz="2800" i="1" dirty="0"/>
              <a:t>, </a:t>
            </a:r>
            <a:r>
              <a:rPr lang="en-US" sz="2800" i="1" dirty="0" err="1"/>
              <a:t>nhìn</a:t>
            </a:r>
            <a:r>
              <a:rPr lang="en-US" sz="2800" i="1" dirty="0"/>
              <a:t> </a:t>
            </a:r>
            <a:r>
              <a:rPr lang="en-US" sz="2800" i="1" dirty="0" err="1"/>
              <a:t>chung</a:t>
            </a:r>
            <a:r>
              <a:rPr lang="en-US" sz="2800" i="1" dirty="0"/>
              <a:t>, </a:t>
            </a:r>
            <a:r>
              <a:rPr lang="en-US" sz="2800" i="1" dirty="0" err="1"/>
              <a:t>có</a:t>
            </a:r>
            <a:r>
              <a:rPr lang="en-US" sz="2800" i="1" dirty="0"/>
              <a:t> </a:t>
            </a:r>
            <a:r>
              <a:rPr lang="en-US" sz="2800" i="1" dirty="0" err="1"/>
              <a:t>thể</a:t>
            </a:r>
            <a:r>
              <a:rPr lang="en-US" sz="2800" i="1" dirty="0"/>
              <a:t> </a:t>
            </a:r>
            <a:r>
              <a:rPr lang="en-US" sz="2800" i="1" dirty="0" err="1"/>
              <a:t>tóm</a:t>
            </a:r>
            <a:r>
              <a:rPr lang="en-US" sz="2800" i="1" dirty="0"/>
              <a:t> </a:t>
            </a:r>
            <a:r>
              <a:rPr lang="en-US" sz="2800" i="1" dirty="0" err="1"/>
              <a:t>tắt</a:t>
            </a:r>
            <a:r>
              <a:rPr lang="en-US" sz="2800" i="1" dirty="0"/>
              <a:t> </a:t>
            </a:r>
            <a:r>
              <a:rPr lang="en-US" sz="2800" i="1" dirty="0" err="1"/>
              <a:t>vấn</a:t>
            </a:r>
            <a:r>
              <a:rPr lang="en-US" sz="2800" i="1" dirty="0"/>
              <a:t> </a:t>
            </a:r>
            <a:r>
              <a:rPr lang="en-US" sz="2800" i="1" dirty="0" err="1"/>
              <a:t>đề</a:t>
            </a:r>
            <a:r>
              <a:rPr lang="en-US" sz="2800" i="1" dirty="0"/>
              <a:t> </a:t>
            </a:r>
            <a:r>
              <a:rPr lang="en-US" sz="2800" i="1" dirty="0" err="1"/>
              <a:t>như</a:t>
            </a:r>
            <a:r>
              <a:rPr lang="en-US" sz="2800" i="1" dirty="0"/>
              <a:t> </a:t>
            </a:r>
            <a:r>
              <a:rPr lang="en-US" sz="2800" i="1" dirty="0" err="1"/>
              <a:t>sau</a:t>
            </a:r>
            <a:r>
              <a:rPr lang="en-US" sz="2800" i="1" dirty="0"/>
              <a:t>, ...</a:t>
            </a:r>
            <a:endParaRPr lang="en-US" sz="2800" dirty="0"/>
          </a:p>
          <a:p>
            <a:pPr marL="342900" indent="-342900" hangingPunct="0">
              <a:buFont typeface="Arial" pitchFamily="34" charset="0"/>
              <a:buChar char="•"/>
            </a:pPr>
            <a:endParaRPr lang="en-US" sz="2800" b="1" i="1" u="sng" dirty="0"/>
          </a:p>
          <a:p>
            <a:pPr hangingPunct="0"/>
            <a:r>
              <a:rPr lang="en-US" sz="2800" b="1" i="1" u="sng" dirty="0"/>
              <a:t>* </a:t>
            </a:r>
            <a:r>
              <a:rPr lang="en-US" sz="2800" b="1" i="1" u="sng" dirty="0" err="1"/>
              <a:t>Chú</a:t>
            </a:r>
            <a:r>
              <a:rPr lang="en-US" sz="2800" b="1" i="1" u="sng" dirty="0"/>
              <a:t> ý</a:t>
            </a:r>
            <a:r>
              <a:rPr lang="en-US" sz="2800" b="1" i="1" dirty="0"/>
              <a:t>: Các </a:t>
            </a:r>
            <a:r>
              <a:rPr lang="en-US" sz="2800" b="1" i="1" dirty="0" err="1"/>
              <a:t>phép</a:t>
            </a:r>
            <a:r>
              <a:rPr lang="en-US" sz="2800" b="1" i="1" dirty="0"/>
              <a:t> </a:t>
            </a:r>
            <a:r>
              <a:rPr lang="en-US" sz="2800" b="1" i="1" dirty="0" err="1"/>
              <a:t>liên</a:t>
            </a:r>
            <a:r>
              <a:rPr lang="en-US" sz="2800" b="1" i="1" dirty="0"/>
              <a:t> kết </a:t>
            </a:r>
            <a:r>
              <a:rPr lang="en-US" sz="2800" b="1" i="1" dirty="0" err="1"/>
              <a:t>đoạn</a:t>
            </a:r>
            <a:r>
              <a:rPr lang="en-US" sz="2800" b="1" i="1" dirty="0"/>
              <a:t> </a:t>
            </a:r>
            <a:r>
              <a:rPr lang="en-US" sz="2800" b="1" i="1" dirty="0" err="1"/>
              <a:t>này</a:t>
            </a:r>
            <a:r>
              <a:rPr lang="en-US" sz="2800" b="1" i="1" dirty="0"/>
              <a:t> </a:t>
            </a:r>
            <a:r>
              <a:rPr lang="en-US" sz="2800" b="1" i="1" dirty="0" err="1"/>
              <a:t>cũng</a:t>
            </a:r>
            <a:r>
              <a:rPr lang="en-US" sz="2800" b="1" i="1" dirty="0"/>
              <a:t> </a:t>
            </a:r>
            <a:r>
              <a:rPr lang="en-US" sz="2800" b="1" i="1" dirty="0" err="1"/>
              <a:t>được</a:t>
            </a:r>
            <a:r>
              <a:rPr lang="en-US" sz="2800" b="1" i="1" dirty="0"/>
              <a:t> </a:t>
            </a:r>
            <a:r>
              <a:rPr lang="en-US" sz="2800" b="1" i="1" dirty="0" err="1"/>
              <a:t>sử</a:t>
            </a:r>
            <a:r>
              <a:rPr lang="en-US" sz="2800" b="1" i="1" dirty="0"/>
              <a:t> </a:t>
            </a:r>
            <a:r>
              <a:rPr lang="en-US" sz="2800" b="1" i="1" dirty="0" err="1"/>
              <a:t>dụng</a:t>
            </a:r>
            <a:r>
              <a:rPr lang="en-US" sz="2800" b="1" i="1" dirty="0"/>
              <a:t> để </a:t>
            </a:r>
            <a:r>
              <a:rPr lang="en-US" sz="2800" b="1" i="1" dirty="0" err="1"/>
              <a:t>liên</a:t>
            </a:r>
            <a:r>
              <a:rPr lang="en-US" sz="2800" b="1" i="1" dirty="0"/>
              <a:t> kết các câu </a:t>
            </a:r>
            <a:r>
              <a:rPr lang="en-US" sz="2800" b="1" i="1" dirty="0" err="1"/>
              <a:t>với</a:t>
            </a:r>
            <a:r>
              <a:rPr lang="en-US" sz="2800" b="1" i="1" dirty="0"/>
              <a:t> nhau </a:t>
            </a:r>
            <a:r>
              <a:rPr lang="en-US" sz="2800" b="1" i="1" dirty="0" err="1"/>
              <a:t>và</a:t>
            </a:r>
            <a:r>
              <a:rPr lang="en-US" sz="2800" b="1" i="1" dirty="0"/>
              <a:t> </a:t>
            </a:r>
            <a:r>
              <a:rPr lang="en-US" sz="2800" b="1" i="1" dirty="0" err="1"/>
              <a:t>được</a:t>
            </a:r>
            <a:r>
              <a:rPr lang="en-US" sz="2800" b="1" i="1" dirty="0"/>
              <a:t> </a:t>
            </a:r>
            <a:r>
              <a:rPr lang="en-US" sz="2800" b="1" i="1" dirty="0" err="1"/>
              <a:t>gọi</a:t>
            </a:r>
            <a:r>
              <a:rPr lang="en-US" sz="2800" b="1" i="1" dirty="0"/>
              <a:t> </a:t>
            </a:r>
            <a:r>
              <a:rPr lang="en-US" sz="2800" b="1" i="1" dirty="0" err="1"/>
              <a:t>là</a:t>
            </a:r>
            <a:r>
              <a:rPr lang="en-US" sz="2800" b="1" i="1" dirty="0"/>
              <a:t> </a:t>
            </a:r>
            <a:r>
              <a:rPr lang="en-US" sz="2800" b="1" i="1" dirty="0" err="1"/>
              <a:t>phép</a:t>
            </a:r>
            <a:r>
              <a:rPr lang="en-US" sz="2800" b="1" i="1" dirty="0"/>
              <a:t> nối.</a:t>
            </a:r>
          </a:p>
          <a:p>
            <a:pPr hangingPunct="0"/>
            <a:endParaRPr lang="en-US" sz="2800" dirty="0"/>
          </a:p>
        </p:txBody>
      </p:sp>
    </p:spTree>
    <p:extLst>
      <p:ext uri="{BB962C8B-B14F-4D97-AF65-F5344CB8AC3E}">
        <p14:creationId xmlns:p14="http://schemas.microsoft.com/office/powerpoint/2010/main" val="1749287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1226" y="130475"/>
            <a:ext cx="11563268" cy="6555641"/>
          </a:xfrm>
          <a:prstGeom prst="rect">
            <a:avLst/>
          </a:prstGeom>
          <a:solidFill>
            <a:schemeClr val="accent1">
              <a:lumMod val="40000"/>
              <a:lumOff val="60000"/>
            </a:schemeClr>
          </a:solidFill>
        </p:spPr>
        <p:txBody>
          <a:bodyPr wrap="square">
            <a:spAutoFit/>
          </a:bodyPr>
          <a:lstStyle/>
          <a:p>
            <a:pPr hangingPunct="0"/>
            <a:endParaRPr lang="en-US" sz="2800" dirty="0"/>
          </a:p>
          <a:p>
            <a:pPr hangingPunct="0"/>
            <a:r>
              <a:rPr lang="en-US" sz="2800" b="1" i="1" dirty="0"/>
              <a:t>+ </a:t>
            </a:r>
            <a:r>
              <a:rPr lang="en-US" sz="2800" b="1" i="1" dirty="0" err="1"/>
              <a:t>Liên</a:t>
            </a:r>
            <a:r>
              <a:rPr lang="en-US" sz="2800" b="1" i="1" dirty="0"/>
              <a:t> kết </a:t>
            </a:r>
            <a:r>
              <a:rPr lang="en-US" sz="2800" b="1" i="1" dirty="0" err="1"/>
              <a:t>phức</a:t>
            </a:r>
            <a:r>
              <a:rPr lang="en-US" sz="2800" b="1" i="1" dirty="0"/>
              <a:t> </a:t>
            </a:r>
            <a:r>
              <a:rPr lang="en-US" sz="2800" b="1" i="1" dirty="0" err="1"/>
              <a:t>hợp</a:t>
            </a:r>
            <a:r>
              <a:rPr lang="en-US" sz="2800" b="1" i="1" dirty="0"/>
              <a:t>:</a:t>
            </a:r>
            <a:r>
              <a:rPr lang="en-US" sz="2800" b="1" dirty="0"/>
              <a:t> </a:t>
            </a:r>
          </a:p>
          <a:p>
            <a:pPr hangingPunct="0"/>
            <a:r>
              <a:rPr lang="en-US" sz="2800" dirty="0"/>
              <a:t>	</a:t>
            </a:r>
            <a:r>
              <a:rPr lang="en-US" sz="2800" dirty="0" err="1"/>
              <a:t>Trong</a:t>
            </a:r>
            <a:r>
              <a:rPr lang="en-US" sz="2800" dirty="0"/>
              <a:t> văn bản </a:t>
            </a:r>
            <a:r>
              <a:rPr lang="en-US" sz="2800" dirty="0" err="1"/>
              <a:t>có</a:t>
            </a:r>
            <a:r>
              <a:rPr lang="en-US" sz="2800" dirty="0"/>
              <a:t> các </a:t>
            </a:r>
            <a:r>
              <a:rPr lang="en-US" sz="2800" dirty="0" err="1"/>
              <a:t>yếu</a:t>
            </a:r>
            <a:r>
              <a:rPr lang="en-US" sz="2800" dirty="0"/>
              <a:t> tố: </a:t>
            </a:r>
            <a:r>
              <a:rPr lang="en-US" sz="2800" dirty="0" err="1"/>
              <a:t>thời</a:t>
            </a:r>
            <a:r>
              <a:rPr lang="en-US" sz="2800" dirty="0"/>
              <a:t> </a:t>
            </a:r>
            <a:r>
              <a:rPr lang="en-US" sz="2800" dirty="0" err="1"/>
              <a:t>gian</a:t>
            </a:r>
            <a:r>
              <a:rPr lang="en-US" sz="2800" dirty="0"/>
              <a:t> (T), </a:t>
            </a:r>
            <a:r>
              <a:rPr lang="en-US" sz="2800" dirty="0" err="1"/>
              <a:t>không</a:t>
            </a:r>
            <a:r>
              <a:rPr lang="en-US" sz="2800" dirty="0"/>
              <a:t> </a:t>
            </a:r>
            <a:r>
              <a:rPr lang="en-US" sz="2800" dirty="0" err="1"/>
              <a:t>gian</a:t>
            </a:r>
            <a:r>
              <a:rPr lang="en-US" sz="2800" dirty="0"/>
              <a:t> (K), </a:t>
            </a:r>
            <a:r>
              <a:rPr lang="en-US" sz="2800" dirty="0" err="1"/>
              <a:t>chủ</a:t>
            </a:r>
            <a:r>
              <a:rPr lang="en-US" sz="2800" dirty="0"/>
              <a:t> </a:t>
            </a:r>
            <a:r>
              <a:rPr lang="en-US" sz="2800" dirty="0" err="1"/>
              <a:t>thể</a:t>
            </a:r>
            <a:r>
              <a:rPr lang="en-US" sz="2800" dirty="0"/>
              <a:t> (C), </a:t>
            </a:r>
            <a:r>
              <a:rPr lang="en-US" sz="2800" dirty="0" err="1"/>
              <a:t>sự</a:t>
            </a:r>
            <a:r>
              <a:rPr lang="en-US" sz="2800" dirty="0"/>
              <a:t> </a:t>
            </a:r>
            <a:r>
              <a:rPr lang="en-US" sz="2800" dirty="0" err="1"/>
              <a:t>việc</a:t>
            </a:r>
            <a:r>
              <a:rPr lang="en-US" sz="2800" dirty="0"/>
              <a:t> (S). Các </a:t>
            </a:r>
            <a:r>
              <a:rPr lang="en-US" sz="2800" dirty="0" err="1"/>
              <a:t>yếu</a:t>
            </a:r>
            <a:r>
              <a:rPr lang="en-US" sz="2800" dirty="0"/>
              <a:t> tố </a:t>
            </a:r>
            <a:r>
              <a:rPr lang="en-US" sz="2800" dirty="0" err="1"/>
              <a:t>này</a:t>
            </a:r>
            <a:r>
              <a:rPr lang="en-US" sz="2800" dirty="0"/>
              <a:t> </a:t>
            </a:r>
            <a:r>
              <a:rPr lang="en-US" sz="2800" dirty="0" err="1"/>
              <a:t>luôn</a:t>
            </a:r>
            <a:r>
              <a:rPr lang="en-US" sz="2800" dirty="0"/>
              <a:t> </a:t>
            </a:r>
            <a:r>
              <a:rPr lang="en-US" sz="2800" dirty="0" err="1"/>
              <a:t>biến</a:t>
            </a:r>
            <a:r>
              <a:rPr lang="en-US" sz="2800" dirty="0"/>
              <a:t> </a:t>
            </a:r>
            <a:r>
              <a:rPr lang="en-US" sz="2800" dirty="0" err="1"/>
              <a:t>đổi</a:t>
            </a:r>
            <a:r>
              <a:rPr lang="en-US" sz="2800" dirty="0"/>
              <a:t> </a:t>
            </a:r>
            <a:r>
              <a:rPr lang="en-US" sz="2800" dirty="0" err="1"/>
              <a:t>theo</a:t>
            </a:r>
            <a:r>
              <a:rPr lang="en-US" sz="2800" dirty="0"/>
              <a:t> </a:t>
            </a:r>
            <a:r>
              <a:rPr lang="en-US" sz="2800" dirty="0" err="1"/>
              <a:t>sự</a:t>
            </a:r>
            <a:r>
              <a:rPr lang="en-US" sz="2800" dirty="0"/>
              <a:t> </a:t>
            </a:r>
            <a:r>
              <a:rPr lang="en-US" sz="2800" dirty="0" err="1"/>
              <a:t>phát</a:t>
            </a:r>
            <a:r>
              <a:rPr lang="en-US" sz="2800" dirty="0"/>
              <a:t> </a:t>
            </a:r>
            <a:r>
              <a:rPr lang="en-US" sz="2800" dirty="0" err="1"/>
              <a:t>triển</a:t>
            </a:r>
            <a:r>
              <a:rPr lang="en-US" sz="2800" dirty="0"/>
              <a:t> của văn bản </a:t>
            </a:r>
            <a:r>
              <a:rPr lang="en-US" sz="2800" dirty="0" err="1"/>
              <a:t>và</a:t>
            </a:r>
            <a:r>
              <a:rPr lang="en-US" sz="2800" dirty="0"/>
              <a:t> </a:t>
            </a:r>
            <a:r>
              <a:rPr lang="en-US" sz="2800" dirty="0" err="1"/>
              <a:t>đan</a:t>
            </a:r>
            <a:r>
              <a:rPr lang="en-US" sz="2800" dirty="0"/>
              <a:t> </a:t>
            </a:r>
            <a:r>
              <a:rPr lang="en-US" sz="2800" dirty="0" err="1"/>
              <a:t>xen</a:t>
            </a:r>
            <a:r>
              <a:rPr lang="en-US" sz="2800" dirty="0"/>
              <a:t> </a:t>
            </a:r>
            <a:r>
              <a:rPr lang="en-US" sz="2800" dirty="0" err="1"/>
              <a:t>vào</a:t>
            </a:r>
            <a:r>
              <a:rPr lang="en-US" sz="2800" dirty="0"/>
              <a:t> nhau. </a:t>
            </a:r>
            <a:r>
              <a:rPr lang="en-US" sz="2800" dirty="0" err="1"/>
              <a:t>Chúng</a:t>
            </a:r>
            <a:r>
              <a:rPr lang="en-US" sz="2800" dirty="0"/>
              <a:t> tạo </a:t>
            </a:r>
            <a:r>
              <a:rPr lang="en-US" sz="2800" dirty="0" err="1"/>
              <a:t>nên</a:t>
            </a:r>
            <a:r>
              <a:rPr lang="en-US" sz="2800" dirty="0"/>
              <a:t> </a:t>
            </a:r>
            <a:r>
              <a:rPr lang="en-US" sz="2800" dirty="0" err="1"/>
              <a:t>mối</a:t>
            </a:r>
            <a:r>
              <a:rPr lang="en-US" sz="2800" dirty="0"/>
              <a:t> </a:t>
            </a:r>
            <a:r>
              <a:rPr lang="en-US" sz="2800" dirty="0" err="1"/>
              <a:t>liên</a:t>
            </a:r>
            <a:r>
              <a:rPr lang="en-US" sz="2800" dirty="0"/>
              <a:t> kết </a:t>
            </a:r>
            <a:r>
              <a:rPr lang="en-US" sz="2800" dirty="0" err="1"/>
              <a:t>đa</a:t>
            </a:r>
            <a:r>
              <a:rPr lang="en-US" sz="2800" dirty="0"/>
              <a:t> </a:t>
            </a:r>
            <a:r>
              <a:rPr lang="en-US" sz="2800" dirty="0" err="1"/>
              <a:t>phức</a:t>
            </a:r>
            <a:r>
              <a:rPr lang="en-US" sz="2800" dirty="0"/>
              <a:t> </a:t>
            </a:r>
            <a:r>
              <a:rPr lang="en-US" sz="2800" dirty="0" err="1"/>
              <a:t>hợp</a:t>
            </a:r>
            <a:r>
              <a:rPr lang="en-US" sz="2800" dirty="0"/>
              <a:t> </a:t>
            </a:r>
            <a:r>
              <a:rPr lang="en-US" sz="2800" dirty="0" err="1"/>
              <a:t>trong</a:t>
            </a:r>
            <a:r>
              <a:rPr lang="en-US" sz="2800" dirty="0"/>
              <a:t> văn bản. </a:t>
            </a:r>
          </a:p>
          <a:p>
            <a:pPr hangingPunct="0"/>
            <a:r>
              <a:rPr lang="en-US" sz="2800" dirty="0"/>
              <a:t>	Các </a:t>
            </a:r>
            <a:r>
              <a:rPr lang="en-US" sz="2800" dirty="0" err="1"/>
              <a:t>yếu</a:t>
            </a:r>
            <a:r>
              <a:rPr lang="en-US" sz="2800" dirty="0"/>
              <a:t> tố </a:t>
            </a:r>
            <a:r>
              <a:rPr lang="en-US" sz="2800" dirty="0" err="1"/>
              <a:t>này</a:t>
            </a:r>
            <a:r>
              <a:rPr lang="en-US" sz="2800" dirty="0"/>
              <a:t> </a:t>
            </a:r>
            <a:r>
              <a:rPr lang="en-US" sz="2800" dirty="0" err="1"/>
              <a:t>sẽ</a:t>
            </a:r>
            <a:r>
              <a:rPr lang="en-US" sz="2800" dirty="0"/>
              <a:t> </a:t>
            </a:r>
            <a:r>
              <a:rPr lang="en-US" sz="2800" dirty="0" err="1"/>
              <a:t>vận</a:t>
            </a:r>
            <a:r>
              <a:rPr lang="en-US" sz="2800" dirty="0"/>
              <a:t> </a:t>
            </a:r>
            <a:r>
              <a:rPr lang="en-US" sz="2800" dirty="0" err="1"/>
              <a:t>động</a:t>
            </a:r>
            <a:r>
              <a:rPr lang="en-US" sz="2800" dirty="0"/>
              <a:t> </a:t>
            </a:r>
            <a:r>
              <a:rPr lang="en-US" sz="2800" dirty="0" err="1"/>
              <a:t>phụ</a:t>
            </a:r>
            <a:r>
              <a:rPr lang="en-US" sz="2800" dirty="0"/>
              <a:t> thuộc </a:t>
            </a:r>
            <a:r>
              <a:rPr lang="en-US" sz="2800" dirty="0" err="1"/>
              <a:t>vào</a:t>
            </a:r>
            <a:r>
              <a:rPr lang="en-US" sz="2800" dirty="0"/>
              <a:t> </a:t>
            </a:r>
            <a:r>
              <a:rPr lang="en-US" sz="2800" dirty="0" err="1"/>
              <a:t>đặc</a:t>
            </a:r>
            <a:r>
              <a:rPr lang="en-US" sz="2800" dirty="0"/>
              <a:t> </a:t>
            </a:r>
            <a:r>
              <a:rPr lang="en-US" sz="2800" dirty="0" err="1"/>
              <a:t>trưng</a:t>
            </a:r>
            <a:r>
              <a:rPr lang="en-US" sz="2800" dirty="0"/>
              <a:t>, </a:t>
            </a:r>
            <a:r>
              <a:rPr lang="en-US" sz="2800" dirty="0" err="1"/>
              <a:t>chức</a:t>
            </a:r>
            <a:r>
              <a:rPr lang="en-US" sz="2800" dirty="0"/>
              <a:t> </a:t>
            </a:r>
            <a:r>
              <a:rPr lang="en-US" sz="2800" dirty="0" err="1"/>
              <a:t>năng</a:t>
            </a:r>
            <a:r>
              <a:rPr lang="en-US" sz="2800" dirty="0"/>
              <a:t> của </a:t>
            </a:r>
            <a:r>
              <a:rPr lang="en-US" sz="2800" dirty="0" err="1"/>
              <a:t>loại</a:t>
            </a:r>
            <a:r>
              <a:rPr lang="en-US" sz="2800" dirty="0"/>
              <a:t> văn bản.</a:t>
            </a:r>
          </a:p>
          <a:p>
            <a:pPr hangingPunct="0"/>
            <a:r>
              <a:rPr lang="en-US" sz="2800" dirty="0"/>
              <a:t>Ví dụ: - Văn bản </a:t>
            </a:r>
            <a:r>
              <a:rPr lang="en-US" sz="2800" dirty="0" err="1"/>
              <a:t>biên</a:t>
            </a:r>
            <a:r>
              <a:rPr lang="en-US" sz="2800" dirty="0"/>
              <a:t> bản </a:t>
            </a:r>
            <a:r>
              <a:rPr lang="en-US" sz="2800" dirty="0" err="1"/>
              <a:t>thì</a:t>
            </a:r>
            <a:r>
              <a:rPr lang="en-US" sz="2800" dirty="0"/>
              <a:t> </a:t>
            </a:r>
            <a:r>
              <a:rPr lang="en-US" sz="2800" dirty="0" err="1"/>
              <a:t>yếu</a:t>
            </a:r>
            <a:r>
              <a:rPr lang="en-US" sz="2800" dirty="0"/>
              <a:t> tố  T </a:t>
            </a:r>
            <a:r>
              <a:rPr lang="en-US" sz="2800" dirty="0" err="1"/>
              <a:t>vận</a:t>
            </a:r>
            <a:r>
              <a:rPr lang="en-US" sz="2800" dirty="0"/>
              <a:t> </a:t>
            </a:r>
            <a:r>
              <a:rPr lang="en-US" sz="2800" dirty="0" err="1"/>
              <a:t>động</a:t>
            </a:r>
            <a:r>
              <a:rPr lang="en-US" sz="2800" dirty="0"/>
              <a:t> </a:t>
            </a:r>
            <a:r>
              <a:rPr lang="en-US" sz="2800" dirty="0" err="1"/>
              <a:t>theo</a:t>
            </a:r>
            <a:r>
              <a:rPr lang="en-US" sz="2800" dirty="0"/>
              <a:t> </a:t>
            </a:r>
            <a:r>
              <a:rPr lang="en-US" sz="2800" dirty="0" err="1"/>
              <a:t>một</a:t>
            </a:r>
            <a:r>
              <a:rPr lang="en-US" sz="2800" dirty="0"/>
              <a:t> </a:t>
            </a:r>
            <a:r>
              <a:rPr lang="en-US" sz="2800" dirty="0" err="1"/>
              <a:t>trục</a:t>
            </a:r>
            <a:r>
              <a:rPr lang="en-US" sz="2800" dirty="0"/>
              <a:t> </a:t>
            </a:r>
            <a:r>
              <a:rPr lang="en-US" sz="2800" dirty="0" err="1"/>
              <a:t>trước</a:t>
            </a:r>
            <a:r>
              <a:rPr lang="en-US" sz="2800" dirty="0"/>
              <a:t> </a:t>
            </a:r>
            <a:r>
              <a:rPr lang="en-US" sz="2800" dirty="0" err="1"/>
              <a:t>sau</a:t>
            </a:r>
            <a:r>
              <a:rPr lang="en-US" sz="2800" dirty="0"/>
              <a:t> </a:t>
            </a:r>
            <a:r>
              <a:rPr lang="en-US" sz="2800" dirty="0" err="1"/>
              <a:t>duy</a:t>
            </a:r>
            <a:r>
              <a:rPr lang="en-US" sz="2800" dirty="0"/>
              <a:t> </a:t>
            </a:r>
            <a:r>
              <a:rPr lang="en-US" sz="2800" dirty="0" err="1"/>
              <a:t>nhất</a:t>
            </a:r>
            <a:r>
              <a:rPr lang="en-US" sz="2800" dirty="0"/>
              <a:t>.</a:t>
            </a:r>
          </a:p>
          <a:p>
            <a:pPr hangingPunct="0"/>
            <a:r>
              <a:rPr lang="en-US" sz="2800" dirty="0"/>
              <a:t>	- Văn bản </a:t>
            </a:r>
            <a:r>
              <a:rPr lang="en-US" sz="2800" dirty="0" err="1"/>
              <a:t>thơ</a:t>
            </a:r>
            <a:r>
              <a:rPr lang="en-US" sz="2800" dirty="0"/>
              <a:t> </a:t>
            </a:r>
            <a:r>
              <a:rPr lang="en-US" sz="2800" dirty="0" err="1"/>
              <a:t>thì</a:t>
            </a:r>
            <a:r>
              <a:rPr lang="en-US" sz="2800" dirty="0"/>
              <a:t> </a:t>
            </a:r>
            <a:r>
              <a:rPr lang="en-US" sz="2800" dirty="0" err="1"/>
              <a:t>yếu</a:t>
            </a:r>
            <a:r>
              <a:rPr lang="en-US" sz="2800" dirty="0"/>
              <a:t> tố  C </a:t>
            </a:r>
            <a:r>
              <a:rPr lang="en-US" sz="2800" dirty="0" err="1"/>
              <a:t>thường</a:t>
            </a:r>
            <a:r>
              <a:rPr lang="en-US" sz="2800" dirty="0"/>
              <a:t> </a:t>
            </a:r>
            <a:r>
              <a:rPr lang="en-US" sz="2800" dirty="0" err="1"/>
              <a:t>vận</a:t>
            </a:r>
            <a:r>
              <a:rPr lang="en-US" sz="2800" dirty="0"/>
              <a:t> </a:t>
            </a:r>
            <a:r>
              <a:rPr lang="en-US" sz="2800" dirty="0" err="1"/>
              <a:t>động</a:t>
            </a:r>
            <a:r>
              <a:rPr lang="en-US" sz="2800" dirty="0"/>
              <a:t> </a:t>
            </a:r>
            <a:r>
              <a:rPr lang="en-US" sz="2800" dirty="0" err="1"/>
              <a:t>theo</a:t>
            </a:r>
            <a:r>
              <a:rPr lang="en-US" sz="2800" dirty="0"/>
              <a:t> </a:t>
            </a:r>
            <a:r>
              <a:rPr lang="en-US" sz="2800" dirty="0" err="1"/>
              <a:t>cảm</a:t>
            </a:r>
            <a:r>
              <a:rPr lang="en-US" sz="2800" dirty="0"/>
              <a:t> </a:t>
            </a:r>
            <a:r>
              <a:rPr lang="en-US" sz="2800" dirty="0" err="1"/>
              <a:t>xúc</a:t>
            </a:r>
            <a:r>
              <a:rPr lang="en-US" sz="2800" dirty="0"/>
              <a:t> của </a:t>
            </a:r>
            <a:r>
              <a:rPr lang="en-US" sz="2800" dirty="0" err="1"/>
              <a:t>nhân</a:t>
            </a:r>
            <a:r>
              <a:rPr lang="en-US" sz="2800" dirty="0"/>
              <a:t> </a:t>
            </a:r>
            <a:r>
              <a:rPr lang="en-US" sz="2800" dirty="0" err="1"/>
              <a:t>vật</a:t>
            </a:r>
            <a:r>
              <a:rPr lang="en-US" sz="2800" dirty="0"/>
              <a:t> </a:t>
            </a:r>
            <a:r>
              <a:rPr lang="en-US" sz="2800" dirty="0" err="1"/>
              <a:t>trữ</a:t>
            </a:r>
            <a:r>
              <a:rPr lang="en-US" sz="2800" dirty="0"/>
              <a:t> </a:t>
            </a:r>
            <a:r>
              <a:rPr lang="en-US" sz="2800" dirty="0" err="1"/>
              <a:t>tình</a:t>
            </a:r>
            <a:r>
              <a:rPr lang="en-US" sz="2800" dirty="0"/>
              <a:t>.</a:t>
            </a:r>
          </a:p>
          <a:p>
            <a:pPr hangingPunct="0"/>
            <a:r>
              <a:rPr lang="en-US" sz="2800" dirty="0"/>
              <a:t>	- Văn bản văn </a:t>
            </a:r>
            <a:r>
              <a:rPr lang="en-US" sz="2800" dirty="0" err="1"/>
              <a:t>xuôi</a:t>
            </a:r>
            <a:r>
              <a:rPr lang="en-US" sz="2800" dirty="0"/>
              <a:t> </a:t>
            </a:r>
            <a:r>
              <a:rPr lang="en-US" sz="2800" dirty="0" err="1"/>
              <a:t>nghệ</a:t>
            </a:r>
            <a:r>
              <a:rPr lang="en-US" sz="2800" dirty="0"/>
              <a:t> </a:t>
            </a:r>
            <a:r>
              <a:rPr lang="en-US" sz="2800" dirty="0" err="1"/>
              <a:t>thuật</a:t>
            </a:r>
            <a:r>
              <a:rPr lang="en-US" sz="2800" dirty="0"/>
              <a:t> </a:t>
            </a:r>
            <a:r>
              <a:rPr lang="en-US" sz="2800" dirty="0" err="1"/>
              <a:t>thì</a:t>
            </a:r>
            <a:r>
              <a:rPr lang="en-US" sz="2800" dirty="0"/>
              <a:t> các </a:t>
            </a:r>
            <a:r>
              <a:rPr lang="en-US" sz="2800" dirty="0" err="1"/>
              <a:t>yếu</a:t>
            </a:r>
            <a:r>
              <a:rPr lang="en-US" sz="2800" dirty="0"/>
              <a:t> tố  T, K, C, S </a:t>
            </a:r>
            <a:r>
              <a:rPr lang="en-US" sz="2800" dirty="0" err="1"/>
              <a:t>vận</a:t>
            </a:r>
            <a:r>
              <a:rPr lang="en-US" sz="2800" dirty="0"/>
              <a:t> </a:t>
            </a:r>
            <a:r>
              <a:rPr lang="en-US" sz="2800" dirty="0" err="1"/>
              <a:t>động</a:t>
            </a:r>
            <a:r>
              <a:rPr lang="en-US" sz="2800" dirty="0"/>
              <a:t> </a:t>
            </a:r>
            <a:r>
              <a:rPr lang="en-US" sz="2800" dirty="0" err="1"/>
              <a:t>phức</a:t>
            </a:r>
            <a:r>
              <a:rPr lang="en-US" sz="2800" dirty="0"/>
              <a:t> </a:t>
            </a:r>
            <a:r>
              <a:rPr lang="en-US" sz="2800" dirty="0" err="1"/>
              <a:t>tạp</a:t>
            </a:r>
            <a:r>
              <a:rPr lang="en-US" sz="2800" dirty="0"/>
              <a:t>, </a:t>
            </a:r>
            <a:r>
              <a:rPr lang="en-US" sz="2800" dirty="0" err="1"/>
              <a:t>theo</a:t>
            </a:r>
            <a:r>
              <a:rPr lang="en-US" sz="2800" dirty="0"/>
              <a:t> </a:t>
            </a:r>
            <a:r>
              <a:rPr lang="en-US" sz="2800" dirty="0" err="1"/>
              <a:t>lô</a:t>
            </a:r>
            <a:r>
              <a:rPr lang="en-US" sz="2800" dirty="0"/>
              <a:t> </a:t>
            </a:r>
            <a:r>
              <a:rPr lang="en-US" sz="2800" dirty="0" err="1"/>
              <a:t>gíc</a:t>
            </a:r>
            <a:r>
              <a:rPr lang="en-US" sz="2800" dirty="0"/>
              <a:t> </a:t>
            </a:r>
            <a:r>
              <a:rPr lang="en-US" sz="2800" dirty="0" err="1"/>
              <a:t>nội</a:t>
            </a:r>
            <a:r>
              <a:rPr lang="en-US" sz="2800" dirty="0"/>
              <a:t> </a:t>
            </a:r>
            <a:r>
              <a:rPr lang="en-US" sz="2800" dirty="0" err="1"/>
              <a:t>tại</a:t>
            </a:r>
            <a:r>
              <a:rPr lang="en-US" sz="2800" dirty="0"/>
              <a:t> của </a:t>
            </a:r>
            <a:r>
              <a:rPr lang="en-US" sz="2800" dirty="0" err="1"/>
              <a:t>chúng</a:t>
            </a:r>
            <a:r>
              <a:rPr lang="en-US" sz="2800" dirty="0"/>
              <a:t>. Ví dụ: Cốt </a:t>
            </a:r>
            <a:r>
              <a:rPr lang="en-US" sz="2800" dirty="0" err="1"/>
              <a:t>truyện</a:t>
            </a:r>
            <a:r>
              <a:rPr lang="en-US" sz="2800" dirty="0"/>
              <a:t> </a:t>
            </a:r>
            <a:r>
              <a:rPr lang="en-US" sz="2800" dirty="0" err="1"/>
              <a:t>sẽ</a:t>
            </a:r>
            <a:r>
              <a:rPr lang="en-US" sz="2800" dirty="0"/>
              <a:t> </a:t>
            </a:r>
            <a:r>
              <a:rPr lang="en-US" sz="2800" dirty="0" err="1"/>
              <a:t>triển</a:t>
            </a:r>
            <a:r>
              <a:rPr lang="en-US" sz="2800" dirty="0"/>
              <a:t> </a:t>
            </a:r>
            <a:r>
              <a:rPr lang="en-US" sz="2800" dirty="0" err="1"/>
              <a:t>khai</a:t>
            </a:r>
            <a:r>
              <a:rPr lang="en-US" sz="2800" dirty="0"/>
              <a:t> </a:t>
            </a:r>
            <a:r>
              <a:rPr lang="en-US" sz="2800" dirty="0" err="1"/>
              <a:t>theo</a:t>
            </a:r>
            <a:r>
              <a:rPr lang="en-US" sz="2800" dirty="0"/>
              <a:t> </a:t>
            </a:r>
            <a:r>
              <a:rPr lang="en-US" sz="2800" dirty="0" err="1"/>
              <a:t>diễn</a:t>
            </a:r>
            <a:r>
              <a:rPr lang="en-US" sz="2800" dirty="0"/>
              <a:t> </a:t>
            </a:r>
            <a:r>
              <a:rPr lang="en-US" sz="2800" dirty="0" err="1"/>
              <a:t>tiến</a:t>
            </a:r>
            <a:r>
              <a:rPr lang="en-US" sz="2800" dirty="0"/>
              <a:t> </a:t>
            </a:r>
            <a:r>
              <a:rPr lang="en-US" sz="2800" dirty="0" err="1"/>
              <a:t>thời</a:t>
            </a:r>
            <a:r>
              <a:rPr lang="en-US" sz="2800" dirty="0"/>
              <a:t> </a:t>
            </a:r>
            <a:r>
              <a:rPr lang="en-US" sz="2800" dirty="0" err="1"/>
              <a:t>gian</a:t>
            </a:r>
            <a:r>
              <a:rPr lang="en-US" sz="2800" dirty="0"/>
              <a:t>, </a:t>
            </a:r>
            <a:r>
              <a:rPr lang="en-US" sz="2800" dirty="0" err="1"/>
              <a:t>theo</a:t>
            </a:r>
            <a:r>
              <a:rPr lang="en-US" sz="2800" dirty="0"/>
              <a:t> </a:t>
            </a:r>
            <a:r>
              <a:rPr lang="en-US" sz="2800" dirty="0" err="1"/>
              <a:t>sự</a:t>
            </a:r>
            <a:r>
              <a:rPr lang="en-US" sz="2800" dirty="0"/>
              <a:t> </a:t>
            </a:r>
            <a:r>
              <a:rPr lang="en-US" sz="2800" dirty="0" err="1"/>
              <a:t>thay</a:t>
            </a:r>
            <a:r>
              <a:rPr lang="en-US" sz="2800" dirty="0"/>
              <a:t> </a:t>
            </a:r>
            <a:r>
              <a:rPr lang="en-US" sz="2800" dirty="0" err="1"/>
              <a:t>đổi</a:t>
            </a:r>
            <a:r>
              <a:rPr lang="en-US" sz="2800" dirty="0"/>
              <a:t> </a:t>
            </a:r>
            <a:r>
              <a:rPr lang="en-US" sz="2800" dirty="0" err="1"/>
              <a:t>không</a:t>
            </a:r>
            <a:r>
              <a:rPr lang="en-US" sz="2800" dirty="0"/>
              <a:t> </a:t>
            </a:r>
            <a:r>
              <a:rPr lang="en-US" sz="2800" dirty="0" err="1"/>
              <a:t>gian</a:t>
            </a:r>
            <a:r>
              <a:rPr lang="en-US" sz="2800" dirty="0"/>
              <a:t>, </a:t>
            </a:r>
            <a:r>
              <a:rPr lang="en-US" sz="2800" dirty="0" err="1"/>
              <a:t>chủ</a:t>
            </a:r>
            <a:r>
              <a:rPr lang="en-US" sz="2800" dirty="0"/>
              <a:t> </a:t>
            </a:r>
            <a:r>
              <a:rPr lang="en-US" sz="2800" dirty="0" err="1"/>
              <a:t>thể</a:t>
            </a:r>
            <a:r>
              <a:rPr lang="en-US" sz="2800" dirty="0"/>
              <a:t>, </a:t>
            </a:r>
            <a:r>
              <a:rPr lang="en-US" sz="2800" dirty="0" err="1"/>
              <a:t>theo</a:t>
            </a:r>
            <a:r>
              <a:rPr lang="en-US" sz="2800" dirty="0"/>
              <a:t> </a:t>
            </a:r>
            <a:r>
              <a:rPr lang="en-US" sz="2800" dirty="0" err="1"/>
              <a:t>sự</a:t>
            </a:r>
            <a:r>
              <a:rPr lang="en-US" sz="2800" dirty="0"/>
              <a:t> </a:t>
            </a:r>
            <a:r>
              <a:rPr lang="en-US" sz="2800" dirty="0" err="1"/>
              <a:t>diễn</a:t>
            </a:r>
            <a:r>
              <a:rPr lang="en-US" sz="2800" dirty="0"/>
              <a:t> </a:t>
            </a:r>
            <a:r>
              <a:rPr lang="en-US" sz="2800" dirty="0" err="1"/>
              <a:t>biến</a:t>
            </a:r>
            <a:r>
              <a:rPr lang="en-US" sz="2800" dirty="0"/>
              <a:t> của các </a:t>
            </a:r>
            <a:r>
              <a:rPr lang="en-US" sz="2800" dirty="0" err="1"/>
              <a:t>sự</a:t>
            </a:r>
            <a:r>
              <a:rPr lang="en-US" sz="2800" dirty="0"/>
              <a:t> </a:t>
            </a:r>
            <a:r>
              <a:rPr lang="en-US" sz="2800" dirty="0" err="1"/>
              <a:t>việc</a:t>
            </a:r>
            <a:r>
              <a:rPr lang="en-US" sz="2800" dirty="0"/>
              <a:t>.</a:t>
            </a:r>
          </a:p>
        </p:txBody>
      </p:sp>
    </p:spTree>
    <p:extLst>
      <p:ext uri="{BB962C8B-B14F-4D97-AF65-F5344CB8AC3E}">
        <p14:creationId xmlns:p14="http://schemas.microsoft.com/office/powerpoint/2010/main" val="174928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7577" y="108854"/>
            <a:ext cx="11372046" cy="6442789"/>
          </a:xfrm>
          <a:prstGeom prst="rect">
            <a:avLst/>
          </a:prstGeom>
          <a:solidFill>
            <a:schemeClr val="accent6">
              <a:lumMod val="60000"/>
              <a:lumOff val="40000"/>
            </a:schemeClr>
          </a:solidFill>
        </p:spPr>
        <p:txBody>
          <a:bodyPr wrap="square">
            <a:spAutoFit/>
          </a:bodyPr>
          <a:lstStyle/>
          <a:p>
            <a:pPr algn="just" hangingPunct="0">
              <a:spcBef>
                <a:spcPts val="400"/>
              </a:spcBef>
              <a:spcAft>
                <a:spcPts val="0"/>
              </a:spcAft>
            </a:pPr>
            <a:r>
              <a:rPr lang="en-US" sz="3200" b="1" i="1" dirty="0">
                <a:effectLst/>
                <a:latin typeface="Times New Roman" panose="02020603050405020304" pitchFamily="18" charset="0"/>
                <a:ea typeface="Times New Roman" panose="02020603050405020304" pitchFamily="18" charset="0"/>
                <a:cs typeface="Times New Roman" panose="02020603050405020304" pitchFamily="18" charset="0"/>
              </a:rPr>
              <a:t>+ Viết hoa</a:t>
            </a:r>
            <a:endParaRPr lang="en-US" sz="32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tả</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mang</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khoa </a:t>
            </a:r>
            <a:r>
              <a:rPr lang="en-US" sz="30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khách</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đòi</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hỏi</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phải</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phản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ảnh</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indent="450215" algn="just" hangingPunct="0">
              <a:spcBef>
                <a:spcPts val="400"/>
              </a:spcBef>
              <a:spcAft>
                <a:spcPts val="0"/>
              </a:spcAft>
            </a:pP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hoa phần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nào</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thiên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tình</a:t>
            </a:r>
            <a:r>
              <a:rPr lang="en-US" sz="3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cảm</a:t>
            </a:r>
            <a:r>
              <a:rPr lang="en-US" sz="30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tính</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Vì</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lẽ</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đó</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nay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vấn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hoa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khác nhau.</a:t>
            </a:r>
            <a:endParaRPr lang="en-US" sz="30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Những</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trường</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hoa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chưa</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được</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pháp</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hóa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thì</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3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nên</a:t>
            </a:r>
            <a:r>
              <a:rPr lang="en-US" sz="3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tranh</a:t>
            </a:r>
            <a:r>
              <a:rPr lang="en-US" sz="3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cãi</a:t>
            </a:r>
            <a:r>
              <a:rPr lang="en-US" sz="30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nhiều</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nhưng</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có</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quan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điểm</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dựa</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trên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cơ</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sở</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kiến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thức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ngôn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ngữ</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học</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số</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hiện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tượng</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hoa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tên</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riêng</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3000" dirty="0" err="1">
                <a:effectLst/>
                <a:latin typeface="Times New Roman" panose="02020603050405020304" pitchFamily="18" charset="0"/>
                <a:ea typeface="Times New Roman" panose="02020603050405020304" pitchFamily="18" charset="0"/>
                <a:cs typeface="Times New Roman" panose="02020603050405020304" pitchFamily="18" charset="0"/>
              </a:rPr>
              <a:t>gặp</a:t>
            </a:r>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3000" dirty="0">
              <a:effectLst/>
              <a:latin typeface="VNI-Times"/>
              <a:ea typeface="Times New Roman" panose="02020603050405020304" pitchFamily="18" charset="0"/>
              <a:cs typeface="Times New Roman" panose="02020603050405020304" pitchFamily="18" charset="0"/>
            </a:endParaRPr>
          </a:p>
          <a:p>
            <a:pPr algn="just" hangingPunct="0">
              <a:spcBef>
                <a:spcPts val="400"/>
              </a:spcBef>
              <a:spcAft>
                <a:spcPts val="0"/>
              </a:spcAft>
            </a:pPr>
            <a:r>
              <a:rPr lang="nl-NL" sz="3200"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3200" b="1" dirty="0">
                <a:solidFill>
                  <a:schemeClr val="accent2">
                    <a:lumMod val="50000"/>
                  </a:schemeClr>
                </a:solidFill>
                <a:effectLst/>
                <a:latin typeface="Times New Roman" panose="02020603050405020304" pitchFamily="18" charset="0"/>
                <a:ea typeface="Times New Roman" panose="02020603050405020304" pitchFamily="18" charset="0"/>
                <a:cs typeface="Times New Roman" panose="02020603050405020304" pitchFamily="18" charset="0"/>
              </a:rPr>
              <a:t>- Viết hoa tên riêng trong tiếng Việt:</a:t>
            </a:r>
            <a:endParaRPr lang="en-US" sz="3200" b="1" dirty="0">
              <a:solidFill>
                <a:schemeClr val="accent2">
                  <a:lumMod val="50000"/>
                </a:schemeClr>
              </a:solidFill>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nl-NL" sz="3200" b="1" i="1" dirty="0">
                <a:effectLst/>
                <a:latin typeface="Times New Roman" panose="02020603050405020304" pitchFamily="18" charset="0"/>
                <a:ea typeface="Times New Roman" panose="02020603050405020304" pitchFamily="18" charset="0"/>
                <a:cs typeface="Times New Roman" panose="02020603050405020304" pitchFamily="18" charset="0"/>
              </a:rPr>
              <a:t>Tên người</a:t>
            </a:r>
            <a:r>
              <a:rPr lang="nl-NL" sz="3200" dirty="0">
                <a:effectLst/>
                <a:latin typeface="Times New Roman" panose="02020603050405020304" pitchFamily="18" charset="0"/>
                <a:ea typeface="Times New Roman" panose="02020603050405020304" pitchFamily="18" charset="0"/>
                <a:cs typeface="Times New Roman" panose="02020603050405020304" pitchFamily="18" charset="0"/>
              </a:rPr>
              <a:t>:  Đặc điểm: Họ + chữ lót + tên gọi chính.</a:t>
            </a:r>
            <a:endParaRPr lang="en-US" sz="32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200" dirty="0">
                <a:effectLst/>
                <a:latin typeface="Times New Roman" panose="02020603050405020304" pitchFamily="18" charset="0"/>
                <a:ea typeface="Times New Roman" panose="02020603050405020304" pitchFamily="18" charset="0"/>
                <a:cs typeface="Times New Roman" panose="02020603050405020304" pitchFamily="18" charset="0"/>
              </a:rPr>
              <a:t>		     Cách viết: 	</a:t>
            </a:r>
            <a:r>
              <a:rPr lang="nl-NL" sz="3200" i="1" dirty="0">
                <a:effectLst/>
                <a:latin typeface="Times New Roman" panose="02020603050405020304" pitchFamily="18" charset="0"/>
                <a:ea typeface="Times New Roman" panose="02020603050405020304" pitchFamily="18" charset="0"/>
                <a:cs typeface="Times New Roman" panose="02020603050405020304" pitchFamily="18" charset="0"/>
              </a:rPr>
              <a:t>Trần  Văn  Hòa</a:t>
            </a:r>
            <a:endParaRPr lang="en-US" sz="32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200" i="1" dirty="0">
                <a:effectLst/>
                <a:latin typeface="Times New Roman" panose="02020603050405020304" pitchFamily="18" charset="0"/>
                <a:ea typeface="Times New Roman" panose="02020603050405020304" pitchFamily="18" charset="0"/>
                <a:cs typeface="Times New Roman" panose="02020603050405020304" pitchFamily="18" charset="0"/>
              </a:rPr>
              <a:t>					Nguyễn  Thị  Thu  Lan</a:t>
            </a:r>
            <a:endParaRPr lang="en-US" sz="3200"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endParaRPr lang="en-US" sz="16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692555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3986" y="85288"/>
            <a:ext cx="11949193" cy="6494085"/>
          </a:xfrm>
          <a:prstGeom prst="rect">
            <a:avLst/>
          </a:prstGeom>
          <a:solidFill>
            <a:srgbClr val="FFFF00"/>
          </a:solidFill>
        </p:spPr>
        <p:txBody>
          <a:bodyPr wrap="square">
            <a:spAutoFit/>
          </a:bodyPr>
          <a:lstStyle/>
          <a:p>
            <a:pPr hangingPunct="0"/>
            <a:r>
              <a:rPr lang="en-US" sz="2600" b="1" i="1" dirty="0"/>
              <a:t>1.3.3. </a:t>
            </a:r>
            <a:r>
              <a:rPr lang="en-US" sz="2600" b="1" i="1" dirty="0" err="1"/>
              <a:t>Phong</a:t>
            </a:r>
            <a:r>
              <a:rPr lang="en-US" sz="2600" b="1" i="1" dirty="0"/>
              <a:t> </a:t>
            </a:r>
            <a:r>
              <a:rPr lang="en-US" sz="2600" b="1" i="1" dirty="0" err="1"/>
              <a:t>cách</a:t>
            </a:r>
            <a:r>
              <a:rPr lang="en-US" sz="2600" b="1" i="1" dirty="0"/>
              <a:t> </a:t>
            </a:r>
            <a:r>
              <a:rPr lang="en-US" sz="2600" b="1" i="1" dirty="0" err="1"/>
              <a:t>chức</a:t>
            </a:r>
            <a:r>
              <a:rPr lang="en-US" sz="2600" b="1" i="1" dirty="0"/>
              <a:t> </a:t>
            </a:r>
            <a:r>
              <a:rPr lang="en-US" sz="2600" b="1" i="1" dirty="0" err="1"/>
              <a:t>năng</a:t>
            </a:r>
            <a:r>
              <a:rPr lang="en-US" sz="2600" b="1" i="1" dirty="0"/>
              <a:t> </a:t>
            </a:r>
            <a:r>
              <a:rPr lang="en-US" sz="2600" b="1" i="1" dirty="0" err="1"/>
              <a:t>ngôn</a:t>
            </a:r>
            <a:r>
              <a:rPr lang="en-US" sz="2600" b="1" i="1" dirty="0"/>
              <a:t> </a:t>
            </a:r>
            <a:r>
              <a:rPr lang="en-US" sz="2600" b="1" i="1" dirty="0" err="1"/>
              <a:t>ngữ</a:t>
            </a:r>
            <a:r>
              <a:rPr lang="en-US" sz="2600" b="1" i="1" dirty="0"/>
              <a:t>:</a:t>
            </a:r>
            <a:endParaRPr lang="en-US" sz="2600" b="1" dirty="0"/>
          </a:p>
          <a:p>
            <a:pPr hangingPunct="0"/>
            <a:r>
              <a:rPr lang="en-US" sz="2600" dirty="0"/>
              <a:t>- </a:t>
            </a:r>
            <a:r>
              <a:rPr lang="en-US" sz="2600" dirty="0" err="1"/>
              <a:t>Phong</a:t>
            </a:r>
            <a:r>
              <a:rPr lang="en-US" sz="2600" dirty="0"/>
              <a:t> </a:t>
            </a:r>
            <a:r>
              <a:rPr lang="en-US" sz="2600" dirty="0" err="1"/>
              <a:t>cách</a:t>
            </a:r>
            <a:r>
              <a:rPr lang="en-US" sz="2600" dirty="0"/>
              <a:t> </a:t>
            </a:r>
            <a:r>
              <a:rPr lang="en-US" sz="2600" dirty="0" err="1"/>
              <a:t>chức</a:t>
            </a:r>
            <a:r>
              <a:rPr lang="en-US" sz="2600" dirty="0"/>
              <a:t> </a:t>
            </a:r>
            <a:r>
              <a:rPr lang="en-US" sz="2600" dirty="0" err="1"/>
              <a:t>năng</a:t>
            </a:r>
            <a:r>
              <a:rPr lang="en-US" sz="2600" dirty="0"/>
              <a:t> </a:t>
            </a:r>
            <a:r>
              <a:rPr lang="en-US" sz="2600" dirty="0" err="1"/>
              <a:t>ngôn</a:t>
            </a:r>
            <a:r>
              <a:rPr lang="en-US" sz="2600" dirty="0"/>
              <a:t> </a:t>
            </a:r>
            <a:r>
              <a:rPr lang="en-US" sz="2600" dirty="0" err="1"/>
              <a:t>ngữ</a:t>
            </a:r>
            <a:r>
              <a:rPr lang="en-US" sz="2600" dirty="0"/>
              <a:t> </a:t>
            </a:r>
            <a:r>
              <a:rPr lang="en-US" sz="2600" dirty="0" err="1"/>
              <a:t>là</a:t>
            </a:r>
            <a:r>
              <a:rPr lang="en-US" sz="2600" dirty="0"/>
              <a:t> </a:t>
            </a:r>
            <a:r>
              <a:rPr lang="en-US" sz="2600" dirty="0" err="1"/>
              <a:t>một</a:t>
            </a:r>
            <a:r>
              <a:rPr lang="en-US" sz="2600" dirty="0"/>
              <a:t> </a:t>
            </a:r>
            <a:r>
              <a:rPr lang="en-US" sz="2600" dirty="0" err="1"/>
              <a:t>yếu</a:t>
            </a:r>
            <a:r>
              <a:rPr lang="en-US" sz="2600" dirty="0"/>
              <a:t> tố </a:t>
            </a:r>
            <a:r>
              <a:rPr lang="en-US" sz="2600" dirty="0" err="1"/>
              <a:t>cấu</a:t>
            </a:r>
            <a:r>
              <a:rPr lang="en-US" sz="2600" dirty="0"/>
              <a:t> thành văn bản. </a:t>
            </a:r>
            <a:r>
              <a:rPr lang="en-US" sz="2600" dirty="0" err="1"/>
              <a:t>Không</a:t>
            </a:r>
            <a:r>
              <a:rPr lang="en-US" sz="2600" dirty="0"/>
              <a:t> </a:t>
            </a:r>
            <a:r>
              <a:rPr lang="en-US" sz="2600" dirty="0" err="1"/>
              <a:t>nắm</a:t>
            </a:r>
            <a:r>
              <a:rPr lang="en-US" sz="2600" dirty="0"/>
              <a:t> </a:t>
            </a:r>
            <a:r>
              <a:rPr lang="en-US" sz="2600" dirty="0" err="1"/>
              <a:t>được</a:t>
            </a:r>
            <a:r>
              <a:rPr lang="en-US" sz="2600" dirty="0"/>
              <a:t> các </a:t>
            </a:r>
            <a:r>
              <a:rPr lang="en-US" sz="2600" dirty="0" err="1"/>
              <a:t>phong</a:t>
            </a:r>
            <a:r>
              <a:rPr lang="en-US" sz="2600" dirty="0"/>
              <a:t> </a:t>
            </a:r>
            <a:r>
              <a:rPr lang="en-US" sz="2600" dirty="0" err="1"/>
              <a:t>cách</a:t>
            </a:r>
            <a:r>
              <a:rPr lang="en-US" sz="2600" dirty="0"/>
              <a:t> </a:t>
            </a:r>
            <a:r>
              <a:rPr lang="en-US" sz="2600" dirty="0" err="1"/>
              <a:t>chức</a:t>
            </a:r>
            <a:r>
              <a:rPr lang="en-US" sz="2600" dirty="0"/>
              <a:t> </a:t>
            </a:r>
            <a:r>
              <a:rPr lang="en-US" sz="2600" dirty="0" err="1"/>
              <a:t>năng</a:t>
            </a:r>
            <a:r>
              <a:rPr lang="en-US" sz="2600" dirty="0"/>
              <a:t> </a:t>
            </a:r>
            <a:r>
              <a:rPr lang="en-US" sz="2600" dirty="0" err="1"/>
              <a:t>ngôn</a:t>
            </a:r>
            <a:r>
              <a:rPr lang="en-US" sz="2600" dirty="0"/>
              <a:t> </a:t>
            </a:r>
            <a:r>
              <a:rPr lang="en-US" sz="2600" dirty="0" err="1"/>
              <a:t>ngữ</a:t>
            </a:r>
            <a:r>
              <a:rPr lang="en-US" sz="2600" dirty="0"/>
              <a:t> </a:t>
            </a:r>
            <a:r>
              <a:rPr lang="en-US" sz="2600" dirty="0" err="1"/>
              <a:t>chúng</a:t>
            </a:r>
            <a:r>
              <a:rPr lang="en-US" sz="2600" dirty="0"/>
              <a:t> ta </a:t>
            </a:r>
            <a:r>
              <a:rPr lang="en-US" sz="2600" dirty="0" err="1"/>
              <a:t>sẽ</a:t>
            </a:r>
            <a:r>
              <a:rPr lang="en-US" sz="2600" dirty="0"/>
              <a:t> tạo </a:t>
            </a:r>
            <a:r>
              <a:rPr lang="en-US" sz="2600" dirty="0" err="1"/>
              <a:t>ra</a:t>
            </a:r>
            <a:r>
              <a:rPr lang="en-US" sz="2600" dirty="0"/>
              <a:t> </a:t>
            </a:r>
            <a:r>
              <a:rPr lang="en-US" sz="2600" dirty="0" err="1"/>
              <a:t>những</a:t>
            </a:r>
            <a:r>
              <a:rPr lang="en-US" sz="2600" dirty="0"/>
              <a:t> văn bản "</a:t>
            </a:r>
            <a:r>
              <a:rPr lang="en-US" sz="2600" dirty="0" err="1"/>
              <a:t>không</a:t>
            </a:r>
            <a:r>
              <a:rPr lang="en-US" sz="2600" dirty="0"/>
              <a:t> </a:t>
            </a:r>
            <a:r>
              <a:rPr lang="en-US" sz="2600" dirty="0" err="1"/>
              <a:t>thể</a:t>
            </a:r>
            <a:r>
              <a:rPr lang="en-US" sz="2600" dirty="0"/>
              <a:t> </a:t>
            </a:r>
            <a:r>
              <a:rPr lang="en-US" sz="2600" dirty="0" err="1"/>
              <a:t>xếp</a:t>
            </a:r>
            <a:r>
              <a:rPr lang="en-US" sz="2600" dirty="0"/>
              <a:t> </a:t>
            </a:r>
            <a:r>
              <a:rPr lang="en-US" sz="2600" dirty="0" err="1"/>
              <a:t>vào</a:t>
            </a:r>
            <a:r>
              <a:rPr lang="en-US" sz="2600" dirty="0"/>
              <a:t> </a:t>
            </a:r>
            <a:r>
              <a:rPr lang="en-US" sz="2600" dirty="0" err="1"/>
              <a:t>loại</a:t>
            </a:r>
            <a:r>
              <a:rPr lang="en-US" sz="2600" dirty="0"/>
              <a:t> </a:t>
            </a:r>
            <a:r>
              <a:rPr lang="en-US" sz="2600" dirty="0" err="1"/>
              <a:t>nào</a:t>
            </a:r>
            <a:r>
              <a:rPr lang="en-US" sz="2600" dirty="0"/>
              <a:t> </a:t>
            </a:r>
            <a:r>
              <a:rPr lang="en-US" sz="2600" dirty="0" err="1"/>
              <a:t>được</a:t>
            </a:r>
            <a:r>
              <a:rPr lang="en-US" sz="2600" dirty="0"/>
              <a:t>". </a:t>
            </a:r>
            <a:r>
              <a:rPr lang="en-US" sz="2600" dirty="0" err="1"/>
              <a:t>Sự</a:t>
            </a:r>
            <a:r>
              <a:rPr lang="en-US" sz="2600" dirty="0"/>
              <a:t> </a:t>
            </a:r>
            <a:r>
              <a:rPr lang="en-US" sz="2600" dirty="0" err="1"/>
              <a:t>lẫn</a:t>
            </a:r>
            <a:r>
              <a:rPr lang="en-US" sz="2600" dirty="0"/>
              <a:t> </a:t>
            </a:r>
            <a:r>
              <a:rPr lang="en-US" sz="2600" dirty="0" err="1"/>
              <a:t>lộn</a:t>
            </a:r>
            <a:r>
              <a:rPr lang="en-US" sz="2600" dirty="0"/>
              <a:t> các </a:t>
            </a:r>
            <a:r>
              <a:rPr lang="en-US" sz="2600" dirty="0" err="1"/>
              <a:t>phong</a:t>
            </a:r>
            <a:r>
              <a:rPr lang="en-US" sz="2600" dirty="0"/>
              <a:t> </a:t>
            </a:r>
            <a:r>
              <a:rPr lang="en-US" sz="2600" dirty="0" err="1"/>
              <a:t>cách</a:t>
            </a:r>
            <a:r>
              <a:rPr lang="en-US" sz="2600" dirty="0"/>
              <a:t> </a:t>
            </a:r>
            <a:r>
              <a:rPr lang="en-US" sz="2600" dirty="0" err="1"/>
              <a:t>chức</a:t>
            </a:r>
            <a:r>
              <a:rPr lang="en-US" sz="2600" dirty="0"/>
              <a:t> </a:t>
            </a:r>
            <a:r>
              <a:rPr lang="en-US" sz="2600" dirty="0" err="1"/>
              <a:t>năng</a:t>
            </a:r>
            <a:r>
              <a:rPr lang="en-US" sz="2600" dirty="0"/>
              <a:t> </a:t>
            </a:r>
            <a:r>
              <a:rPr lang="en-US" sz="2600" dirty="0" err="1"/>
              <a:t>ngôn</a:t>
            </a:r>
            <a:r>
              <a:rPr lang="en-US" sz="2600" dirty="0"/>
              <a:t> </a:t>
            </a:r>
            <a:r>
              <a:rPr lang="en-US" sz="2600" dirty="0" err="1"/>
              <a:t>ngữ</a:t>
            </a:r>
            <a:r>
              <a:rPr lang="en-US" sz="2600" dirty="0"/>
              <a:t> </a:t>
            </a:r>
            <a:r>
              <a:rPr lang="en-US" sz="2600" dirty="0" err="1"/>
              <a:t>làm</a:t>
            </a:r>
            <a:r>
              <a:rPr lang="en-US" sz="2600" dirty="0"/>
              <a:t> </a:t>
            </a:r>
            <a:r>
              <a:rPr lang="en-US" sz="2600" dirty="0" err="1"/>
              <a:t>cho</a:t>
            </a:r>
            <a:r>
              <a:rPr lang="en-US" sz="2600" dirty="0"/>
              <a:t> văn bản </a:t>
            </a:r>
            <a:r>
              <a:rPr lang="en-US" sz="2600" dirty="0" err="1"/>
              <a:t>kém</a:t>
            </a:r>
            <a:r>
              <a:rPr lang="en-US" sz="2600" dirty="0"/>
              <a:t> </a:t>
            </a:r>
            <a:r>
              <a:rPr lang="en-US" sz="2600" dirty="0" err="1"/>
              <a:t>tác</a:t>
            </a:r>
            <a:r>
              <a:rPr lang="en-US" sz="2600" dirty="0"/>
              <a:t> </a:t>
            </a:r>
            <a:r>
              <a:rPr lang="en-US" sz="2600" dirty="0" err="1"/>
              <a:t>dụng</a:t>
            </a:r>
            <a:r>
              <a:rPr lang="en-US" sz="2600" dirty="0"/>
              <a:t>.</a:t>
            </a:r>
          </a:p>
          <a:p>
            <a:pPr hangingPunct="0"/>
            <a:r>
              <a:rPr lang="en-US" sz="2600" dirty="0"/>
              <a:t>- </a:t>
            </a:r>
            <a:r>
              <a:rPr lang="en-US" sz="2600" dirty="0" err="1"/>
              <a:t>Nói</a:t>
            </a:r>
            <a:r>
              <a:rPr lang="en-US" sz="2600" dirty="0"/>
              <a:t> </a:t>
            </a:r>
            <a:r>
              <a:rPr lang="en-US" sz="2600" dirty="0" err="1"/>
              <a:t>đến</a:t>
            </a:r>
            <a:r>
              <a:rPr lang="en-US" sz="2600" dirty="0"/>
              <a:t> </a:t>
            </a:r>
            <a:r>
              <a:rPr lang="en-US" sz="2600" dirty="0" err="1"/>
              <a:t>phong</a:t>
            </a:r>
            <a:r>
              <a:rPr lang="en-US" sz="2600" dirty="0"/>
              <a:t> </a:t>
            </a:r>
            <a:r>
              <a:rPr lang="en-US" sz="2600" dirty="0" err="1"/>
              <a:t>cách</a:t>
            </a:r>
            <a:r>
              <a:rPr lang="en-US" sz="2600" dirty="0"/>
              <a:t> </a:t>
            </a:r>
            <a:r>
              <a:rPr lang="en-US" sz="2600" dirty="0" err="1"/>
              <a:t>chức</a:t>
            </a:r>
            <a:r>
              <a:rPr lang="en-US" sz="2600" dirty="0"/>
              <a:t> </a:t>
            </a:r>
            <a:r>
              <a:rPr lang="en-US" sz="2600" dirty="0" err="1"/>
              <a:t>năng</a:t>
            </a:r>
            <a:r>
              <a:rPr lang="en-US" sz="2600" dirty="0"/>
              <a:t> </a:t>
            </a:r>
            <a:r>
              <a:rPr lang="en-US" sz="2600" dirty="0" err="1"/>
              <a:t>ngôn</a:t>
            </a:r>
            <a:r>
              <a:rPr lang="en-US" sz="2600" dirty="0"/>
              <a:t> </a:t>
            </a:r>
            <a:r>
              <a:rPr lang="en-US" sz="2600" dirty="0" err="1"/>
              <a:t>ngữ</a:t>
            </a:r>
            <a:r>
              <a:rPr lang="en-US" sz="2600" dirty="0"/>
              <a:t> </a:t>
            </a:r>
            <a:r>
              <a:rPr lang="en-US" sz="2600" dirty="0" err="1"/>
              <a:t>là</a:t>
            </a:r>
            <a:r>
              <a:rPr lang="en-US" sz="2600" dirty="0"/>
              <a:t> </a:t>
            </a:r>
            <a:r>
              <a:rPr lang="en-US" sz="2600" dirty="0" err="1"/>
              <a:t>nói</a:t>
            </a:r>
            <a:r>
              <a:rPr lang="en-US" sz="2600" dirty="0"/>
              <a:t> </a:t>
            </a:r>
            <a:r>
              <a:rPr lang="en-US" sz="2600" dirty="0" err="1"/>
              <a:t>đến</a:t>
            </a:r>
            <a:r>
              <a:rPr lang="en-US" sz="2600" dirty="0"/>
              <a:t> </a:t>
            </a:r>
            <a:r>
              <a:rPr lang="en-US" sz="2600" dirty="0" err="1"/>
              <a:t>những</a:t>
            </a:r>
            <a:r>
              <a:rPr lang="en-US" sz="2600" dirty="0"/>
              <a:t> </a:t>
            </a:r>
            <a:r>
              <a:rPr lang="en-US" sz="2600" b="1" dirty="0"/>
              <a:t>lớp từ </a:t>
            </a:r>
            <a:r>
              <a:rPr lang="en-US" sz="2600" b="1" dirty="0" err="1"/>
              <a:t>chuyên</a:t>
            </a:r>
            <a:r>
              <a:rPr lang="en-US" sz="2600" b="1" dirty="0"/>
              <a:t> </a:t>
            </a:r>
            <a:r>
              <a:rPr lang="en-US" sz="2600" b="1" dirty="0" err="1"/>
              <a:t>biệt</a:t>
            </a:r>
            <a:r>
              <a:rPr lang="en-US" sz="2600" b="1" dirty="0"/>
              <a:t>, </a:t>
            </a:r>
            <a:r>
              <a:rPr lang="en-US" sz="2600" b="1" dirty="0" err="1"/>
              <a:t>những</a:t>
            </a:r>
            <a:r>
              <a:rPr lang="en-US" sz="2600" b="1" dirty="0"/>
              <a:t> </a:t>
            </a:r>
            <a:r>
              <a:rPr lang="en-US" sz="2600" b="1" dirty="0" err="1"/>
              <a:t>hình</a:t>
            </a:r>
            <a:r>
              <a:rPr lang="en-US" sz="2600" b="1" dirty="0"/>
              <a:t> thức </a:t>
            </a:r>
            <a:r>
              <a:rPr lang="en-US" sz="2600" b="1" dirty="0" err="1"/>
              <a:t>cú</a:t>
            </a:r>
            <a:r>
              <a:rPr lang="en-US" sz="2600" b="1" dirty="0"/>
              <a:t> </a:t>
            </a:r>
            <a:r>
              <a:rPr lang="en-US" sz="2600" b="1" dirty="0" err="1"/>
              <a:t>pháp</a:t>
            </a:r>
            <a:r>
              <a:rPr lang="en-US" sz="2600" b="1" dirty="0"/>
              <a:t> </a:t>
            </a:r>
            <a:r>
              <a:rPr lang="en-US" sz="2600" b="1" dirty="0" err="1"/>
              <a:t>riêng</a:t>
            </a:r>
            <a:r>
              <a:rPr lang="en-US" sz="2600" b="1" dirty="0"/>
              <a:t> </a:t>
            </a:r>
            <a:r>
              <a:rPr lang="en-US" sz="2600" b="1" dirty="0" err="1"/>
              <a:t>biệt</a:t>
            </a:r>
            <a:r>
              <a:rPr lang="en-US" sz="2600" b="1" dirty="0"/>
              <a:t>, </a:t>
            </a:r>
            <a:r>
              <a:rPr lang="en-US" sz="2600" b="1" dirty="0" err="1"/>
              <a:t>những</a:t>
            </a:r>
            <a:r>
              <a:rPr lang="en-US" sz="2600" b="1" dirty="0"/>
              <a:t> </a:t>
            </a:r>
            <a:r>
              <a:rPr lang="en-US" sz="2600" b="1" dirty="0" err="1"/>
              <a:t>cách</a:t>
            </a:r>
            <a:r>
              <a:rPr lang="en-US" sz="2600" b="1" dirty="0"/>
              <a:t> kết </a:t>
            </a:r>
            <a:r>
              <a:rPr lang="en-US" sz="2600" b="1" dirty="0" err="1"/>
              <a:t>cấu</a:t>
            </a:r>
            <a:r>
              <a:rPr lang="en-US" sz="2600" b="1" dirty="0"/>
              <a:t>, </a:t>
            </a:r>
            <a:r>
              <a:rPr lang="en-US" sz="2600" b="1" dirty="0" err="1"/>
              <a:t>bố</a:t>
            </a:r>
            <a:r>
              <a:rPr lang="en-US" sz="2600" b="1" dirty="0"/>
              <a:t> </a:t>
            </a:r>
            <a:r>
              <a:rPr lang="en-US" sz="2600" b="1" dirty="0" err="1"/>
              <a:t>cục</a:t>
            </a:r>
            <a:r>
              <a:rPr lang="en-US" sz="2600" b="1" dirty="0"/>
              <a:t> văn bản </a:t>
            </a:r>
            <a:r>
              <a:rPr lang="en-US" sz="2600" b="1" dirty="0" err="1"/>
              <a:t>có</a:t>
            </a:r>
            <a:r>
              <a:rPr lang="en-US" sz="2600" b="1" dirty="0"/>
              <a:t> </a:t>
            </a:r>
            <a:r>
              <a:rPr lang="en-US" sz="2600" b="1" dirty="0" err="1"/>
              <a:t>tính</a:t>
            </a:r>
            <a:r>
              <a:rPr lang="en-US" sz="2600" b="1" dirty="0"/>
              <a:t> </a:t>
            </a:r>
            <a:r>
              <a:rPr lang="en-US" sz="2600" b="1" dirty="0" err="1"/>
              <a:t>đặc</a:t>
            </a:r>
            <a:r>
              <a:rPr lang="en-US" sz="2600" b="1" dirty="0"/>
              <a:t> </a:t>
            </a:r>
            <a:r>
              <a:rPr lang="en-US" sz="2600" b="1" dirty="0" err="1"/>
              <a:t>thù</a:t>
            </a:r>
            <a:r>
              <a:rPr lang="en-US" sz="2600" b="1" dirty="0"/>
              <a:t> </a:t>
            </a:r>
            <a:r>
              <a:rPr lang="en-US" sz="2600" dirty="0" err="1"/>
              <a:t>được</a:t>
            </a:r>
            <a:r>
              <a:rPr lang="en-US" sz="2600" dirty="0"/>
              <a:t> </a:t>
            </a:r>
            <a:r>
              <a:rPr lang="en-US" sz="2600" dirty="0" err="1"/>
              <a:t>sử</a:t>
            </a:r>
            <a:r>
              <a:rPr lang="en-US" sz="2600" dirty="0"/>
              <a:t> </a:t>
            </a:r>
            <a:r>
              <a:rPr lang="en-US" sz="2600" dirty="0" err="1"/>
              <a:t>dụng</a:t>
            </a:r>
            <a:r>
              <a:rPr lang="en-US" sz="2600" dirty="0"/>
              <a:t> </a:t>
            </a:r>
            <a:r>
              <a:rPr lang="en-US" sz="2600" dirty="0" err="1"/>
              <a:t>trong</a:t>
            </a:r>
            <a:r>
              <a:rPr lang="en-US" sz="2600" dirty="0"/>
              <a:t> </a:t>
            </a:r>
            <a:r>
              <a:rPr lang="en-US" sz="2600" dirty="0" err="1"/>
              <a:t>một</a:t>
            </a:r>
            <a:r>
              <a:rPr lang="en-US" sz="2600" dirty="0"/>
              <a:t> </a:t>
            </a:r>
            <a:r>
              <a:rPr lang="en-US" sz="2600" dirty="0" err="1"/>
              <a:t>lĩnh</a:t>
            </a:r>
            <a:r>
              <a:rPr lang="en-US" sz="2600" dirty="0"/>
              <a:t> </a:t>
            </a:r>
            <a:r>
              <a:rPr lang="en-US" sz="2600" dirty="0" err="1"/>
              <a:t>vực</a:t>
            </a:r>
            <a:r>
              <a:rPr lang="en-US" sz="2600" dirty="0"/>
              <a:t> hoặc </a:t>
            </a:r>
            <a:r>
              <a:rPr lang="en-US" sz="2600" dirty="0" err="1"/>
              <a:t>một</a:t>
            </a:r>
            <a:r>
              <a:rPr lang="en-US" sz="2600" dirty="0"/>
              <a:t> </a:t>
            </a:r>
            <a:r>
              <a:rPr lang="en-US" sz="2600" dirty="0" err="1"/>
              <a:t>chuyên</a:t>
            </a:r>
            <a:r>
              <a:rPr lang="en-US" sz="2600" dirty="0"/>
              <a:t> </a:t>
            </a:r>
            <a:r>
              <a:rPr lang="en-US" sz="2600" dirty="0" err="1"/>
              <a:t>ngành</a:t>
            </a:r>
            <a:r>
              <a:rPr lang="en-US" sz="2600" dirty="0"/>
              <a:t> </a:t>
            </a:r>
            <a:r>
              <a:rPr lang="en-US" sz="2600" dirty="0" err="1"/>
              <a:t>nhất</a:t>
            </a:r>
            <a:r>
              <a:rPr lang="en-US" sz="2600" dirty="0"/>
              <a:t> </a:t>
            </a:r>
            <a:r>
              <a:rPr lang="en-US" sz="2600" dirty="0" err="1"/>
              <a:t>định</a:t>
            </a:r>
            <a:r>
              <a:rPr lang="en-US" sz="2600" dirty="0"/>
              <a:t>.</a:t>
            </a:r>
          </a:p>
          <a:p>
            <a:pPr hangingPunct="0"/>
            <a:r>
              <a:rPr lang="en-US" sz="2600" dirty="0"/>
              <a:t>- Lao </a:t>
            </a:r>
            <a:r>
              <a:rPr lang="en-US" sz="2600" dirty="0" err="1"/>
              <a:t>động</a:t>
            </a:r>
            <a:r>
              <a:rPr lang="en-US" sz="2600" dirty="0"/>
              <a:t> </a:t>
            </a:r>
            <a:r>
              <a:rPr lang="en-US" sz="2600" dirty="0" err="1"/>
              <a:t>xã</a:t>
            </a:r>
            <a:r>
              <a:rPr lang="en-US" sz="2600" dirty="0"/>
              <a:t> hội </a:t>
            </a:r>
            <a:r>
              <a:rPr lang="en-US" sz="2600" dirty="0" err="1"/>
              <a:t>càng</a:t>
            </a:r>
            <a:r>
              <a:rPr lang="en-US" sz="2600" dirty="0"/>
              <a:t> ngày </a:t>
            </a:r>
            <a:r>
              <a:rPr lang="en-US" sz="2600" dirty="0" err="1"/>
              <a:t>càng</a:t>
            </a:r>
            <a:r>
              <a:rPr lang="en-US" sz="2600" dirty="0"/>
              <a:t> đi </a:t>
            </a:r>
            <a:r>
              <a:rPr lang="en-US" sz="2600" dirty="0" err="1"/>
              <a:t>vào</a:t>
            </a:r>
            <a:r>
              <a:rPr lang="en-US" sz="2600" dirty="0"/>
              <a:t> </a:t>
            </a:r>
            <a:r>
              <a:rPr lang="en-US" sz="2600" dirty="0" err="1"/>
              <a:t>chuyên</a:t>
            </a:r>
            <a:r>
              <a:rPr lang="en-US" sz="2600" dirty="0"/>
              <a:t> </a:t>
            </a:r>
            <a:r>
              <a:rPr lang="en-US" sz="2600" dirty="0" err="1"/>
              <a:t>môn</a:t>
            </a:r>
            <a:r>
              <a:rPr lang="en-US" sz="2600" dirty="0"/>
              <a:t> hóa. </a:t>
            </a:r>
            <a:r>
              <a:rPr lang="en-US" sz="2600" dirty="0" err="1"/>
              <a:t>Chuyên</a:t>
            </a:r>
            <a:r>
              <a:rPr lang="en-US" sz="2600" dirty="0"/>
              <a:t> </a:t>
            </a:r>
            <a:r>
              <a:rPr lang="en-US" sz="2600" dirty="0" err="1"/>
              <a:t>môn</a:t>
            </a:r>
            <a:r>
              <a:rPr lang="en-US" sz="2600" dirty="0"/>
              <a:t> hóa </a:t>
            </a:r>
            <a:r>
              <a:rPr lang="en-US" sz="2600" dirty="0" err="1"/>
              <a:t>cần</a:t>
            </a:r>
            <a:r>
              <a:rPr lang="en-US" sz="2600" dirty="0"/>
              <a:t> </a:t>
            </a:r>
            <a:r>
              <a:rPr lang="en-US" sz="2600" dirty="0" err="1"/>
              <a:t>thiết</a:t>
            </a:r>
            <a:r>
              <a:rPr lang="en-US" sz="2600" dirty="0"/>
              <a:t> </a:t>
            </a:r>
            <a:r>
              <a:rPr lang="en-US" sz="2600" dirty="0" err="1"/>
              <a:t>phải</a:t>
            </a:r>
            <a:r>
              <a:rPr lang="en-US" sz="2600" dirty="0"/>
              <a:t> </a:t>
            </a:r>
            <a:r>
              <a:rPr lang="en-US" sz="2600" dirty="0" err="1"/>
              <a:t>có</a:t>
            </a:r>
            <a:r>
              <a:rPr lang="en-US" sz="2600" dirty="0"/>
              <a:t> </a:t>
            </a:r>
            <a:r>
              <a:rPr lang="en-US" sz="2600" dirty="0" err="1"/>
              <a:t>thông</a:t>
            </a:r>
            <a:r>
              <a:rPr lang="en-US" sz="2600" dirty="0"/>
              <a:t> tin </a:t>
            </a:r>
            <a:r>
              <a:rPr lang="en-US" sz="2600" dirty="0" err="1"/>
              <a:t>chuyên</a:t>
            </a:r>
            <a:r>
              <a:rPr lang="en-US" sz="2600" dirty="0"/>
              <a:t> </a:t>
            </a:r>
            <a:r>
              <a:rPr lang="en-US" sz="2600" dirty="0" err="1"/>
              <a:t>ngành</a:t>
            </a:r>
            <a:r>
              <a:rPr lang="en-US" sz="2600" dirty="0"/>
              <a:t>. </a:t>
            </a:r>
            <a:r>
              <a:rPr lang="en-US" sz="2600" dirty="0" err="1"/>
              <a:t>Thông</a:t>
            </a:r>
            <a:r>
              <a:rPr lang="en-US" sz="2600" dirty="0"/>
              <a:t> tin </a:t>
            </a:r>
            <a:r>
              <a:rPr lang="en-US" sz="2600" dirty="0" err="1"/>
              <a:t>chuyên</a:t>
            </a:r>
            <a:r>
              <a:rPr lang="en-US" sz="2600" dirty="0"/>
              <a:t> </a:t>
            </a:r>
            <a:r>
              <a:rPr lang="en-US" sz="2600" dirty="0" err="1"/>
              <a:t>ngành</a:t>
            </a:r>
            <a:r>
              <a:rPr lang="en-US" sz="2600" dirty="0"/>
              <a:t> </a:t>
            </a:r>
            <a:r>
              <a:rPr lang="en-US" sz="2600" dirty="0" err="1"/>
              <a:t>hình</a:t>
            </a:r>
            <a:r>
              <a:rPr lang="en-US" sz="2600" dirty="0"/>
              <a:t> thành </a:t>
            </a:r>
            <a:r>
              <a:rPr lang="en-US" sz="2600" dirty="0" err="1"/>
              <a:t>phong</a:t>
            </a:r>
            <a:r>
              <a:rPr lang="en-US" sz="2600" dirty="0"/>
              <a:t> </a:t>
            </a:r>
            <a:r>
              <a:rPr lang="en-US" sz="2600" dirty="0" err="1"/>
              <a:t>cách</a:t>
            </a:r>
            <a:r>
              <a:rPr lang="en-US" sz="2600" dirty="0"/>
              <a:t> </a:t>
            </a:r>
            <a:r>
              <a:rPr lang="en-US" sz="2600" dirty="0" err="1"/>
              <a:t>chức</a:t>
            </a:r>
            <a:r>
              <a:rPr lang="en-US" sz="2600" dirty="0"/>
              <a:t> </a:t>
            </a:r>
            <a:r>
              <a:rPr lang="en-US" sz="2600" dirty="0" err="1"/>
              <a:t>năng</a:t>
            </a:r>
            <a:r>
              <a:rPr lang="en-US" sz="2600" dirty="0"/>
              <a:t> </a:t>
            </a:r>
            <a:r>
              <a:rPr lang="en-US" sz="2600" dirty="0" err="1"/>
              <a:t>ngôn</a:t>
            </a:r>
            <a:r>
              <a:rPr lang="en-US" sz="2600" dirty="0"/>
              <a:t> </a:t>
            </a:r>
            <a:r>
              <a:rPr lang="en-US" sz="2600" dirty="0" err="1"/>
              <a:t>ngữ</a:t>
            </a:r>
            <a:r>
              <a:rPr lang="en-US" sz="2600" dirty="0"/>
              <a:t> </a:t>
            </a:r>
            <a:r>
              <a:rPr lang="en-US" sz="2600" dirty="0" err="1"/>
              <a:t>cho</a:t>
            </a:r>
            <a:r>
              <a:rPr lang="en-US" sz="2600" dirty="0"/>
              <a:t> </a:t>
            </a:r>
            <a:r>
              <a:rPr lang="en-US" sz="2600" dirty="0" err="1"/>
              <a:t>mỗi</a:t>
            </a:r>
            <a:r>
              <a:rPr lang="en-US" sz="2600" dirty="0"/>
              <a:t> </a:t>
            </a:r>
            <a:r>
              <a:rPr lang="en-US" sz="2600" dirty="0" err="1"/>
              <a:t>ngành</a:t>
            </a:r>
            <a:r>
              <a:rPr lang="en-US" sz="2600" dirty="0"/>
              <a:t> </a:t>
            </a:r>
            <a:r>
              <a:rPr lang="en-US" sz="2600" dirty="0" err="1"/>
              <a:t>khoa</a:t>
            </a:r>
            <a:r>
              <a:rPr lang="en-US" sz="2600" dirty="0"/>
              <a:t> </a:t>
            </a:r>
            <a:r>
              <a:rPr lang="en-US" sz="2600" dirty="0" err="1"/>
              <a:t>học</a:t>
            </a:r>
            <a:r>
              <a:rPr lang="en-US" sz="2600" dirty="0"/>
              <a:t>. </a:t>
            </a:r>
            <a:r>
              <a:rPr lang="en-US" sz="2600" dirty="0" err="1"/>
              <a:t>Nắm</a:t>
            </a:r>
            <a:r>
              <a:rPr lang="en-US" sz="2600" dirty="0"/>
              <a:t> </a:t>
            </a:r>
            <a:r>
              <a:rPr lang="en-US" sz="2600" dirty="0" err="1"/>
              <a:t>được</a:t>
            </a:r>
            <a:r>
              <a:rPr lang="en-US" sz="2600" dirty="0"/>
              <a:t> </a:t>
            </a:r>
            <a:r>
              <a:rPr lang="en-US" sz="2600" dirty="0" err="1"/>
              <a:t>phong</a:t>
            </a:r>
            <a:r>
              <a:rPr lang="en-US" sz="2600" dirty="0"/>
              <a:t> </a:t>
            </a:r>
            <a:r>
              <a:rPr lang="en-US" sz="2600" dirty="0" err="1"/>
              <a:t>cách</a:t>
            </a:r>
            <a:r>
              <a:rPr lang="en-US" sz="2600" dirty="0"/>
              <a:t> </a:t>
            </a:r>
            <a:r>
              <a:rPr lang="en-US" sz="2600" dirty="0" err="1"/>
              <a:t>chức</a:t>
            </a:r>
            <a:r>
              <a:rPr lang="en-US" sz="2600" dirty="0"/>
              <a:t> </a:t>
            </a:r>
            <a:r>
              <a:rPr lang="en-US" sz="2600" dirty="0" err="1"/>
              <a:t>năng</a:t>
            </a:r>
            <a:r>
              <a:rPr lang="en-US" sz="2600" dirty="0"/>
              <a:t> </a:t>
            </a:r>
            <a:r>
              <a:rPr lang="en-US" sz="2600" dirty="0" err="1"/>
              <a:t>ngôn</a:t>
            </a:r>
            <a:r>
              <a:rPr lang="en-US" sz="2600" dirty="0"/>
              <a:t> </a:t>
            </a:r>
            <a:r>
              <a:rPr lang="en-US" sz="2600" dirty="0" err="1"/>
              <a:t>ngữ</a:t>
            </a:r>
            <a:r>
              <a:rPr lang="en-US" sz="2600" dirty="0"/>
              <a:t> </a:t>
            </a:r>
            <a:r>
              <a:rPr lang="en-US" sz="2600" dirty="0" err="1"/>
              <a:t>chúng</a:t>
            </a:r>
            <a:r>
              <a:rPr lang="en-US" sz="2600" dirty="0"/>
              <a:t> ta </a:t>
            </a:r>
            <a:r>
              <a:rPr lang="en-US" sz="2600" dirty="0" err="1"/>
              <a:t>sẽ</a:t>
            </a:r>
            <a:r>
              <a:rPr lang="en-US" sz="2600" dirty="0"/>
              <a:t> </a:t>
            </a:r>
            <a:r>
              <a:rPr lang="en-US" sz="2600" dirty="0" err="1"/>
              <a:t>xử</a:t>
            </a:r>
            <a:r>
              <a:rPr lang="en-US" sz="2600" dirty="0"/>
              <a:t> </a:t>
            </a:r>
            <a:r>
              <a:rPr lang="en-US" sz="2600" dirty="0" err="1"/>
              <a:t>lí</a:t>
            </a:r>
            <a:r>
              <a:rPr lang="en-US" sz="2600" dirty="0"/>
              <a:t> </a:t>
            </a:r>
            <a:r>
              <a:rPr lang="en-US" sz="2600" dirty="0" err="1"/>
              <a:t>tốt</a:t>
            </a:r>
            <a:r>
              <a:rPr lang="en-US" sz="2600" dirty="0"/>
              <a:t> </a:t>
            </a:r>
            <a:r>
              <a:rPr lang="en-US" sz="2600" dirty="0" err="1"/>
              <a:t>thông</a:t>
            </a:r>
            <a:r>
              <a:rPr lang="en-US" sz="2600" dirty="0"/>
              <a:t> tin </a:t>
            </a:r>
            <a:r>
              <a:rPr lang="en-US" sz="2600" dirty="0" err="1"/>
              <a:t>chuyên</a:t>
            </a:r>
            <a:r>
              <a:rPr lang="en-US" sz="2600" dirty="0"/>
              <a:t> </a:t>
            </a:r>
            <a:r>
              <a:rPr lang="en-US" sz="2600" dirty="0" err="1"/>
              <a:t>ngành</a:t>
            </a:r>
            <a:r>
              <a:rPr lang="en-US" sz="2600" dirty="0"/>
              <a:t> </a:t>
            </a:r>
            <a:r>
              <a:rPr lang="en-US" sz="2600" dirty="0" err="1"/>
              <a:t>và</a:t>
            </a:r>
            <a:r>
              <a:rPr lang="en-US" sz="2600" dirty="0"/>
              <a:t> </a:t>
            </a:r>
            <a:r>
              <a:rPr lang="en-US" sz="2600" dirty="0" err="1"/>
              <a:t>thông</a:t>
            </a:r>
            <a:r>
              <a:rPr lang="en-US" sz="2600" dirty="0"/>
              <a:t> tin </a:t>
            </a:r>
            <a:r>
              <a:rPr lang="en-US" sz="2600" dirty="0" err="1"/>
              <a:t>liên</a:t>
            </a:r>
            <a:r>
              <a:rPr lang="en-US" sz="2600" dirty="0"/>
              <a:t> </a:t>
            </a:r>
            <a:r>
              <a:rPr lang="en-US" sz="2600" dirty="0" err="1"/>
              <a:t>ngành</a:t>
            </a:r>
            <a:r>
              <a:rPr lang="en-US" sz="2600" dirty="0"/>
              <a:t>.</a:t>
            </a:r>
          </a:p>
          <a:p>
            <a:pPr hangingPunct="0"/>
            <a:r>
              <a:rPr lang="en-US" sz="2600" dirty="0" err="1"/>
              <a:t>Hiện</a:t>
            </a:r>
            <a:r>
              <a:rPr lang="en-US" sz="2600" dirty="0"/>
              <a:t> nay </a:t>
            </a:r>
            <a:r>
              <a:rPr lang="en-US" sz="2600" dirty="0" err="1"/>
              <a:t>có</a:t>
            </a:r>
            <a:r>
              <a:rPr lang="en-US" sz="2600" dirty="0"/>
              <a:t> </a:t>
            </a:r>
            <a:r>
              <a:rPr lang="en-US" sz="2600" dirty="0" err="1"/>
              <a:t>nhiều</a:t>
            </a:r>
            <a:r>
              <a:rPr lang="en-US" sz="2600" dirty="0"/>
              <a:t> </a:t>
            </a:r>
            <a:r>
              <a:rPr lang="en-US" sz="2600" dirty="0" err="1"/>
              <a:t>cách</a:t>
            </a:r>
            <a:r>
              <a:rPr lang="en-US" sz="2600" dirty="0"/>
              <a:t> </a:t>
            </a:r>
            <a:r>
              <a:rPr lang="en-US" sz="2600" dirty="0" err="1"/>
              <a:t>phân</a:t>
            </a:r>
            <a:r>
              <a:rPr lang="en-US" sz="2600" dirty="0"/>
              <a:t> </a:t>
            </a:r>
            <a:r>
              <a:rPr lang="en-US" sz="2600" dirty="0" err="1"/>
              <a:t>loại</a:t>
            </a:r>
            <a:r>
              <a:rPr lang="en-US" sz="2600" dirty="0"/>
              <a:t> </a:t>
            </a:r>
            <a:r>
              <a:rPr lang="en-US" sz="2600" dirty="0" err="1"/>
              <a:t>phong</a:t>
            </a:r>
            <a:r>
              <a:rPr lang="en-US" sz="2600" dirty="0"/>
              <a:t> </a:t>
            </a:r>
            <a:r>
              <a:rPr lang="en-US" sz="2600" dirty="0" err="1"/>
              <a:t>cách</a:t>
            </a:r>
            <a:r>
              <a:rPr lang="en-US" sz="2600" dirty="0"/>
              <a:t> </a:t>
            </a:r>
            <a:r>
              <a:rPr lang="en-US" sz="2600" dirty="0" err="1"/>
              <a:t>chức</a:t>
            </a:r>
            <a:r>
              <a:rPr lang="en-US" sz="2600" dirty="0"/>
              <a:t> </a:t>
            </a:r>
            <a:r>
              <a:rPr lang="en-US" sz="2600" dirty="0" err="1"/>
              <a:t>năng</a:t>
            </a:r>
            <a:r>
              <a:rPr lang="en-US" sz="2600" dirty="0"/>
              <a:t> </a:t>
            </a:r>
            <a:r>
              <a:rPr lang="en-US" sz="2600" dirty="0" err="1"/>
              <a:t>ngôn</a:t>
            </a:r>
            <a:r>
              <a:rPr lang="en-US" sz="2600" dirty="0"/>
              <a:t> </a:t>
            </a:r>
            <a:r>
              <a:rPr lang="en-US" sz="2600" dirty="0" err="1"/>
              <a:t>ngữ</a:t>
            </a:r>
            <a:r>
              <a:rPr lang="en-US" sz="2600" dirty="0"/>
              <a:t>. </a:t>
            </a:r>
            <a:r>
              <a:rPr lang="en-US" sz="2600" dirty="0" err="1"/>
              <a:t>Và</a:t>
            </a:r>
            <a:r>
              <a:rPr lang="en-US" sz="2600" dirty="0"/>
              <a:t> </a:t>
            </a:r>
            <a:r>
              <a:rPr lang="en-US" sz="2600" dirty="0" err="1"/>
              <a:t>khó</a:t>
            </a:r>
            <a:r>
              <a:rPr lang="en-US" sz="2600" dirty="0"/>
              <a:t> </a:t>
            </a:r>
            <a:r>
              <a:rPr lang="en-US" sz="2600" dirty="0" err="1"/>
              <a:t>có</a:t>
            </a:r>
            <a:r>
              <a:rPr lang="en-US" sz="2600" dirty="0"/>
              <a:t> </a:t>
            </a:r>
            <a:r>
              <a:rPr lang="en-US" sz="2600" dirty="0" err="1"/>
              <a:t>thể</a:t>
            </a:r>
            <a:r>
              <a:rPr lang="en-US" sz="2600" dirty="0"/>
              <a:t> </a:t>
            </a:r>
            <a:r>
              <a:rPr lang="en-US" sz="2600" dirty="0" err="1"/>
              <a:t>phân</a:t>
            </a:r>
            <a:r>
              <a:rPr lang="en-US" sz="2600" dirty="0"/>
              <a:t> chia </a:t>
            </a:r>
            <a:r>
              <a:rPr lang="en-US" sz="2600" dirty="0" err="1"/>
              <a:t>một</a:t>
            </a:r>
            <a:r>
              <a:rPr lang="en-US" sz="2600" dirty="0"/>
              <a:t> </a:t>
            </a:r>
            <a:r>
              <a:rPr lang="en-US" sz="2600" dirty="0" err="1"/>
              <a:t>cách</a:t>
            </a:r>
            <a:r>
              <a:rPr lang="en-US" sz="2600" dirty="0"/>
              <a:t> </a:t>
            </a:r>
            <a:r>
              <a:rPr lang="en-US" sz="2600" dirty="0" err="1"/>
              <a:t>rạch</a:t>
            </a:r>
            <a:r>
              <a:rPr lang="en-US" sz="2600" dirty="0"/>
              <a:t> </a:t>
            </a:r>
            <a:r>
              <a:rPr lang="en-US" sz="2600" dirty="0" err="1"/>
              <a:t>ròi</a:t>
            </a:r>
            <a:r>
              <a:rPr lang="en-US" sz="2600" dirty="0"/>
              <a:t> các </a:t>
            </a:r>
            <a:r>
              <a:rPr lang="en-US" sz="2600" dirty="0" err="1"/>
              <a:t>phong</a:t>
            </a:r>
            <a:r>
              <a:rPr lang="en-US" sz="2600" dirty="0"/>
              <a:t> </a:t>
            </a:r>
            <a:r>
              <a:rPr lang="en-US" sz="2600" dirty="0" err="1"/>
              <a:t>cách</a:t>
            </a:r>
            <a:r>
              <a:rPr lang="en-US" sz="2600" dirty="0"/>
              <a:t> </a:t>
            </a:r>
            <a:r>
              <a:rPr lang="en-US" sz="2600" dirty="0" err="1"/>
              <a:t>ngôn</a:t>
            </a:r>
            <a:r>
              <a:rPr lang="en-US" sz="2600" dirty="0"/>
              <a:t> </a:t>
            </a:r>
            <a:r>
              <a:rPr lang="en-US" sz="2600" dirty="0" err="1"/>
              <a:t>ngữ</a:t>
            </a:r>
            <a:r>
              <a:rPr lang="en-US" sz="2600" dirty="0"/>
              <a:t> </a:t>
            </a:r>
            <a:r>
              <a:rPr lang="en-US" sz="2600" dirty="0" err="1"/>
              <a:t>vì</a:t>
            </a:r>
            <a:r>
              <a:rPr lang="en-US" sz="2600" dirty="0"/>
              <a:t> </a:t>
            </a:r>
            <a:r>
              <a:rPr lang="en-US" sz="2600" dirty="0" err="1"/>
              <a:t>ngoài</a:t>
            </a:r>
            <a:r>
              <a:rPr lang="en-US" sz="2600" dirty="0"/>
              <a:t> </a:t>
            </a:r>
            <a:r>
              <a:rPr lang="en-US" sz="2600" dirty="0" err="1"/>
              <a:t>những</a:t>
            </a:r>
            <a:r>
              <a:rPr lang="en-US" sz="2600" dirty="0"/>
              <a:t> </a:t>
            </a:r>
            <a:r>
              <a:rPr lang="en-US" sz="2600" dirty="0" err="1"/>
              <a:t>nét</a:t>
            </a:r>
            <a:r>
              <a:rPr lang="en-US" sz="2600" dirty="0"/>
              <a:t> </a:t>
            </a:r>
            <a:r>
              <a:rPr lang="en-US" sz="2600" dirty="0" err="1"/>
              <a:t>riêng</a:t>
            </a:r>
            <a:r>
              <a:rPr lang="en-US" sz="2600" dirty="0"/>
              <a:t> </a:t>
            </a:r>
            <a:r>
              <a:rPr lang="en-US" sz="2600" dirty="0" err="1"/>
              <a:t>chúng</a:t>
            </a:r>
            <a:r>
              <a:rPr lang="en-US" sz="2600" dirty="0"/>
              <a:t> </a:t>
            </a:r>
            <a:r>
              <a:rPr lang="en-US" sz="2600" dirty="0" err="1"/>
              <a:t>có</a:t>
            </a:r>
            <a:r>
              <a:rPr lang="en-US" sz="2600" dirty="0"/>
              <a:t> </a:t>
            </a:r>
            <a:r>
              <a:rPr lang="en-US" sz="2600" dirty="0" err="1"/>
              <a:t>một</a:t>
            </a:r>
            <a:r>
              <a:rPr lang="en-US" sz="2600" dirty="0"/>
              <a:t> </a:t>
            </a:r>
            <a:r>
              <a:rPr lang="en-US" sz="2600" dirty="0" err="1"/>
              <a:t>khoảng</a:t>
            </a:r>
            <a:r>
              <a:rPr lang="en-US" sz="2600" dirty="0"/>
              <a:t> giao nhau </a:t>
            </a:r>
            <a:r>
              <a:rPr lang="en-US" sz="2600" dirty="0" err="1"/>
              <a:t>nhất</a:t>
            </a:r>
            <a:r>
              <a:rPr lang="en-US" sz="2600" dirty="0"/>
              <a:t> </a:t>
            </a:r>
            <a:r>
              <a:rPr lang="en-US" sz="2600" dirty="0" err="1"/>
              <a:t>định</a:t>
            </a:r>
            <a:r>
              <a:rPr lang="en-US" sz="2600" dirty="0"/>
              <a:t>. </a:t>
            </a:r>
            <a:r>
              <a:rPr lang="en-US" sz="2600" dirty="0" err="1"/>
              <a:t>Về</a:t>
            </a:r>
            <a:r>
              <a:rPr lang="en-US" sz="2600" dirty="0"/>
              <a:t> </a:t>
            </a:r>
            <a:r>
              <a:rPr lang="en-US" sz="2600" dirty="0" err="1"/>
              <a:t>cơ</a:t>
            </a:r>
            <a:r>
              <a:rPr lang="en-US" sz="2600" dirty="0"/>
              <a:t> bản, </a:t>
            </a:r>
            <a:r>
              <a:rPr lang="en-US" sz="2600" dirty="0" err="1"/>
              <a:t>phong</a:t>
            </a:r>
            <a:r>
              <a:rPr lang="en-US" sz="2600" dirty="0"/>
              <a:t> </a:t>
            </a:r>
            <a:r>
              <a:rPr lang="en-US" sz="2600" dirty="0" err="1"/>
              <a:t>cách</a:t>
            </a:r>
            <a:r>
              <a:rPr lang="en-US" sz="2600" dirty="0"/>
              <a:t> </a:t>
            </a:r>
            <a:r>
              <a:rPr lang="en-US" sz="2600" dirty="0" err="1"/>
              <a:t>chức</a:t>
            </a:r>
            <a:r>
              <a:rPr lang="en-US" sz="2600" dirty="0"/>
              <a:t> </a:t>
            </a:r>
            <a:r>
              <a:rPr lang="en-US" sz="2600" dirty="0" err="1"/>
              <a:t>năng</a:t>
            </a:r>
            <a:r>
              <a:rPr lang="en-US" sz="2600" dirty="0"/>
              <a:t> </a:t>
            </a:r>
            <a:r>
              <a:rPr lang="en-US" sz="2600" dirty="0" err="1"/>
              <a:t>ngôn</a:t>
            </a:r>
            <a:r>
              <a:rPr lang="en-US" sz="2600" dirty="0"/>
              <a:t> </a:t>
            </a:r>
            <a:r>
              <a:rPr lang="en-US" sz="2600" dirty="0" err="1"/>
              <a:t>ngữ</a:t>
            </a:r>
            <a:r>
              <a:rPr lang="en-US" sz="2600" dirty="0"/>
              <a:t> </a:t>
            </a:r>
            <a:r>
              <a:rPr lang="en-US" sz="2600" dirty="0" err="1"/>
              <a:t>được</a:t>
            </a:r>
            <a:r>
              <a:rPr lang="en-US" sz="2600" dirty="0"/>
              <a:t> </a:t>
            </a:r>
            <a:r>
              <a:rPr lang="en-US" sz="2600" dirty="0" err="1"/>
              <a:t>phân</a:t>
            </a:r>
            <a:r>
              <a:rPr lang="en-US" sz="2600" dirty="0"/>
              <a:t> </a:t>
            </a:r>
            <a:r>
              <a:rPr lang="en-US" sz="2600" dirty="0" err="1"/>
              <a:t>loại</a:t>
            </a:r>
            <a:r>
              <a:rPr lang="en-US" sz="2600" dirty="0"/>
              <a:t> </a:t>
            </a:r>
            <a:r>
              <a:rPr lang="en-US" sz="2600" dirty="0" err="1"/>
              <a:t>như</a:t>
            </a:r>
            <a:r>
              <a:rPr lang="en-US" sz="2600" dirty="0"/>
              <a:t> </a:t>
            </a:r>
            <a:r>
              <a:rPr lang="en-US" sz="2600" dirty="0" err="1"/>
              <a:t>sau</a:t>
            </a:r>
            <a:r>
              <a:rPr lang="en-US" sz="2600" dirty="0"/>
              <a:t>:</a:t>
            </a:r>
          </a:p>
        </p:txBody>
      </p:sp>
    </p:spTree>
    <p:extLst>
      <p:ext uri="{BB962C8B-B14F-4D97-AF65-F5344CB8AC3E}">
        <p14:creationId xmlns:p14="http://schemas.microsoft.com/office/powerpoint/2010/main" val="336394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75104" y="199539"/>
            <a:ext cx="8494929" cy="584775"/>
          </a:xfrm>
          <a:prstGeom prst="rect">
            <a:avLst/>
          </a:prstGeom>
          <a:solidFill>
            <a:schemeClr val="accent2">
              <a:lumMod val="40000"/>
              <a:lumOff val="60000"/>
            </a:schemeClr>
          </a:solidFill>
        </p:spPr>
        <p:txBody>
          <a:bodyPr wrap="square">
            <a:spAutoFit/>
          </a:bodyPr>
          <a:lstStyle/>
          <a:p>
            <a:pPr algn="ctr" hangingPunct="0"/>
            <a:r>
              <a:rPr lang="en-US" sz="2800" dirty="0"/>
              <a:t> </a:t>
            </a:r>
            <a:r>
              <a:rPr lang="en-US" sz="3200" b="1" dirty="0"/>
              <a:t>So </a:t>
            </a:r>
            <a:r>
              <a:rPr lang="en-US" sz="3200" b="1" dirty="0" err="1"/>
              <a:t>sánh</a:t>
            </a:r>
            <a:r>
              <a:rPr lang="en-US" sz="3200" b="1" dirty="0"/>
              <a:t> </a:t>
            </a:r>
            <a:r>
              <a:rPr lang="en-US" sz="3200" b="1" dirty="0" err="1"/>
              <a:t>phong</a:t>
            </a:r>
            <a:r>
              <a:rPr lang="en-US" sz="3200" b="1" dirty="0"/>
              <a:t> </a:t>
            </a:r>
            <a:r>
              <a:rPr lang="en-US" sz="3200" b="1" dirty="0" err="1"/>
              <a:t>cách</a:t>
            </a:r>
            <a:r>
              <a:rPr lang="en-US" sz="3200" b="1" dirty="0"/>
              <a:t> </a:t>
            </a:r>
            <a:r>
              <a:rPr lang="en-US" sz="3200" b="1" dirty="0" err="1"/>
              <a:t>nói</a:t>
            </a:r>
            <a:r>
              <a:rPr lang="en-US" sz="3200" b="1" dirty="0"/>
              <a:t> </a:t>
            </a:r>
            <a:r>
              <a:rPr lang="en-US" sz="3200" b="1" dirty="0" err="1"/>
              <a:t>và</a:t>
            </a:r>
            <a:r>
              <a:rPr lang="en-US" sz="3200" b="1" dirty="0"/>
              <a:t> </a:t>
            </a:r>
            <a:r>
              <a:rPr lang="en-US" sz="3200" b="1" dirty="0" err="1"/>
              <a:t>phong</a:t>
            </a:r>
            <a:r>
              <a:rPr lang="en-US" sz="3200" b="1" dirty="0"/>
              <a:t> </a:t>
            </a:r>
            <a:r>
              <a:rPr lang="en-US" sz="3200" b="1" dirty="0" err="1"/>
              <a:t>cách</a:t>
            </a:r>
            <a:r>
              <a:rPr lang="en-US" sz="3200" b="1" dirty="0"/>
              <a:t> </a:t>
            </a:r>
            <a:r>
              <a:rPr lang="en-US" sz="3200" b="1" dirty="0" err="1"/>
              <a:t>viết</a:t>
            </a:r>
            <a:endParaRPr lang="en-US" sz="3200" b="1" dirty="0"/>
          </a:p>
        </p:txBody>
      </p:sp>
      <p:graphicFrame>
        <p:nvGraphicFramePr>
          <p:cNvPr id="3" name="Table 2"/>
          <p:cNvGraphicFramePr>
            <a:graphicFrameLocks noGrp="1"/>
          </p:cNvGraphicFramePr>
          <p:nvPr>
            <p:extLst>
              <p:ext uri="{D42A27DB-BD31-4B8C-83A1-F6EECF244321}">
                <p14:modId xmlns:p14="http://schemas.microsoft.com/office/powerpoint/2010/main" val="2514453757"/>
              </p:ext>
            </p:extLst>
          </p:nvPr>
        </p:nvGraphicFramePr>
        <p:xfrm>
          <a:off x="449452" y="837312"/>
          <a:ext cx="11050291" cy="6020688"/>
        </p:xfrm>
        <a:graphic>
          <a:graphicData uri="http://schemas.openxmlformats.org/drawingml/2006/table">
            <a:tbl>
              <a:tblPr>
                <a:tableStyleId>{5C22544A-7EE6-4342-B048-85BDC9FD1C3A}</a:tableStyleId>
              </a:tblPr>
              <a:tblGrid>
                <a:gridCol w="1561608">
                  <a:extLst>
                    <a:ext uri="{9D8B030D-6E8A-4147-A177-3AD203B41FA5}">
                      <a16:colId xmlns:a16="http://schemas.microsoft.com/office/drawing/2014/main" val="20000"/>
                    </a:ext>
                  </a:extLst>
                </a:gridCol>
                <a:gridCol w="1671215">
                  <a:extLst>
                    <a:ext uri="{9D8B030D-6E8A-4147-A177-3AD203B41FA5}">
                      <a16:colId xmlns:a16="http://schemas.microsoft.com/office/drawing/2014/main" val="20001"/>
                    </a:ext>
                  </a:extLst>
                </a:gridCol>
                <a:gridCol w="1561608">
                  <a:extLst>
                    <a:ext uri="{9D8B030D-6E8A-4147-A177-3AD203B41FA5}">
                      <a16:colId xmlns:a16="http://schemas.microsoft.com/office/drawing/2014/main" val="20002"/>
                    </a:ext>
                  </a:extLst>
                </a:gridCol>
                <a:gridCol w="1561608">
                  <a:extLst>
                    <a:ext uri="{9D8B030D-6E8A-4147-A177-3AD203B41FA5}">
                      <a16:colId xmlns:a16="http://schemas.microsoft.com/office/drawing/2014/main" val="20003"/>
                    </a:ext>
                  </a:extLst>
                </a:gridCol>
                <a:gridCol w="1561608">
                  <a:extLst>
                    <a:ext uri="{9D8B030D-6E8A-4147-A177-3AD203B41FA5}">
                      <a16:colId xmlns:a16="http://schemas.microsoft.com/office/drawing/2014/main" val="20004"/>
                    </a:ext>
                  </a:extLst>
                </a:gridCol>
                <a:gridCol w="1566322">
                  <a:extLst>
                    <a:ext uri="{9D8B030D-6E8A-4147-A177-3AD203B41FA5}">
                      <a16:colId xmlns:a16="http://schemas.microsoft.com/office/drawing/2014/main" val="20005"/>
                    </a:ext>
                  </a:extLst>
                </a:gridCol>
                <a:gridCol w="1566322">
                  <a:extLst>
                    <a:ext uri="{9D8B030D-6E8A-4147-A177-3AD203B41FA5}">
                      <a16:colId xmlns:a16="http://schemas.microsoft.com/office/drawing/2014/main" val="20006"/>
                    </a:ext>
                  </a:extLst>
                </a:gridCol>
              </a:tblGrid>
              <a:tr h="385655">
                <a:tc rowSpan="2">
                  <a:txBody>
                    <a:bodyPr/>
                    <a:lstStyle/>
                    <a:p>
                      <a:pPr algn="just" hangingPunct="0">
                        <a:spcBef>
                          <a:spcPts val="400"/>
                        </a:spcBef>
                        <a:spcAft>
                          <a:spcPts val="0"/>
                        </a:spcAft>
                      </a:pPr>
                      <a:r>
                        <a:rPr lang="en-US" sz="2400" b="1" dirty="0" err="1">
                          <a:solidFill>
                            <a:schemeClr val="tx1">
                              <a:lumMod val="95000"/>
                              <a:lumOff val="5000"/>
                            </a:schemeClr>
                          </a:solidFill>
                          <a:effectLst/>
                        </a:rPr>
                        <a:t>Loại</a:t>
                      </a:r>
                      <a:endParaRPr lang="en-US" sz="2400" b="1" dirty="0">
                        <a:solidFill>
                          <a:schemeClr val="tx1">
                            <a:lumMod val="95000"/>
                            <a:lumOff val="5000"/>
                          </a:schemeClr>
                        </a:solidFill>
                        <a:effectLst/>
                        <a:latin typeface="VNI-Times"/>
                        <a:ea typeface="Times New Roman"/>
                        <a:cs typeface="Times New Roman"/>
                      </a:endParaRPr>
                    </a:p>
                    <a:p>
                      <a:pPr algn="just" hangingPunct="0">
                        <a:spcBef>
                          <a:spcPts val="400"/>
                        </a:spcBef>
                        <a:spcAft>
                          <a:spcPts val="0"/>
                        </a:spcAft>
                      </a:pPr>
                      <a:r>
                        <a:rPr lang="en-US" sz="2400" b="1" dirty="0" err="1">
                          <a:solidFill>
                            <a:schemeClr val="tx1">
                              <a:lumMod val="95000"/>
                              <a:lumOff val="5000"/>
                            </a:schemeClr>
                          </a:solidFill>
                          <a:effectLst/>
                        </a:rPr>
                        <a:t>phong</a:t>
                      </a:r>
                      <a:endParaRPr lang="en-US" sz="2400" b="1" dirty="0">
                        <a:solidFill>
                          <a:schemeClr val="tx1">
                            <a:lumMod val="95000"/>
                            <a:lumOff val="5000"/>
                          </a:schemeClr>
                        </a:solidFill>
                        <a:effectLst/>
                      </a:endParaRPr>
                    </a:p>
                    <a:p>
                      <a:pPr algn="just" hangingPunct="0">
                        <a:spcBef>
                          <a:spcPts val="400"/>
                        </a:spcBef>
                        <a:spcAft>
                          <a:spcPts val="0"/>
                        </a:spcAft>
                      </a:pP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cách</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pPr algn="just" hangingPunct="0">
                        <a:spcBef>
                          <a:spcPts val="400"/>
                        </a:spcBef>
                        <a:spcAft>
                          <a:spcPts val="0"/>
                        </a:spcAft>
                      </a:pPr>
                      <a:r>
                        <a:rPr lang="en-US" sz="2800" b="1" dirty="0" err="1">
                          <a:solidFill>
                            <a:srgbClr val="FF0000"/>
                          </a:solidFill>
                          <a:effectLst/>
                        </a:rPr>
                        <a:t>Phong</a:t>
                      </a:r>
                      <a:r>
                        <a:rPr lang="en-US" sz="2800" b="1" dirty="0">
                          <a:solidFill>
                            <a:srgbClr val="FF0000"/>
                          </a:solidFill>
                          <a:effectLst/>
                        </a:rPr>
                        <a:t> </a:t>
                      </a:r>
                      <a:r>
                        <a:rPr lang="en-US" sz="2800" b="1" dirty="0" err="1">
                          <a:solidFill>
                            <a:srgbClr val="FF0000"/>
                          </a:solidFill>
                          <a:effectLst/>
                        </a:rPr>
                        <a:t>cách</a:t>
                      </a:r>
                      <a:endParaRPr lang="en-US" sz="2800" b="1" dirty="0">
                        <a:solidFill>
                          <a:srgbClr val="FF0000"/>
                        </a:solidFill>
                        <a:effectLst/>
                        <a:latin typeface="VNI-Times"/>
                        <a:ea typeface="Times New Roman"/>
                        <a:cs typeface="Times New Roman"/>
                      </a:endParaRPr>
                    </a:p>
                    <a:p>
                      <a:pPr algn="just" hangingPunct="0">
                        <a:spcBef>
                          <a:spcPts val="400"/>
                        </a:spcBef>
                        <a:spcAft>
                          <a:spcPts val="0"/>
                        </a:spcAft>
                      </a:pPr>
                      <a:r>
                        <a:rPr lang="en-US" sz="2800" b="1" dirty="0" err="1">
                          <a:solidFill>
                            <a:srgbClr val="FF0000"/>
                          </a:solidFill>
                          <a:effectLst/>
                        </a:rPr>
                        <a:t>ngôn</a:t>
                      </a:r>
                      <a:r>
                        <a:rPr lang="en-US" sz="2800" b="1" baseline="0" dirty="0">
                          <a:solidFill>
                            <a:srgbClr val="FF0000"/>
                          </a:solidFill>
                          <a:effectLst/>
                        </a:rPr>
                        <a:t> </a:t>
                      </a:r>
                      <a:r>
                        <a:rPr lang="en-US" sz="2800" b="1" baseline="0" dirty="0" err="1">
                          <a:solidFill>
                            <a:srgbClr val="FF0000"/>
                          </a:solidFill>
                          <a:effectLst/>
                        </a:rPr>
                        <a:t>ngữ</a:t>
                      </a:r>
                      <a:r>
                        <a:rPr lang="en-US" sz="2800" b="1" baseline="0" dirty="0">
                          <a:solidFill>
                            <a:srgbClr val="FF0000"/>
                          </a:solidFill>
                          <a:effectLst/>
                        </a:rPr>
                        <a:t> </a:t>
                      </a:r>
                      <a:r>
                        <a:rPr lang="en-US" sz="2800" b="1" baseline="0" dirty="0" err="1">
                          <a:solidFill>
                            <a:srgbClr val="FF0000"/>
                          </a:solidFill>
                          <a:effectLst/>
                        </a:rPr>
                        <a:t>nói</a:t>
                      </a:r>
                      <a:r>
                        <a:rPr lang="en-US" sz="2800" b="1" baseline="0" dirty="0">
                          <a:solidFill>
                            <a:srgbClr val="FF0000"/>
                          </a:solidFill>
                          <a:effectLst/>
                        </a:rPr>
                        <a:t> (</a:t>
                      </a:r>
                      <a:r>
                        <a:rPr lang="en-US" sz="2800" b="1" dirty="0" err="1">
                          <a:solidFill>
                            <a:srgbClr val="FF0000"/>
                          </a:solidFill>
                          <a:effectLst/>
                        </a:rPr>
                        <a:t>khẩu</a:t>
                      </a:r>
                      <a:r>
                        <a:rPr lang="en-US" sz="2800" b="1" dirty="0">
                          <a:solidFill>
                            <a:srgbClr val="FF0000"/>
                          </a:solidFill>
                          <a:effectLst/>
                        </a:rPr>
                        <a:t> </a:t>
                      </a:r>
                      <a:r>
                        <a:rPr lang="en-US" sz="2800" b="1" dirty="0" err="1">
                          <a:solidFill>
                            <a:srgbClr val="FF0000"/>
                          </a:solidFill>
                          <a:effectLst/>
                        </a:rPr>
                        <a:t>ngữ</a:t>
                      </a:r>
                      <a:r>
                        <a:rPr lang="en-US" sz="2800" b="1" dirty="0">
                          <a:solidFill>
                            <a:srgbClr val="FF0000"/>
                          </a:solidFill>
                          <a:effectLst/>
                        </a:rPr>
                        <a:t>)</a:t>
                      </a:r>
                      <a:endParaRPr lang="en-US" sz="2800" b="1" dirty="0">
                        <a:solidFill>
                          <a:srgbClr val="FF0000"/>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gridSpan="5">
                  <a:txBody>
                    <a:bodyPr/>
                    <a:lstStyle/>
                    <a:p>
                      <a:pPr indent="25400" algn="ctr" hangingPunct="0">
                        <a:spcBef>
                          <a:spcPts val="400"/>
                        </a:spcBef>
                        <a:spcAft>
                          <a:spcPts val="0"/>
                        </a:spcAft>
                      </a:pPr>
                      <a:r>
                        <a:rPr lang="en-US" sz="2800" b="1" dirty="0" err="1">
                          <a:solidFill>
                            <a:srgbClr val="FF0000"/>
                          </a:solidFill>
                          <a:effectLst/>
                        </a:rPr>
                        <a:t>Phong</a:t>
                      </a:r>
                      <a:r>
                        <a:rPr lang="en-US" sz="2800" b="1" dirty="0">
                          <a:solidFill>
                            <a:srgbClr val="FF0000"/>
                          </a:solidFill>
                          <a:effectLst/>
                        </a:rPr>
                        <a:t> </a:t>
                      </a:r>
                      <a:r>
                        <a:rPr lang="en-US" sz="2800" b="1" dirty="0" err="1">
                          <a:solidFill>
                            <a:srgbClr val="FF0000"/>
                          </a:solidFill>
                          <a:effectLst/>
                        </a:rPr>
                        <a:t>cách</a:t>
                      </a:r>
                      <a:r>
                        <a:rPr lang="en-US" sz="2800" b="1" dirty="0">
                          <a:solidFill>
                            <a:srgbClr val="FF0000"/>
                          </a:solidFill>
                          <a:effectLst/>
                        </a:rPr>
                        <a:t> </a:t>
                      </a:r>
                      <a:r>
                        <a:rPr lang="en-US" sz="2800" b="1" dirty="0" err="1">
                          <a:solidFill>
                            <a:srgbClr val="FF0000"/>
                          </a:solidFill>
                          <a:effectLst/>
                        </a:rPr>
                        <a:t>ngôn</a:t>
                      </a:r>
                      <a:r>
                        <a:rPr lang="en-US" sz="2800" b="1" dirty="0">
                          <a:solidFill>
                            <a:srgbClr val="FF0000"/>
                          </a:solidFill>
                          <a:effectLst/>
                        </a:rPr>
                        <a:t> </a:t>
                      </a:r>
                      <a:r>
                        <a:rPr lang="en-US" sz="2800" b="1" dirty="0" err="1">
                          <a:solidFill>
                            <a:srgbClr val="FF0000"/>
                          </a:solidFill>
                          <a:effectLst/>
                        </a:rPr>
                        <a:t>ngữ</a:t>
                      </a:r>
                      <a:r>
                        <a:rPr lang="en-US" sz="2800" b="1" dirty="0">
                          <a:solidFill>
                            <a:srgbClr val="FF0000"/>
                          </a:solidFill>
                          <a:effectLst/>
                        </a:rPr>
                        <a:t> </a:t>
                      </a:r>
                      <a:r>
                        <a:rPr lang="en-US" sz="2800" b="1" dirty="0" err="1">
                          <a:solidFill>
                            <a:srgbClr val="FF0000"/>
                          </a:solidFill>
                          <a:effectLst/>
                        </a:rPr>
                        <a:t>viết</a:t>
                      </a:r>
                      <a:endParaRPr lang="en-US" sz="2800" b="1" dirty="0">
                        <a:solidFill>
                          <a:srgbClr val="FF0000"/>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98160">
                <a:tc vMerge="1">
                  <a:txBody>
                    <a:bodyPr/>
                    <a:lstStyle/>
                    <a:p>
                      <a:pPr algn="just" hangingPunct="0">
                        <a:spcBef>
                          <a:spcPts val="400"/>
                        </a:spcBef>
                        <a:spcAft>
                          <a:spcPts val="0"/>
                        </a:spcAft>
                      </a:pPr>
                      <a:endParaRPr lang="en-US" sz="2000">
                        <a:solidFill>
                          <a:srgbClr val="FFFF00"/>
                        </a:solidFill>
                        <a:effectLst/>
                        <a:latin typeface="VNI-Times"/>
                        <a:ea typeface="Times New Roman"/>
                        <a:cs typeface="Times New Roman"/>
                      </a:endParaRPr>
                    </a:p>
                  </a:txBody>
                  <a:tcPr marL="68580" marR="68580" marT="0" marB="0">
                    <a:solidFill>
                      <a:schemeClr val="accent2">
                        <a:lumMod val="50000"/>
                      </a:schemeClr>
                    </a:solidFill>
                  </a:tcPr>
                </a:tc>
                <a:tc vMerge="1">
                  <a:txBody>
                    <a:bodyPr/>
                    <a:lstStyle/>
                    <a:p>
                      <a:pPr algn="just" hangingPunct="0">
                        <a:spcBef>
                          <a:spcPts val="400"/>
                        </a:spcBef>
                        <a:spcAft>
                          <a:spcPts val="0"/>
                        </a:spcAft>
                      </a:pPr>
                      <a:endParaRPr lang="en-US" sz="2000">
                        <a:solidFill>
                          <a:srgbClr val="FFFF00"/>
                        </a:solidFill>
                        <a:effectLst/>
                        <a:latin typeface="VNI-Times"/>
                        <a:ea typeface="Times New Roman"/>
                        <a:cs typeface="Times New Roman"/>
                      </a:endParaRPr>
                    </a:p>
                  </a:txBody>
                  <a:tcPr marL="68580" marR="68580" marT="0" marB="0">
                    <a:solidFill>
                      <a:schemeClr val="accent2">
                        <a:lumMod val="50000"/>
                      </a:schemeClr>
                    </a:solidFill>
                  </a:tcPr>
                </a:tc>
                <a:tc>
                  <a:txBody>
                    <a:bodyPr/>
                    <a:lstStyle/>
                    <a:p>
                      <a:pPr indent="25400" algn="just" hangingPunct="0">
                        <a:spcBef>
                          <a:spcPts val="400"/>
                        </a:spcBef>
                        <a:spcAft>
                          <a:spcPts val="0"/>
                        </a:spcAft>
                      </a:pPr>
                      <a:r>
                        <a:rPr lang="en-US" sz="2400" b="1" dirty="0" err="1">
                          <a:solidFill>
                            <a:schemeClr val="tx1">
                              <a:lumMod val="95000"/>
                              <a:lumOff val="5000"/>
                            </a:schemeClr>
                          </a:solidFill>
                          <a:effectLst/>
                        </a:rPr>
                        <a:t>Phong</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cách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ngôn</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ngữ</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nghệ</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thuật</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just" hangingPunct="0">
                        <a:spcBef>
                          <a:spcPts val="400"/>
                        </a:spcBef>
                        <a:spcAft>
                          <a:spcPts val="0"/>
                        </a:spcAft>
                      </a:pPr>
                      <a:r>
                        <a:rPr lang="en-US" sz="2400" b="1" dirty="0" err="1">
                          <a:solidFill>
                            <a:schemeClr val="tx1">
                              <a:lumMod val="95000"/>
                              <a:lumOff val="5000"/>
                            </a:schemeClr>
                          </a:solidFill>
                          <a:effectLst/>
                        </a:rPr>
                        <a:t>Phong</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cách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ngôn</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ngữ</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khoa</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học</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just" hangingPunct="0">
                        <a:spcBef>
                          <a:spcPts val="400"/>
                        </a:spcBef>
                        <a:spcAft>
                          <a:spcPts val="0"/>
                        </a:spcAft>
                      </a:pPr>
                      <a:r>
                        <a:rPr lang="en-US" sz="2400" b="1" dirty="0" err="1">
                          <a:solidFill>
                            <a:schemeClr val="tx1">
                              <a:lumMod val="95000"/>
                              <a:lumOff val="5000"/>
                            </a:schemeClr>
                          </a:solidFill>
                          <a:effectLst/>
                        </a:rPr>
                        <a:t>Phong</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cách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ngôn</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ngữ</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chính</a:t>
                      </a:r>
                      <a:r>
                        <a:rPr lang="en-US" sz="2400" b="1" dirty="0">
                          <a:solidFill>
                            <a:schemeClr val="tx1">
                              <a:lumMod val="95000"/>
                              <a:lumOff val="5000"/>
                            </a:schemeClr>
                          </a:solidFill>
                          <a:effectLst/>
                        </a:rPr>
                        <a:t> luận</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indent="17780" algn="just" hangingPunct="0">
                        <a:spcBef>
                          <a:spcPts val="400"/>
                        </a:spcBef>
                        <a:spcAft>
                          <a:spcPts val="0"/>
                        </a:spcAft>
                      </a:pPr>
                      <a:r>
                        <a:rPr lang="en-US" sz="2400" b="1" dirty="0" err="1">
                          <a:solidFill>
                            <a:schemeClr val="tx1">
                              <a:lumMod val="95000"/>
                              <a:lumOff val="5000"/>
                            </a:schemeClr>
                          </a:solidFill>
                          <a:effectLst/>
                        </a:rPr>
                        <a:t>Phong</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cách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ngôn</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ngữ</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hành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chính</a:t>
                      </a:r>
                      <a:r>
                        <a:rPr lang="en-US" sz="2400" b="1" dirty="0">
                          <a:solidFill>
                            <a:schemeClr val="tx1">
                              <a:lumMod val="95000"/>
                              <a:lumOff val="5000"/>
                            </a:schemeClr>
                          </a:solidFill>
                          <a:effectLst/>
                        </a:rPr>
                        <a:t> - </a:t>
                      </a:r>
                      <a:r>
                        <a:rPr lang="en-US" sz="2400" b="1" dirty="0" err="1">
                          <a:solidFill>
                            <a:schemeClr val="tx1">
                              <a:lumMod val="95000"/>
                              <a:lumOff val="5000"/>
                            </a:schemeClr>
                          </a:solidFill>
                          <a:effectLst/>
                        </a:rPr>
                        <a:t>công</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vụ</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just" hangingPunct="0">
                        <a:spcBef>
                          <a:spcPts val="400"/>
                        </a:spcBef>
                        <a:spcAft>
                          <a:spcPts val="0"/>
                        </a:spcAft>
                      </a:pPr>
                      <a:r>
                        <a:rPr lang="en-US" sz="2400" b="1" dirty="0" err="1">
                          <a:solidFill>
                            <a:schemeClr val="tx1">
                              <a:lumMod val="95000"/>
                              <a:lumOff val="5000"/>
                            </a:schemeClr>
                          </a:solidFill>
                          <a:effectLst/>
                        </a:rPr>
                        <a:t>Phong</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cách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ngôn</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ngữ</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báo</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chí</a:t>
                      </a:r>
                      <a:r>
                        <a:rPr lang="en-US" sz="2400" b="1" dirty="0">
                          <a:solidFill>
                            <a:schemeClr val="tx1">
                              <a:lumMod val="95000"/>
                              <a:lumOff val="5000"/>
                            </a:schemeClr>
                          </a:solidFill>
                          <a:effectLst/>
                        </a:rPr>
                        <a:t>.</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1"/>
                  </a:ext>
                </a:extLst>
              </a:tr>
              <a:tr h="499631">
                <a:tc rowSpan="2">
                  <a:txBody>
                    <a:bodyPr/>
                    <a:lstStyle/>
                    <a:p>
                      <a:pPr algn="just" hangingPunct="0">
                        <a:spcBef>
                          <a:spcPts val="400"/>
                        </a:spcBef>
                        <a:spcAft>
                          <a:spcPts val="0"/>
                        </a:spcAft>
                      </a:pPr>
                      <a:r>
                        <a:rPr lang="en-US" sz="2400" b="1" dirty="0" err="1">
                          <a:solidFill>
                            <a:schemeClr val="tx1">
                              <a:lumMod val="95000"/>
                              <a:lumOff val="5000"/>
                            </a:schemeClr>
                          </a:solidFill>
                          <a:effectLst/>
                        </a:rPr>
                        <a:t>Đặc</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điểm</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rowSpan="2">
                  <a:txBody>
                    <a:bodyPr/>
                    <a:lstStyle/>
                    <a:p>
                      <a:pPr algn="just" hangingPunct="0">
                        <a:spcBef>
                          <a:spcPts val="400"/>
                        </a:spcBef>
                        <a:spcAft>
                          <a:spcPts val="0"/>
                        </a:spcAft>
                      </a:pPr>
                      <a:r>
                        <a:rPr lang="en-US" sz="2400" b="1" dirty="0" err="1">
                          <a:solidFill>
                            <a:schemeClr val="tx1">
                              <a:lumMod val="95000"/>
                              <a:lumOff val="5000"/>
                            </a:schemeClr>
                          </a:solidFill>
                          <a:effectLst/>
                        </a:rPr>
                        <a:t>Tính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cụ</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thể</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gridSpan="5">
                  <a:txBody>
                    <a:bodyPr/>
                    <a:lstStyle/>
                    <a:p>
                      <a:pPr algn="ctr" hangingPunct="0">
                        <a:spcBef>
                          <a:spcPts val="400"/>
                        </a:spcBef>
                        <a:spcAft>
                          <a:spcPts val="0"/>
                        </a:spcAft>
                      </a:pPr>
                      <a:r>
                        <a:rPr lang="en-US" sz="2400" b="1" dirty="0" err="1">
                          <a:solidFill>
                            <a:schemeClr val="tx1">
                              <a:lumMod val="95000"/>
                              <a:lumOff val="5000"/>
                            </a:schemeClr>
                          </a:solidFill>
                          <a:effectLst/>
                        </a:rPr>
                        <a:t>Tính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trừu</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tượng</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khái</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quát</a:t>
                      </a:r>
                      <a:r>
                        <a:rPr lang="en-US" sz="2400" b="1" dirty="0">
                          <a:solidFill>
                            <a:schemeClr val="tx1">
                              <a:lumMod val="95000"/>
                              <a:lumOff val="5000"/>
                            </a:schemeClr>
                          </a:solidFill>
                          <a:effectLst/>
                        </a:rPr>
                        <a:t>.</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999264">
                <a:tc vMerge="1">
                  <a:txBody>
                    <a:bodyPr/>
                    <a:lstStyle/>
                    <a:p>
                      <a:endParaRPr lang="en-US"/>
                    </a:p>
                  </a:txBody>
                  <a:tcPr/>
                </a:tc>
                <a:tc vMerge="1">
                  <a:txBody>
                    <a:bodyPr/>
                    <a:lstStyle/>
                    <a:p>
                      <a:endParaRPr lang="en-US"/>
                    </a:p>
                  </a:txBody>
                  <a:tcPr/>
                </a:tc>
                <a:tc>
                  <a:txBody>
                    <a:bodyPr/>
                    <a:lstStyle/>
                    <a:p>
                      <a:pPr indent="25400" algn="just" hangingPunct="0">
                        <a:spcBef>
                          <a:spcPts val="400"/>
                        </a:spcBef>
                        <a:spcAft>
                          <a:spcPts val="0"/>
                        </a:spcAft>
                      </a:pPr>
                      <a:r>
                        <a:rPr lang="en-US" sz="2400" b="1" dirty="0" err="1">
                          <a:solidFill>
                            <a:schemeClr val="tx1">
                              <a:lumMod val="95000"/>
                              <a:lumOff val="5000"/>
                            </a:schemeClr>
                          </a:solidFill>
                          <a:effectLst/>
                        </a:rPr>
                        <a:t>Tính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hình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tượng</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just" hangingPunct="0">
                        <a:spcBef>
                          <a:spcPts val="400"/>
                        </a:spcBef>
                        <a:spcAft>
                          <a:spcPts val="0"/>
                        </a:spcAft>
                      </a:pPr>
                      <a:r>
                        <a:rPr lang="en-US" sz="2400" b="1" dirty="0" err="1">
                          <a:solidFill>
                            <a:schemeClr val="tx1">
                              <a:lumMod val="95000"/>
                              <a:lumOff val="5000"/>
                            </a:schemeClr>
                          </a:solidFill>
                          <a:effectLst/>
                        </a:rPr>
                        <a:t>Tính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chính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xác</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just" hangingPunct="0">
                        <a:spcBef>
                          <a:spcPts val="400"/>
                        </a:spcBef>
                        <a:spcAft>
                          <a:spcPts val="0"/>
                        </a:spcAft>
                      </a:pPr>
                      <a:r>
                        <a:rPr lang="en-US" sz="2400" b="1" dirty="0" err="1">
                          <a:solidFill>
                            <a:schemeClr val="tx1">
                              <a:lumMod val="95000"/>
                              <a:lumOff val="5000"/>
                            </a:schemeClr>
                          </a:solidFill>
                          <a:effectLst/>
                        </a:rPr>
                        <a:t>Tính</a:t>
                      </a:r>
                      <a:r>
                        <a:rPr lang="en-US" sz="2400" b="1" dirty="0">
                          <a:solidFill>
                            <a:schemeClr val="tx1">
                              <a:lumMod val="95000"/>
                              <a:lumOff val="5000"/>
                            </a:schemeClr>
                          </a:solidFill>
                          <a:effectLst/>
                        </a:rPr>
                        <a:t> logic</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indent="17780" algn="just" hangingPunct="0">
                        <a:spcBef>
                          <a:spcPts val="400"/>
                        </a:spcBef>
                        <a:spcAft>
                          <a:spcPts val="0"/>
                        </a:spcAft>
                      </a:pPr>
                      <a:r>
                        <a:rPr lang="en-US" sz="2400" b="1" dirty="0" err="1">
                          <a:solidFill>
                            <a:schemeClr val="tx1">
                              <a:lumMod val="95000"/>
                              <a:lumOff val="5000"/>
                            </a:schemeClr>
                          </a:solidFill>
                          <a:effectLst/>
                        </a:rPr>
                        <a:t>Tính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khuôn</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mẫu</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just" hangingPunct="0">
                        <a:spcBef>
                          <a:spcPts val="400"/>
                        </a:spcBef>
                        <a:spcAft>
                          <a:spcPts val="0"/>
                        </a:spcAft>
                      </a:pPr>
                      <a:r>
                        <a:rPr lang="en-US" sz="2400" b="1" dirty="0" err="1">
                          <a:solidFill>
                            <a:schemeClr val="tx1">
                              <a:lumMod val="95000"/>
                              <a:lumOff val="5000"/>
                            </a:schemeClr>
                          </a:solidFill>
                          <a:effectLst/>
                        </a:rPr>
                        <a:t>Tính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tổng</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hợp</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3"/>
                  </a:ext>
                </a:extLst>
              </a:tr>
              <a:tr h="1498897">
                <a:tc>
                  <a:txBody>
                    <a:bodyPr/>
                    <a:lstStyle/>
                    <a:p>
                      <a:pPr algn="just" hangingPunct="0">
                        <a:spcBef>
                          <a:spcPts val="400"/>
                        </a:spcBef>
                        <a:spcAft>
                          <a:spcPts val="0"/>
                        </a:spcAft>
                      </a:pPr>
                      <a:r>
                        <a:rPr lang="en-US" sz="2400" b="1" dirty="0" err="1">
                          <a:solidFill>
                            <a:schemeClr val="tx1">
                              <a:lumMod val="95000"/>
                              <a:lumOff val="5000"/>
                            </a:schemeClr>
                          </a:solidFill>
                          <a:effectLst/>
                        </a:rPr>
                        <a:t>Hình</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thức</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xuất</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hiện</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just" hangingPunct="0">
                        <a:spcBef>
                          <a:spcPts val="400"/>
                        </a:spcBef>
                        <a:spcAft>
                          <a:spcPts val="0"/>
                        </a:spcAft>
                      </a:pPr>
                      <a:r>
                        <a:rPr lang="en-US" sz="2400" b="1" dirty="0" err="1">
                          <a:solidFill>
                            <a:schemeClr val="tx1">
                              <a:lumMod val="95000"/>
                              <a:lumOff val="5000"/>
                            </a:schemeClr>
                          </a:solidFill>
                          <a:effectLst/>
                        </a:rPr>
                        <a:t>Xuất</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hiện</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chủ</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yếu</a:t>
                      </a:r>
                      <a:r>
                        <a:rPr lang="en-US" sz="2400" b="1" dirty="0">
                          <a:solidFill>
                            <a:schemeClr val="tx1">
                              <a:lumMod val="95000"/>
                              <a:lumOff val="5000"/>
                            </a:schemeClr>
                          </a:solidFill>
                          <a:effectLst/>
                        </a:rPr>
                        <a:t> ở văn </a:t>
                      </a:r>
                      <a:r>
                        <a:rPr lang="en-US" sz="2400" b="1" dirty="0" err="1">
                          <a:solidFill>
                            <a:schemeClr val="tx1">
                              <a:lumMod val="95000"/>
                              <a:lumOff val="5000"/>
                            </a:schemeClr>
                          </a:solidFill>
                          <a:effectLst/>
                        </a:rPr>
                        <a:t>nói</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gridSpan="5">
                  <a:txBody>
                    <a:bodyPr/>
                    <a:lstStyle/>
                    <a:p>
                      <a:pPr indent="25400" algn="ctr" hangingPunct="0">
                        <a:spcBef>
                          <a:spcPts val="400"/>
                        </a:spcBef>
                        <a:spcAft>
                          <a:spcPts val="0"/>
                        </a:spcAft>
                      </a:pPr>
                      <a:r>
                        <a:rPr lang="en-US" sz="2400" b="1" dirty="0" err="1">
                          <a:solidFill>
                            <a:schemeClr val="tx1">
                              <a:lumMod val="95000"/>
                              <a:lumOff val="5000"/>
                            </a:schemeClr>
                          </a:solidFill>
                          <a:effectLst/>
                        </a:rPr>
                        <a:t>Xuất</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hiện</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chủ</a:t>
                      </a:r>
                      <a:r>
                        <a:rPr lang="en-US" sz="2400" b="1" dirty="0">
                          <a:solidFill>
                            <a:schemeClr val="tx1">
                              <a:lumMod val="95000"/>
                              <a:lumOff val="5000"/>
                            </a:schemeClr>
                          </a:solidFill>
                          <a:effectLst/>
                        </a:rPr>
                        <a:t> </a:t>
                      </a:r>
                      <a:r>
                        <a:rPr lang="en-US" sz="2400" b="1" dirty="0" err="1">
                          <a:solidFill>
                            <a:schemeClr val="tx1">
                              <a:lumMod val="95000"/>
                              <a:lumOff val="5000"/>
                            </a:schemeClr>
                          </a:solidFill>
                          <a:effectLst/>
                        </a:rPr>
                        <a:t>yếu</a:t>
                      </a:r>
                      <a:r>
                        <a:rPr lang="en-US" sz="2400" b="1" dirty="0">
                          <a:solidFill>
                            <a:schemeClr val="tx1">
                              <a:lumMod val="95000"/>
                              <a:lumOff val="5000"/>
                            </a:schemeClr>
                          </a:solidFill>
                          <a:effectLst/>
                        </a:rPr>
                        <a:t> ở văn </a:t>
                      </a:r>
                      <a:r>
                        <a:rPr lang="en-US" sz="2400" b="1" dirty="0" err="1">
                          <a:solidFill>
                            <a:schemeClr val="tx1">
                              <a:lumMod val="95000"/>
                              <a:lumOff val="5000"/>
                            </a:schemeClr>
                          </a:solidFill>
                          <a:effectLst/>
                        </a:rPr>
                        <a:t>viết</a:t>
                      </a:r>
                      <a:r>
                        <a:rPr lang="en-US" sz="2400" b="1" dirty="0">
                          <a:solidFill>
                            <a:schemeClr val="tx1">
                              <a:lumMod val="95000"/>
                              <a:lumOff val="5000"/>
                            </a:schemeClr>
                          </a:solidFill>
                          <a:effectLst/>
                        </a:rPr>
                        <a:t> </a:t>
                      </a:r>
                    </a:p>
                    <a:p>
                      <a:pPr algn="ctr" hangingPunct="0">
                        <a:spcBef>
                          <a:spcPts val="400"/>
                        </a:spcBef>
                        <a:spcAft>
                          <a:spcPts val="0"/>
                        </a:spcAft>
                      </a:pPr>
                      <a:r>
                        <a:rPr lang="en-US" sz="2400" b="1" dirty="0">
                          <a:solidFill>
                            <a:schemeClr val="tx1">
                              <a:lumMod val="95000"/>
                              <a:lumOff val="5000"/>
                            </a:schemeClr>
                          </a:solidFill>
                          <a:effectLst/>
                        </a:rPr>
                        <a:t> </a:t>
                      </a:r>
                      <a:endParaRPr lang="en-US" sz="2400" b="1" dirty="0">
                        <a:solidFill>
                          <a:schemeClr val="tx1">
                            <a:lumMod val="95000"/>
                            <a:lumOff val="5000"/>
                          </a:schemeClr>
                        </a:solidFill>
                        <a:effectLst/>
                        <a:latin typeface="VNI-Times"/>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363942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4788" y="243512"/>
            <a:ext cx="11322423" cy="6370975"/>
          </a:xfrm>
          <a:prstGeom prst="rect">
            <a:avLst/>
          </a:prstGeom>
          <a:solidFill>
            <a:srgbClr val="FFFF00"/>
          </a:solidFill>
        </p:spPr>
        <p:txBody>
          <a:bodyPr wrap="square">
            <a:spAutoFit/>
          </a:bodyPr>
          <a:lstStyle/>
          <a:p>
            <a:pPr hangingPunct="0"/>
            <a:r>
              <a:rPr lang="en-US" sz="2400" dirty="0"/>
              <a:t>	</a:t>
            </a:r>
            <a:r>
              <a:rPr lang="en-US" sz="2800" dirty="0"/>
              <a:t>Từ </a:t>
            </a:r>
            <a:r>
              <a:rPr lang="en-US" sz="2800" dirty="0" err="1"/>
              <a:t>những</a:t>
            </a:r>
            <a:r>
              <a:rPr lang="en-US" sz="2800" dirty="0"/>
              <a:t> </a:t>
            </a:r>
            <a:r>
              <a:rPr lang="en-US" sz="2800" dirty="0" err="1"/>
              <a:t>trình</a:t>
            </a:r>
            <a:r>
              <a:rPr lang="en-US" sz="2800" dirty="0"/>
              <a:t> </a:t>
            </a:r>
            <a:r>
              <a:rPr lang="en-US" sz="2800" dirty="0" err="1"/>
              <a:t>bày</a:t>
            </a:r>
            <a:r>
              <a:rPr lang="en-US" sz="2800" dirty="0"/>
              <a:t> </a:t>
            </a:r>
            <a:r>
              <a:rPr lang="en-US" sz="2800" dirty="0" err="1"/>
              <a:t>trên</a:t>
            </a:r>
            <a:r>
              <a:rPr lang="en-US" sz="2800" dirty="0"/>
              <a:t>, </a:t>
            </a:r>
            <a:r>
              <a:rPr lang="en-US" sz="2800" dirty="0" err="1"/>
              <a:t>chúng</a:t>
            </a:r>
            <a:r>
              <a:rPr lang="en-US" sz="2800" dirty="0"/>
              <a:t> ta </a:t>
            </a:r>
            <a:r>
              <a:rPr lang="en-US" sz="2800" dirty="0" err="1"/>
              <a:t>có</a:t>
            </a:r>
            <a:r>
              <a:rPr lang="en-US" sz="2800" dirty="0"/>
              <a:t> </a:t>
            </a:r>
            <a:r>
              <a:rPr lang="en-US" sz="2800" dirty="0" err="1"/>
              <a:t>thể</a:t>
            </a:r>
            <a:r>
              <a:rPr lang="en-US" sz="2800" dirty="0"/>
              <a:t> </a:t>
            </a:r>
            <a:r>
              <a:rPr lang="en-US" sz="2800" dirty="0" err="1"/>
              <a:t>diễn</a:t>
            </a:r>
            <a:r>
              <a:rPr lang="en-US" sz="2800" dirty="0"/>
              <a:t> </a:t>
            </a:r>
            <a:r>
              <a:rPr lang="en-US" sz="2800" dirty="0" err="1"/>
              <a:t>đạt</a:t>
            </a:r>
            <a:r>
              <a:rPr lang="en-US" sz="2800" dirty="0"/>
              <a:t> </a:t>
            </a:r>
            <a:r>
              <a:rPr lang="en-US" sz="2800" dirty="0" err="1"/>
              <a:t>khái</a:t>
            </a:r>
            <a:r>
              <a:rPr lang="en-US" sz="2800" dirty="0"/>
              <a:t> </a:t>
            </a:r>
            <a:r>
              <a:rPr lang="en-US" sz="2800" dirty="0" err="1"/>
              <a:t>niệm</a:t>
            </a:r>
            <a:r>
              <a:rPr lang="en-US" sz="2800" dirty="0"/>
              <a:t> văn bản </a:t>
            </a:r>
            <a:r>
              <a:rPr lang="en-US" sz="2800" dirty="0" err="1"/>
              <a:t>như</a:t>
            </a:r>
            <a:r>
              <a:rPr lang="en-US" sz="2800" dirty="0"/>
              <a:t> </a:t>
            </a:r>
            <a:r>
              <a:rPr lang="en-US" sz="2800" dirty="0" err="1"/>
              <a:t>sau</a:t>
            </a:r>
            <a:r>
              <a:rPr lang="en-US" sz="2800" dirty="0"/>
              <a:t>: </a:t>
            </a:r>
            <a:r>
              <a:rPr lang="en-US" sz="2800" i="1" dirty="0"/>
              <a:t>Văn bản </a:t>
            </a:r>
            <a:r>
              <a:rPr lang="en-US" sz="2800" i="1" dirty="0" err="1"/>
              <a:t>là</a:t>
            </a:r>
            <a:r>
              <a:rPr lang="en-US" sz="2800" i="1" dirty="0"/>
              <a:t> </a:t>
            </a:r>
            <a:r>
              <a:rPr lang="en-US" sz="2800" i="1" dirty="0" err="1"/>
              <a:t>tập</a:t>
            </a:r>
            <a:r>
              <a:rPr lang="en-US" sz="2800" i="1" dirty="0"/>
              <a:t> </a:t>
            </a:r>
            <a:r>
              <a:rPr lang="en-US" sz="2800" i="1" dirty="0" err="1"/>
              <a:t>hợp</a:t>
            </a:r>
            <a:r>
              <a:rPr lang="en-US" sz="2800" i="1" dirty="0"/>
              <a:t> </a:t>
            </a:r>
            <a:r>
              <a:rPr lang="en-US" sz="2800" i="1" dirty="0" err="1"/>
              <a:t>những</a:t>
            </a:r>
            <a:r>
              <a:rPr lang="en-US" sz="2800" i="1" dirty="0"/>
              <a:t> câu </a:t>
            </a:r>
            <a:r>
              <a:rPr lang="en-US" sz="2800" i="1" dirty="0" err="1"/>
              <a:t>có</a:t>
            </a:r>
            <a:r>
              <a:rPr lang="en-US" sz="2800" i="1" dirty="0"/>
              <a:t> </a:t>
            </a:r>
            <a:r>
              <a:rPr lang="en-US" sz="2800" b="1" i="1" dirty="0" err="1"/>
              <a:t>hệ</a:t>
            </a:r>
            <a:r>
              <a:rPr lang="en-US" sz="2800" b="1" i="1" dirty="0"/>
              <a:t> </a:t>
            </a:r>
            <a:r>
              <a:rPr lang="en-US" sz="2800" b="1" i="1" dirty="0" err="1"/>
              <a:t>thống</a:t>
            </a:r>
            <a:r>
              <a:rPr lang="en-US" sz="2800" i="1" dirty="0"/>
              <a:t>, </a:t>
            </a:r>
            <a:r>
              <a:rPr lang="en-US" sz="2800" i="1" dirty="0" err="1"/>
              <a:t>bằng</a:t>
            </a:r>
            <a:r>
              <a:rPr lang="en-US" sz="2800" i="1" dirty="0"/>
              <a:t> </a:t>
            </a:r>
            <a:r>
              <a:rPr lang="en-US" sz="2800" i="1" dirty="0" err="1"/>
              <a:t>những</a:t>
            </a:r>
            <a:r>
              <a:rPr lang="en-US" sz="2800" i="1" dirty="0"/>
              <a:t> </a:t>
            </a:r>
            <a:r>
              <a:rPr lang="en-US" sz="2800" b="1" i="1" dirty="0" err="1"/>
              <a:t>phép</a:t>
            </a:r>
            <a:r>
              <a:rPr lang="en-US" sz="2800" b="1" i="1" dirty="0"/>
              <a:t> </a:t>
            </a:r>
            <a:r>
              <a:rPr lang="en-US" sz="2800" b="1" i="1" dirty="0" err="1"/>
              <a:t>liên</a:t>
            </a:r>
            <a:r>
              <a:rPr lang="en-US" sz="2800" b="1" i="1" dirty="0"/>
              <a:t> kết</a:t>
            </a:r>
            <a:r>
              <a:rPr lang="en-US" sz="2800" i="1" dirty="0"/>
              <a:t>, </a:t>
            </a:r>
            <a:r>
              <a:rPr lang="en-US" sz="2800" i="1" dirty="0" err="1"/>
              <a:t>theo</a:t>
            </a:r>
            <a:r>
              <a:rPr lang="en-US" sz="2800" i="1" dirty="0"/>
              <a:t> </a:t>
            </a:r>
            <a:r>
              <a:rPr lang="en-US" sz="2800" i="1" dirty="0" err="1"/>
              <a:t>hướng</a:t>
            </a:r>
            <a:r>
              <a:rPr lang="en-US" sz="2800" i="1" dirty="0"/>
              <a:t> </a:t>
            </a:r>
            <a:r>
              <a:rPr lang="en-US" sz="2800" b="1" i="1" dirty="0" err="1"/>
              <a:t>phong</a:t>
            </a:r>
            <a:r>
              <a:rPr lang="en-US" sz="2800" b="1" i="1" dirty="0"/>
              <a:t> </a:t>
            </a:r>
            <a:r>
              <a:rPr lang="en-US" sz="2800" b="1" i="1" dirty="0" err="1"/>
              <a:t>cách</a:t>
            </a:r>
            <a:r>
              <a:rPr lang="en-US" sz="2800" b="1" i="1" dirty="0"/>
              <a:t> </a:t>
            </a:r>
            <a:r>
              <a:rPr lang="en-US" sz="2800" b="1" i="1" dirty="0" err="1"/>
              <a:t>ngôn</a:t>
            </a:r>
            <a:r>
              <a:rPr lang="en-US" sz="2800" b="1" i="1" dirty="0"/>
              <a:t> </a:t>
            </a:r>
            <a:r>
              <a:rPr lang="en-US" sz="2800" b="1" i="1" dirty="0" err="1"/>
              <a:t>ngữ</a:t>
            </a:r>
            <a:r>
              <a:rPr lang="en-US" sz="2800" i="1" dirty="0"/>
              <a:t> </a:t>
            </a:r>
            <a:r>
              <a:rPr lang="en-US" sz="2800" i="1" dirty="0" err="1"/>
              <a:t>nhất</a:t>
            </a:r>
            <a:r>
              <a:rPr lang="en-US" sz="2800" i="1" dirty="0"/>
              <a:t> </a:t>
            </a:r>
            <a:r>
              <a:rPr lang="en-US" sz="2800" i="1" dirty="0" err="1"/>
              <a:t>định</a:t>
            </a:r>
            <a:r>
              <a:rPr lang="en-US" sz="2800" i="1" dirty="0"/>
              <a:t>, </a:t>
            </a:r>
            <a:r>
              <a:rPr lang="en-US" sz="2800" i="1" dirty="0" err="1"/>
              <a:t>nhằm</a:t>
            </a:r>
            <a:r>
              <a:rPr lang="en-US" sz="2800" i="1" dirty="0"/>
              <a:t> </a:t>
            </a:r>
            <a:r>
              <a:rPr lang="en-US" sz="2800" i="1" dirty="0" err="1"/>
              <a:t>thể</a:t>
            </a:r>
            <a:r>
              <a:rPr lang="en-US" sz="2800" i="1" dirty="0"/>
              <a:t> </a:t>
            </a:r>
            <a:r>
              <a:rPr lang="en-US" sz="2800" i="1" dirty="0" err="1"/>
              <a:t>hiện</a:t>
            </a:r>
            <a:r>
              <a:rPr lang="en-US" sz="2800" i="1" dirty="0"/>
              <a:t> </a:t>
            </a:r>
            <a:r>
              <a:rPr lang="en-US" sz="2800" i="1" dirty="0" err="1"/>
              <a:t>nội</a:t>
            </a:r>
            <a:r>
              <a:rPr lang="en-US" sz="2800" i="1" dirty="0"/>
              <a:t> dung giao </a:t>
            </a:r>
            <a:r>
              <a:rPr lang="en-US" sz="2800" i="1" dirty="0" err="1"/>
              <a:t>tiếp</a:t>
            </a:r>
            <a:r>
              <a:rPr lang="en-US" sz="2800" i="1" dirty="0"/>
              <a:t> để </a:t>
            </a:r>
            <a:r>
              <a:rPr lang="en-US" sz="2800" i="1" dirty="0" err="1"/>
              <a:t>đạt</a:t>
            </a:r>
            <a:r>
              <a:rPr lang="en-US" sz="2800" i="1" dirty="0"/>
              <a:t> </a:t>
            </a:r>
            <a:r>
              <a:rPr lang="en-US" sz="2800" i="1" dirty="0" err="1"/>
              <a:t>được</a:t>
            </a:r>
            <a:r>
              <a:rPr lang="en-US" sz="2800" i="1" dirty="0"/>
              <a:t> </a:t>
            </a:r>
            <a:r>
              <a:rPr lang="en-US" sz="2800" i="1" dirty="0" err="1"/>
              <a:t>một</a:t>
            </a:r>
            <a:r>
              <a:rPr lang="en-US" sz="2800" i="1" dirty="0"/>
              <a:t> </a:t>
            </a:r>
            <a:r>
              <a:rPr lang="en-US" sz="2800" i="1" dirty="0" err="1"/>
              <a:t>mục</a:t>
            </a:r>
            <a:r>
              <a:rPr lang="en-US" sz="2800" i="1" dirty="0"/>
              <a:t> </a:t>
            </a:r>
            <a:r>
              <a:rPr lang="en-US" sz="2800" i="1" dirty="0" err="1"/>
              <a:t>đích</a:t>
            </a:r>
            <a:r>
              <a:rPr lang="en-US" sz="2800" i="1" dirty="0"/>
              <a:t> </a:t>
            </a:r>
            <a:r>
              <a:rPr lang="en-US" sz="2800" i="1" dirty="0" err="1"/>
              <a:t>nào</a:t>
            </a:r>
            <a:r>
              <a:rPr lang="en-US" sz="2800" i="1" dirty="0"/>
              <a:t> </a:t>
            </a:r>
            <a:r>
              <a:rPr lang="en-US" sz="2800" i="1" dirty="0" err="1"/>
              <a:t>đó</a:t>
            </a:r>
            <a:r>
              <a:rPr lang="en-US" sz="2800" i="1" dirty="0"/>
              <a:t>. </a:t>
            </a:r>
            <a:r>
              <a:rPr lang="en-US" sz="2800" dirty="0"/>
              <a:t>(</a:t>
            </a:r>
            <a:r>
              <a:rPr lang="en-US" sz="2800" dirty="0" err="1"/>
              <a:t>Hệ</a:t>
            </a:r>
            <a:r>
              <a:rPr lang="en-US" sz="2800" dirty="0"/>
              <a:t> </a:t>
            </a:r>
            <a:r>
              <a:rPr lang="en-US" sz="2800" dirty="0" err="1"/>
              <a:t>thống</a:t>
            </a:r>
            <a:r>
              <a:rPr lang="en-US" sz="2800" dirty="0"/>
              <a:t> lập luận, </a:t>
            </a:r>
            <a:r>
              <a:rPr lang="en-US" sz="2800" dirty="0" err="1"/>
              <a:t>hệ</a:t>
            </a:r>
            <a:r>
              <a:rPr lang="en-US" sz="2800" dirty="0"/>
              <a:t> </a:t>
            </a:r>
            <a:r>
              <a:rPr lang="en-US" sz="2800" dirty="0" err="1"/>
              <a:t>thống</a:t>
            </a:r>
            <a:r>
              <a:rPr lang="en-US" sz="2800" dirty="0"/>
              <a:t> </a:t>
            </a:r>
            <a:r>
              <a:rPr lang="en-US" sz="2800" dirty="0" err="1"/>
              <a:t>liên</a:t>
            </a:r>
            <a:r>
              <a:rPr lang="en-US" sz="2800" dirty="0"/>
              <a:t> kết, </a:t>
            </a:r>
            <a:r>
              <a:rPr lang="en-US" sz="2800" dirty="0" err="1"/>
              <a:t>phong</a:t>
            </a:r>
            <a:r>
              <a:rPr lang="en-US" sz="2800" dirty="0"/>
              <a:t> </a:t>
            </a:r>
            <a:r>
              <a:rPr lang="en-US" sz="2800" dirty="0" err="1"/>
              <a:t>cách</a:t>
            </a:r>
            <a:r>
              <a:rPr lang="en-US" sz="2800" dirty="0"/>
              <a:t> </a:t>
            </a:r>
            <a:r>
              <a:rPr lang="en-US" sz="2800" dirty="0" err="1"/>
              <a:t>chức</a:t>
            </a:r>
            <a:r>
              <a:rPr lang="en-US" sz="2800" dirty="0"/>
              <a:t> </a:t>
            </a:r>
            <a:r>
              <a:rPr lang="en-US" sz="2800" dirty="0" err="1"/>
              <a:t>năng</a:t>
            </a:r>
            <a:r>
              <a:rPr lang="en-US" sz="2800" dirty="0"/>
              <a:t> </a:t>
            </a:r>
            <a:r>
              <a:rPr lang="en-US" sz="2800" dirty="0" err="1"/>
              <a:t>ngôn</a:t>
            </a:r>
            <a:r>
              <a:rPr lang="en-US" sz="2800" dirty="0"/>
              <a:t> </a:t>
            </a:r>
            <a:r>
              <a:rPr lang="en-US" sz="2800" dirty="0" err="1"/>
              <a:t>ngữ</a:t>
            </a:r>
            <a:r>
              <a:rPr lang="en-US" sz="2800" dirty="0"/>
              <a:t> )</a:t>
            </a:r>
          </a:p>
          <a:p>
            <a:pPr hangingPunct="0"/>
            <a:endParaRPr lang="en-US" sz="28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a:p>
            <a:pPr hangingPunct="0"/>
            <a:endParaRPr lang="en-US" sz="2400" dirty="0"/>
          </a:p>
        </p:txBody>
      </p:sp>
      <p:pic>
        <p:nvPicPr>
          <p:cNvPr id="5141" name="Picture 2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47246" y="3429000"/>
            <a:ext cx="7797789" cy="2263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63942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8927" y="366623"/>
            <a:ext cx="11894146" cy="6124754"/>
          </a:xfrm>
          <a:prstGeom prst="rect">
            <a:avLst/>
          </a:prstGeom>
          <a:solidFill>
            <a:schemeClr val="accent5">
              <a:lumMod val="60000"/>
              <a:lumOff val="40000"/>
            </a:schemeClr>
          </a:solidFill>
        </p:spPr>
        <p:txBody>
          <a:bodyPr wrap="square">
            <a:spAutoFit/>
          </a:bodyPr>
          <a:lstStyle/>
          <a:p>
            <a:pPr hangingPunct="0"/>
            <a:endParaRPr lang="en-US" sz="2800" b="1" dirty="0"/>
          </a:p>
          <a:p>
            <a:pPr hangingPunct="0"/>
            <a:r>
              <a:rPr lang="en-US" sz="2800" b="1" dirty="0"/>
              <a:t>2. </a:t>
            </a:r>
            <a:r>
              <a:rPr lang="en-US" sz="2800" b="1" i="1" dirty="0"/>
              <a:t>Các </a:t>
            </a:r>
            <a:r>
              <a:rPr lang="en-US" sz="2800" b="1" i="1" dirty="0" err="1"/>
              <a:t>loại</a:t>
            </a:r>
            <a:r>
              <a:rPr lang="en-US" sz="2800" b="1" i="1" dirty="0"/>
              <a:t> câu </a:t>
            </a:r>
            <a:r>
              <a:rPr lang="en-US" sz="2800" b="1" i="1" dirty="0" err="1"/>
              <a:t>trong</a:t>
            </a:r>
            <a:r>
              <a:rPr lang="en-US" sz="2800" b="1" i="1" dirty="0"/>
              <a:t> </a:t>
            </a:r>
            <a:r>
              <a:rPr lang="en-US" sz="2800" b="1" i="1" dirty="0" err="1"/>
              <a:t>đoạn</a:t>
            </a:r>
            <a:r>
              <a:rPr lang="en-US" sz="2800" b="1" i="1" dirty="0"/>
              <a:t> </a:t>
            </a:r>
            <a:r>
              <a:rPr lang="en-US" sz="2800" b="1" i="1" dirty="0" err="1"/>
              <a:t>và</a:t>
            </a:r>
            <a:r>
              <a:rPr lang="en-US" sz="2800" b="1" i="1" dirty="0"/>
              <a:t> </a:t>
            </a:r>
            <a:r>
              <a:rPr lang="en-US" sz="2800" b="1" i="1" dirty="0" err="1"/>
              <a:t>trong</a:t>
            </a:r>
            <a:r>
              <a:rPr lang="en-US" sz="2800" b="1" i="1" dirty="0"/>
              <a:t> văn bản</a:t>
            </a:r>
            <a:endParaRPr lang="en-US" sz="2800" b="1" dirty="0"/>
          </a:p>
          <a:p>
            <a:pPr hangingPunct="0"/>
            <a:r>
              <a:rPr lang="en-US" sz="2800" dirty="0"/>
              <a:t>	</a:t>
            </a:r>
            <a:r>
              <a:rPr lang="en-US" sz="2800" dirty="0" err="1"/>
              <a:t>Trong</a:t>
            </a:r>
            <a:r>
              <a:rPr lang="en-US" sz="2800" dirty="0"/>
              <a:t> </a:t>
            </a:r>
            <a:r>
              <a:rPr lang="en-US" sz="2800" dirty="0">
                <a:solidFill>
                  <a:srgbClr val="FF0000"/>
                </a:solidFill>
              </a:rPr>
              <a:t>văn </a:t>
            </a:r>
            <a:r>
              <a:rPr lang="en-US" sz="2800" dirty="0" err="1">
                <a:solidFill>
                  <a:srgbClr val="FF0000"/>
                </a:solidFill>
              </a:rPr>
              <a:t>nói</a:t>
            </a:r>
            <a:r>
              <a:rPr lang="en-US" sz="2800" dirty="0"/>
              <a:t>, </a:t>
            </a:r>
            <a:r>
              <a:rPr lang="en-US" sz="2800" dirty="0" err="1"/>
              <a:t>tập</a:t>
            </a:r>
            <a:r>
              <a:rPr lang="en-US" sz="2800" dirty="0"/>
              <a:t> </a:t>
            </a:r>
            <a:r>
              <a:rPr lang="en-US" sz="2800" dirty="0" err="1"/>
              <a:t>hợp</a:t>
            </a:r>
            <a:r>
              <a:rPr lang="en-US" sz="2800" dirty="0"/>
              <a:t> </a:t>
            </a:r>
            <a:r>
              <a:rPr lang="en-US" sz="2800" dirty="0" err="1"/>
              <a:t>chuỗi</a:t>
            </a:r>
            <a:r>
              <a:rPr lang="en-US" sz="2800" dirty="0"/>
              <a:t> </a:t>
            </a:r>
            <a:r>
              <a:rPr lang="en-US" sz="2800" dirty="0" err="1"/>
              <a:t>lời</a:t>
            </a:r>
            <a:r>
              <a:rPr lang="en-US" sz="2800" dirty="0"/>
              <a:t> </a:t>
            </a:r>
            <a:r>
              <a:rPr lang="en-US" sz="2800" dirty="0" err="1"/>
              <a:t>thể</a:t>
            </a:r>
            <a:r>
              <a:rPr lang="en-US" sz="2800" dirty="0"/>
              <a:t> </a:t>
            </a:r>
            <a:r>
              <a:rPr lang="en-US" sz="2800" dirty="0" err="1"/>
              <a:t>hiện</a:t>
            </a:r>
            <a:r>
              <a:rPr lang="en-US" sz="2800" dirty="0"/>
              <a:t> </a:t>
            </a:r>
            <a:r>
              <a:rPr lang="en-US" sz="2800" dirty="0" err="1"/>
              <a:t>rõ</a:t>
            </a:r>
            <a:r>
              <a:rPr lang="en-US" sz="2800" dirty="0"/>
              <a:t> </a:t>
            </a:r>
            <a:r>
              <a:rPr lang="en-US" sz="2800" dirty="0" err="1"/>
              <a:t>chủ</a:t>
            </a:r>
            <a:r>
              <a:rPr lang="en-US" sz="2800" dirty="0"/>
              <a:t> </a:t>
            </a:r>
            <a:r>
              <a:rPr lang="en-US" sz="2800" dirty="0" err="1"/>
              <a:t>đề</a:t>
            </a:r>
            <a:r>
              <a:rPr lang="en-US" sz="2800" dirty="0"/>
              <a:t>, </a:t>
            </a:r>
            <a:r>
              <a:rPr lang="en-US" sz="2800" dirty="0" err="1"/>
              <a:t>chủ</a:t>
            </a:r>
            <a:r>
              <a:rPr lang="en-US" sz="2800" dirty="0"/>
              <a:t> </a:t>
            </a:r>
            <a:r>
              <a:rPr lang="en-US" sz="2800" dirty="0" err="1"/>
              <a:t>đích</a:t>
            </a:r>
            <a:r>
              <a:rPr lang="en-US" sz="2800" dirty="0"/>
              <a:t> </a:t>
            </a:r>
            <a:r>
              <a:rPr lang="en-US" sz="2800" dirty="0" err="1"/>
              <a:t>được</a:t>
            </a:r>
            <a:r>
              <a:rPr lang="en-US" sz="2800" dirty="0"/>
              <a:t> </a:t>
            </a:r>
            <a:r>
              <a:rPr lang="en-US" sz="2800" dirty="0" err="1"/>
              <a:t>gọi</a:t>
            </a:r>
            <a:r>
              <a:rPr lang="en-US" sz="2800" dirty="0"/>
              <a:t> </a:t>
            </a:r>
            <a:r>
              <a:rPr lang="en-US" sz="2800" dirty="0" err="1"/>
              <a:t>là</a:t>
            </a:r>
            <a:r>
              <a:rPr lang="en-US" sz="2800" dirty="0"/>
              <a:t> </a:t>
            </a:r>
            <a:r>
              <a:rPr lang="en-US" sz="2800" b="1" i="1" dirty="0" err="1">
                <a:solidFill>
                  <a:srgbClr val="FF0000"/>
                </a:solidFill>
              </a:rPr>
              <a:t>ngôn</a:t>
            </a:r>
            <a:r>
              <a:rPr lang="en-US" sz="2800" b="1" i="1" dirty="0">
                <a:solidFill>
                  <a:srgbClr val="FF0000"/>
                </a:solidFill>
              </a:rPr>
              <a:t> bản</a:t>
            </a:r>
            <a:r>
              <a:rPr lang="en-US" sz="2800" dirty="0"/>
              <a:t>. </a:t>
            </a:r>
            <a:r>
              <a:rPr lang="en-US" sz="2800" dirty="0" err="1"/>
              <a:t>Những</a:t>
            </a:r>
            <a:r>
              <a:rPr lang="en-US" sz="2800" dirty="0"/>
              <a:t> </a:t>
            </a:r>
            <a:r>
              <a:rPr lang="en-US" sz="2800" dirty="0" err="1"/>
              <a:t>đơn</a:t>
            </a:r>
            <a:r>
              <a:rPr lang="en-US" sz="2800" dirty="0"/>
              <a:t> </a:t>
            </a:r>
            <a:r>
              <a:rPr lang="en-US" sz="2800" dirty="0" err="1"/>
              <a:t>vị</a:t>
            </a:r>
            <a:r>
              <a:rPr lang="en-US" sz="2800" dirty="0"/>
              <a:t> </a:t>
            </a:r>
            <a:r>
              <a:rPr lang="en-US" sz="2800" dirty="0" err="1"/>
              <a:t>trực</a:t>
            </a:r>
            <a:r>
              <a:rPr lang="en-US" sz="2800" dirty="0"/>
              <a:t> </a:t>
            </a:r>
            <a:r>
              <a:rPr lang="en-US" sz="2800" dirty="0" err="1"/>
              <a:t>tiếp</a:t>
            </a:r>
            <a:r>
              <a:rPr lang="en-US" sz="2800" dirty="0"/>
              <a:t> </a:t>
            </a:r>
            <a:r>
              <a:rPr lang="en-US" sz="2800" dirty="0" err="1"/>
              <a:t>cấu</a:t>
            </a:r>
            <a:r>
              <a:rPr lang="en-US" sz="2800" dirty="0"/>
              <a:t> tạo </a:t>
            </a:r>
            <a:r>
              <a:rPr lang="en-US" sz="2800" dirty="0" err="1"/>
              <a:t>nên</a:t>
            </a:r>
            <a:r>
              <a:rPr lang="en-US" sz="2800" dirty="0"/>
              <a:t> </a:t>
            </a:r>
            <a:r>
              <a:rPr lang="en-US" sz="2800" dirty="0" err="1"/>
              <a:t>ngôn</a:t>
            </a:r>
            <a:r>
              <a:rPr lang="en-US" sz="2800" dirty="0"/>
              <a:t> bản </a:t>
            </a:r>
            <a:r>
              <a:rPr lang="en-US" sz="2800" dirty="0" err="1"/>
              <a:t>được</a:t>
            </a:r>
            <a:r>
              <a:rPr lang="en-US" sz="2800" dirty="0"/>
              <a:t> </a:t>
            </a:r>
            <a:r>
              <a:rPr lang="en-US" sz="2800" dirty="0" err="1"/>
              <a:t>gọi</a:t>
            </a:r>
            <a:r>
              <a:rPr lang="en-US" sz="2800" dirty="0"/>
              <a:t> </a:t>
            </a:r>
            <a:r>
              <a:rPr lang="en-US" sz="2800" dirty="0" err="1"/>
              <a:t>là</a:t>
            </a:r>
            <a:r>
              <a:rPr lang="en-US" sz="2800" dirty="0"/>
              <a:t> </a:t>
            </a:r>
            <a:r>
              <a:rPr lang="en-US" sz="2800" dirty="0" err="1">
                <a:solidFill>
                  <a:srgbClr val="FF0000"/>
                </a:solidFill>
              </a:rPr>
              <a:t>phát</a:t>
            </a:r>
            <a:r>
              <a:rPr lang="en-US" sz="2800" dirty="0">
                <a:solidFill>
                  <a:srgbClr val="FF0000"/>
                </a:solidFill>
              </a:rPr>
              <a:t> </a:t>
            </a:r>
            <a:r>
              <a:rPr lang="en-US" sz="2800" dirty="0" err="1">
                <a:solidFill>
                  <a:srgbClr val="FF0000"/>
                </a:solidFill>
              </a:rPr>
              <a:t>ngôn</a:t>
            </a:r>
            <a:r>
              <a:rPr lang="en-US" sz="2800" dirty="0"/>
              <a:t>.</a:t>
            </a:r>
          </a:p>
          <a:p>
            <a:pPr hangingPunct="0"/>
            <a:r>
              <a:rPr lang="en-US" sz="2800" dirty="0"/>
              <a:t>	</a:t>
            </a:r>
            <a:r>
              <a:rPr lang="en-US" sz="2800" dirty="0" err="1"/>
              <a:t>Trong</a:t>
            </a:r>
            <a:r>
              <a:rPr lang="en-US" sz="2800" dirty="0"/>
              <a:t> </a:t>
            </a:r>
            <a:r>
              <a:rPr lang="en-US" sz="2800" dirty="0">
                <a:solidFill>
                  <a:srgbClr val="FF0000"/>
                </a:solidFill>
              </a:rPr>
              <a:t>văn </a:t>
            </a:r>
            <a:r>
              <a:rPr lang="en-US" sz="2800" dirty="0" err="1">
                <a:solidFill>
                  <a:srgbClr val="FF0000"/>
                </a:solidFill>
              </a:rPr>
              <a:t>viết</a:t>
            </a:r>
            <a:r>
              <a:rPr lang="en-US" sz="2800" dirty="0"/>
              <a:t>, </a:t>
            </a:r>
            <a:r>
              <a:rPr lang="en-US" sz="2800" dirty="0" err="1"/>
              <a:t>tập</a:t>
            </a:r>
            <a:r>
              <a:rPr lang="en-US" sz="2800" dirty="0"/>
              <a:t> </a:t>
            </a:r>
            <a:r>
              <a:rPr lang="en-US" sz="2800" dirty="0" err="1"/>
              <a:t>hợp</a:t>
            </a:r>
            <a:r>
              <a:rPr lang="en-US" sz="2800" dirty="0"/>
              <a:t> </a:t>
            </a:r>
            <a:r>
              <a:rPr lang="en-US" sz="2800" dirty="0" err="1"/>
              <a:t>những</a:t>
            </a:r>
            <a:r>
              <a:rPr lang="en-US" sz="2800" dirty="0"/>
              <a:t> câu </a:t>
            </a:r>
            <a:r>
              <a:rPr lang="en-US" sz="2800" dirty="0" err="1"/>
              <a:t>thể</a:t>
            </a:r>
            <a:r>
              <a:rPr lang="en-US" sz="2800" dirty="0"/>
              <a:t> </a:t>
            </a:r>
            <a:r>
              <a:rPr lang="en-US" sz="2800" dirty="0" err="1"/>
              <a:t>hiện</a:t>
            </a:r>
            <a:r>
              <a:rPr lang="en-US" sz="2800" dirty="0"/>
              <a:t> </a:t>
            </a:r>
            <a:r>
              <a:rPr lang="en-US" sz="2800" dirty="0" err="1"/>
              <a:t>rõ</a:t>
            </a:r>
            <a:r>
              <a:rPr lang="en-US" sz="2800" dirty="0"/>
              <a:t> </a:t>
            </a:r>
            <a:r>
              <a:rPr lang="en-US" sz="2800" dirty="0" err="1"/>
              <a:t>chủ</a:t>
            </a:r>
            <a:r>
              <a:rPr lang="en-US" sz="2800" dirty="0"/>
              <a:t> </a:t>
            </a:r>
            <a:r>
              <a:rPr lang="en-US" sz="2800" dirty="0" err="1"/>
              <a:t>đề</a:t>
            </a:r>
            <a:r>
              <a:rPr lang="en-US" sz="2800" dirty="0"/>
              <a:t>, </a:t>
            </a:r>
            <a:r>
              <a:rPr lang="en-US" sz="2800" dirty="0" err="1"/>
              <a:t>chủ</a:t>
            </a:r>
            <a:r>
              <a:rPr lang="en-US" sz="2800" dirty="0"/>
              <a:t> </a:t>
            </a:r>
            <a:r>
              <a:rPr lang="en-US" sz="2800" dirty="0" err="1"/>
              <a:t>đích</a:t>
            </a:r>
            <a:r>
              <a:rPr lang="en-US" sz="2800" dirty="0"/>
              <a:t> </a:t>
            </a:r>
            <a:r>
              <a:rPr lang="en-US" sz="2800" dirty="0" err="1"/>
              <a:t>được</a:t>
            </a:r>
            <a:r>
              <a:rPr lang="en-US" sz="2800" dirty="0"/>
              <a:t> </a:t>
            </a:r>
            <a:r>
              <a:rPr lang="en-US" sz="2800" dirty="0" err="1"/>
              <a:t>gọi</a:t>
            </a:r>
            <a:r>
              <a:rPr lang="en-US" sz="2800" dirty="0"/>
              <a:t> </a:t>
            </a:r>
            <a:r>
              <a:rPr lang="en-US" sz="2800" dirty="0" err="1"/>
              <a:t>là</a:t>
            </a:r>
            <a:r>
              <a:rPr lang="en-US" sz="2800" dirty="0"/>
              <a:t> </a:t>
            </a:r>
            <a:r>
              <a:rPr lang="en-US" sz="2800" b="1" i="1" dirty="0">
                <a:solidFill>
                  <a:srgbClr val="FF0000"/>
                </a:solidFill>
              </a:rPr>
              <a:t>văn bản</a:t>
            </a:r>
            <a:r>
              <a:rPr lang="en-US" sz="2800" dirty="0"/>
              <a:t>. </a:t>
            </a:r>
            <a:r>
              <a:rPr lang="en-US" sz="2800" dirty="0" err="1"/>
              <a:t>Những</a:t>
            </a:r>
            <a:r>
              <a:rPr lang="en-US" sz="2800" dirty="0"/>
              <a:t> </a:t>
            </a:r>
            <a:r>
              <a:rPr lang="en-US" sz="2800" dirty="0" err="1"/>
              <a:t>đơn</a:t>
            </a:r>
            <a:r>
              <a:rPr lang="en-US" sz="2800" dirty="0"/>
              <a:t> </a:t>
            </a:r>
            <a:r>
              <a:rPr lang="en-US" sz="2800" dirty="0" err="1"/>
              <a:t>vị</a:t>
            </a:r>
            <a:r>
              <a:rPr lang="en-US" sz="2800" dirty="0"/>
              <a:t> </a:t>
            </a:r>
            <a:r>
              <a:rPr lang="en-US" sz="2800" dirty="0" err="1"/>
              <a:t>trực</a:t>
            </a:r>
            <a:r>
              <a:rPr lang="en-US" sz="2800" dirty="0"/>
              <a:t> </a:t>
            </a:r>
            <a:r>
              <a:rPr lang="en-US" sz="2800" dirty="0" err="1"/>
              <a:t>tiếp</a:t>
            </a:r>
            <a:r>
              <a:rPr lang="en-US" sz="2800" dirty="0"/>
              <a:t> </a:t>
            </a:r>
            <a:r>
              <a:rPr lang="en-US" sz="2800" dirty="0" err="1"/>
              <a:t>cấu</a:t>
            </a:r>
            <a:r>
              <a:rPr lang="en-US" sz="2800" dirty="0"/>
              <a:t> tạo </a:t>
            </a:r>
            <a:r>
              <a:rPr lang="en-US" sz="2800" dirty="0" err="1"/>
              <a:t>nên</a:t>
            </a:r>
            <a:r>
              <a:rPr lang="en-US" sz="2800" dirty="0"/>
              <a:t> văn bản </a:t>
            </a:r>
            <a:r>
              <a:rPr lang="en-US" sz="2800" dirty="0" err="1"/>
              <a:t>được</a:t>
            </a:r>
            <a:r>
              <a:rPr lang="en-US" sz="2800" dirty="0"/>
              <a:t> </a:t>
            </a:r>
            <a:r>
              <a:rPr lang="en-US" sz="2800" dirty="0" err="1"/>
              <a:t>gọi</a:t>
            </a:r>
            <a:r>
              <a:rPr lang="en-US" sz="2800" dirty="0"/>
              <a:t> </a:t>
            </a:r>
            <a:r>
              <a:rPr lang="en-US" sz="2800" dirty="0" err="1"/>
              <a:t>là</a:t>
            </a:r>
            <a:r>
              <a:rPr lang="en-US" sz="2800" dirty="0"/>
              <a:t> </a:t>
            </a:r>
            <a:r>
              <a:rPr lang="en-US" sz="2800" dirty="0">
                <a:solidFill>
                  <a:srgbClr val="FF0000"/>
                </a:solidFill>
              </a:rPr>
              <a:t>câu</a:t>
            </a:r>
            <a:r>
              <a:rPr lang="en-US" sz="2800" dirty="0"/>
              <a:t>. </a:t>
            </a:r>
          </a:p>
          <a:p>
            <a:pPr hangingPunct="0"/>
            <a:r>
              <a:rPr lang="en-US" sz="2800" dirty="0"/>
              <a:t>	</a:t>
            </a:r>
          </a:p>
          <a:p>
            <a:pPr hangingPunct="0"/>
            <a:r>
              <a:rPr lang="en-US" sz="2800" dirty="0"/>
              <a:t>	</a:t>
            </a:r>
            <a:r>
              <a:rPr lang="en-US" sz="2800" dirty="0" err="1"/>
              <a:t>Trong</a:t>
            </a:r>
            <a:r>
              <a:rPr lang="en-US" sz="2800" dirty="0"/>
              <a:t> </a:t>
            </a:r>
            <a:r>
              <a:rPr lang="en-US" sz="2800" dirty="0" err="1"/>
              <a:t>ngôn</a:t>
            </a:r>
            <a:r>
              <a:rPr lang="en-US" sz="2800" dirty="0"/>
              <a:t> bản </a:t>
            </a:r>
            <a:r>
              <a:rPr lang="en-US" sz="2800" dirty="0" err="1"/>
              <a:t>cũng</a:t>
            </a:r>
            <a:r>
              <a:rPr lang="en-US" sz="2800" dirty="0"/>
              <a:t> </a:t>
            </a:r>
            <a:r>
              <a:rPr lang="en-US" sz="2800" dirty="0" err="1"/>
              <a:t>như</a:t>
            </a:r>
            <a:r>
              <a:rPr lang="en-US" sz="2800" dirty="0"/>
              <a:t> </a:t>
            </a:r>
            <a:r>
              <a:rPr lang="en-US" sz="2800" dirty="0" err="1"/>
              <a:t>trong</a:t>
            </a:r>
            <a:r>
              <a:rPr lang="en-US" sz="2800" dirty="0"/>
              <a:t> văn bản, </a:t>
            </a:r>
            <a:r>
              <a:rPr lang="en-US" sz="2800" dirty="0" err="1"/>
              <a:t>phát</a:t>
            </a:r>
            <a:r>
              <a:rPr lang="en-US" sz="2800" dirty="0"/>
              <a:t> </a:t>
            </a:r>
            <a:r>
              <a:rPr lang="en-US" sz="2800" dirty="0" err="1"/>
              <a:t>ngôn</a:t>
            </a:r>
            <a:r>
              <a:rPr lang="en-US" sz="2800" dirty="0"/>
              <a:t> hoặc câu </a:t>
            </a:r>
            <a:r>
              <a:rPr lang="en-US" sz="2800" dirty="0" err="1"/>
              <a:t>có</a:t>
            </a:r>
            <a:r>
              <a:rPr lang="en-US" sz="2800" dirty="0"/>
              <a:t> </a:t>
            </a:r>
            <a:r>
              <a:rPr lang="en-US" sz="2800" dirty="0" err="1"/>
              <a:t>thể</a:t>
            </a:r>
            <a:r>
              <a:rPr lang="en-US" sz="2800" dirty="0"/>
              <a:t> </a:t>
            </a:r>
            <a:r>
              <a:rPr lang="en-US" sz="2800" dirty="0" err="1"/>
              <a:t>có</a:t>
            </a:r>
            <a:r>
              <a:rPr lang="en-US" sz="2800" dirty="0"/>
              <a:t> </a:t>
            </a:r>
            <a:r>
              <a:rPr lang="en-US" sz="2800" dirty="0" err="1"/>
              <a:t>cấu</a:t>
            </a:r>
            <a:r>
              <a:rPr lang="en-US" sz="2800" dirty="0"/>
              <a:t> </a:t>
            </a:r>
            <a:r>
              <a:rPr lang="en-US" sz="2800" dirty="0" err="1"/>
              <a:t>trúc</a:t>
            </a:r>
            <a:r>
              <a:rPr lang="en-US" sz="2800" dirty="0"/>
              <a:t> </a:t>
            </a:r>
            <a:r>
              <a:rPr lang="en-US" sz="2800" dirty="0" err="1"/>
              <a:t>ngữ</a:t>
            </a:r>
            <a:r>
              <a:rPr lang="en-US" sz="2800" dirty="0"/>
              <a:t> </a:t>
            </a:r>
            <a:r>
              <a:rPr lang="en-US" sz="2800" dirty="0" err="1"/>
              <a:t>pháp</a:t>
            </a:r>
            <a:r>
              <a:rPr lang="en-US" sz="2800" dirty="0"/>
              <a:t> </a:t>
            </a:r>
            <a:r>
              <a:rPr lang="en-US" sz="2800" b="1" dirty="0" err="1">
                <a:solidFill>
                  <a:srgbClr val="FF0000"/>
                </a:solidFill>
              </a:rPr>
              <a:t>là</a:t>
            </a:r>
            <a:r>
              <a:rPr lang="en-US" sz="2800" dirty="0"/>
              <a:t> </a:t>
            </a:r>
            <a:r>
              <a:rPr lang="en-US" sz="2800" b="1" dirty="0">
                <a:solidFill>
                  <a:srgbClr val="FF0000"/>
                </a:solidFill>
              </a:rPr>
              <a:t>câu </a:t>
            </a:r>
            <a:r>
              <a:rPr lang="en-US" sz="2800" b="1" dirty="0" err="1">
                <a:solidFill>
                  <a:srgbClr val="FF0000"/>
                </a:solidFill>
              </a:rPr>
              <a:t>nhưng</a:t>
            </a:r>
            <a:r>
              <a:rPr lang="en-US" sz="2800" b="1" dirty="0">
                <a:solidFill>
                  <a:srgbClr val="FF0000"/>
                </a:solidFill>
              </a:rPr>
              <a:t> </a:t>
            </a:r>
            <a:r>
              <a:rPr lang="en-US" sz="2800" b="1" dirty="0" err="1">
                <a:solidFill>
                  <a:srgbClr val="FF0000"/>
                </a:solidFill>
              </a:rPr>
              <a:t>cũng</a:t>
            </a:r>
            <a:r>
              <a:rPr lang="en-US" sz="2800" b="1" dirty="0">
                <a:solidFill>
                  <a:srgbClr val="FF0000"/>
                </a:solidFill>
              </a:rPr>
              <a:t> </a:t>
            </a:r>
            <a:r>
              <a:rPr lang="en-US" sz="2800" b="1" dirty="0" err="1">
                <a:solidFill>
                  <a:srgbClr val="FF0000"/>
                </a:solidFill>
              </a:rPr>
              <a:t>có</a:t>
            </a:r>
            <a:r>
              <a:rPr lang="en-US" sz="2800" b="1" dirty="0">
                <a:solidFill>
                  <a:srgbClr val="FF0000"/>
                </a:solidFill>
              </a:rPr>
              <a:t> </a:t>
            </a:r>
            <a:r>
              <a:rPr lang="en-US" sz="2800" b="1" dirty="0" err="1">
                <a:solidFill>
                  <a:srgbClr val="FF0000"/>
                </a:solidFill>
              </a:rPr>
              <a:t>khi</a:t>
            </a:r>
            <a:r>
              <a:rPr lang="en-US" sz="2800" b="1" dirty="0">
                <a:solidFill>
                  <a:srgbClr val="FF0000"/>
                </a:solidFill>
              </a:rPr>
              <a:t> </a:t>
            </a:r>
            <a:r>
              <a:rPr lang="en-US" sz="2800" b="1" dirty="0" err="1">
                <a:solidFill>
                  <a:srgbClr val="FF0000"/>
                </a:solidFill>
              </a:rPr>
              <a:t>chúng</a:t>
            </a:r>
            <a:r>
              <a:rPr lang="en-US" sz="2800" b="1" dirty="0">
                <a:solidFill>
                  <a:srgbClr val="FF0000"/>
                </a:solidFill>
              </a:rPr>
              <a:t> </a:t>
            </a:r>
            <a:r>
              <a:rPr lang="en-US" sz="2800" b="1" dirty="0" err="1">
                <a:solidFill>
                  <a:srgbClr val="FF0000"/>
                </a:solidFill>
              </a:rPr>
              <a:t>chưa</a:t>
            </a:r>
            <a:r>
              <a:rPr lang="en-US" sz="2800" b="1" dirty="0">
                <a:solidFill>
                  <a:srgbClr val="FF0000"/>
                </a:solidFill>
              </a:rPr>
              <a:t> </a:t>
            </a:r>
            <a:r>
              <a:rPr lang="en-US" sz="2800" b="1" dirty="0" err="1">
                <a:solidFill>
                  <a:srgbClr val="FF0000"/>
                </a:solidFill>
              </a:rPr>
              <a:t>phải</a:t>
            </a:r>
            <a:r>
              <a:rPr lang="en-US" sz="2800" b="1" dirty="0">
                <a:solidFill>
                  <a:srgbClr val="FF0000"/>
                </a:solidFill>
              </a:rPr>
              <a:t> </a:t>
            </a:r>
            <a:r>
              <a:rPr lang="en-US" sz="2800" b="1" dirty="0" err="1">
                <a:solidFill>
                  <a:srgbClr val="FF0000"/>
                </a:solidFill>
              </a:rPr>
              <a:t>là</a:t>
            </a:r>
            <a:r>
              <a:rPr lang="en-US" sz="2800" b="1" dirty="0">
                <a:solidFill>
                  <a:srgbClr val="FF0000"/>
                </a:solidFill>
              </a:rPr>
              <a:t> câu</a:t>
            </a:r>
            <a:r>
              <a:rPr lang="en-US" sz="2800" dirty="0"/>
              <a:t>. </a:t>
            </a:r>
            <a:r>
              <a:rPr lang="en-US" sz="2800" dirty="0" err="1"/>
              <a:t>Vì</a:t>
            </a:r>
            <a:r>
              <a:rPr lang="en-US" sz="2800" dirty="0"/>
              <a:t> </a:t>
            </a:r>
            <a:r>
              <a:rPr lang="en-US" sz="2800" dirty="0" err="1"/>
              <a:t>vậy</a:t>
            </a:r>
            <a:r>
              <a:rPr lang="en-US" sz="2800" dirty="0"/>
              <a:t>, </a:t>
            </a:r>
            <a:r>
              <a:rPr lang="en-US" sz="2800" b="1" i="1" dirty="0" err="1"/>
              <a:t>cách</a:t>
            </a:r>
            <a:r>
              <a:rPr lang="en-US" sz="2800" b="1" i="1" dirty="0"/>
              <a:t> </a:t>
            </a:r>
            <a:r>
              <a:rPr lang="en-US" sz="2800" b="1" i="1" dirty="0" err="1"/>
              <a:t>phân</a:t>
            </a:r>
            <a:r>
              <a:rPr lang="en-US" sz="2800" b="1" i="1" dirty="0"/>
              <a:t> </a:t>
            </a:r>
            <a:r>
              <a:rPr lang="en-US" sz="2800" b="1" i="1" dirty="0" err="1"/>
              <a:t>loại</a:t>
            </a:r>
            <a:r>
              <a:rPr lang="en-US" sz="2800" b="1" i="1" dirty="0"/>
              <a:t> câu </a:t>
            </a:r>
            <a:r>
              <a:rPr lang="en-US" sz="2800" b="1" i="1" dirty="0" err="1"/>
              <a:t>trong</a:t>
            </a:r>
            <a:r>
              <a:rPr lang="en-US" sz="2800" b="1" i="1" dirty="0"/>
              <a:t> văn bản (</a:t>
            </a:r>
            <a:r>
              <a:rPr lang="en-US" sz="2800" b="1" i="1" dirty="0" err="1"/>
              <a:t>tức</a:t>
            </a:r>
            <a:r>
              <a:rPr lang="en-US" sz="2800" b="1" i="1" dirty="0"/>
              <a:t> </a:t>
            </a:r>
            <a:r>
              <a:rPr lang="en-US" sz="2800" b="1" i="1" dirty="0" err="1"/>
              <a:t>là</a:t>
            </a:r>
            <a:r>
              <a:rPr lang="en-US" sz="2800" b="1" i="1" dirty="0"/>
              <a:t> câu </a:t>
            </a:r>
            <a:r>
              <a:rPr lang="en-US" sz="2800" b="1" i="1" dirty="0" err="1"/>
              <a:t>liên</a:t>
            </a:r>
            <a:r>
              <a:rPr lang="en-US" sz="2800" b="1" i="1" dirty="0"/>
              <a:t> kết) </a:t>
            </a:r>
            <a:r>
              <a:rPr lang="en-US" sz="2800" b="1" i="1" dirty="0" err="1"/>
              <a:t>được</a:t>
            </a:r>
            <a:r>
              <a:rPr lang="en-US" sz="2800" b="1" i="1" dirty="0"/>
              <a:t> </a:t>
            </a:r>
            <a:r>
              <a:rPr lang="en-US" sz="2800" b="1" i="1" dirty="0" err="1"/>
              <a:t>xác</a:t>
            </a:r>
            <a:r>
              <a:rPr lang="en-US" sz="2800" b="1" i="1" dirty="0"/>
              <a:t> </a:t>
            </a:r>
            <a:r>
              <a:rPr lang="en-US" sz="2800" b="1" i="1" dirty="0" err="1"/>
              <a:t>định</a:t>
            </a:r>
            <a:r>
              <a:rPr lang="en-US" sz="2800" b="1" i="1" dirty="0"/>
              <a:t> </a:t>
            </a:r>
            <a:r>
              <a:rPr lang="en-US" sz="2800" b="1" i="1" dirty="0" err="1"/>
              <a:t>theo</a:t>
            </a:r>
            <a:r>
              <a:rPr lang="en-US" sz="2800" b="1" i="1" dirty="0"/>
              <a:t> </a:t>
            </a:r>
            <a:r>
              <a:rPr lang="en-US" sz="2800" b="1" i="1" dirty="0" err="1"/>
              <a:t>những</a:t>
            </a:r>
            <a:r>
              <a:rPr lang="en-US" sz="2800" b="1" i="1" dirty="0"/>
              <a:t> </a:t>
            </a:r>
            <a:r>
              <a:rPr lang="en-US" sz="2800" b="1" i="1" dirty="0" err="1"/>
              <a:t>tiêu</a:t>
            </a:r>
            <a:r>
              <a:rPr lang="en-US" sz="2800" b="1" i="1" dirty="0"/>
              <a:t> </a:t>
            </a:r>
            <a:r>
              <a:rPr lang="en-US" sz="2800" b="1" i="1" dirty="0" err="1"/>
              <a:t>chí</a:t>
            </a:r>
            <a:r>
              <a:rPr lang="en-US" sz="2800" b="1" i="1" dirty="0"/>
              <a:t> </a:t>
            </a:r>
            <a:r>
              <a:rPr lang="en-US" sz="2800" b="1" i="1" dirty="0" err="1"/>
              <a:t>không</a:t>
            </a:r>
            <a:r>
              <a:rPr lang="en-US" sz="2800" b="1" i="1" dirty="0"/>
              <a:t> </a:t>
            </a:r>
            <a:r>
              <a:rPr lang="en-US" sz="2800" b="1" i="1" dirty="0" err="1"/>
              <a:t>giống</a:t>
            </a:r>
            <a:r>
              <a:rPr lang="en-US" sz="2800" b="1" i="1" dirty="0"/>
              <a:t> </a:t>
            </a:r>
            <a:r>
              <a:rPr lang="en-US" sz="2800" b="1" i="1" dirty="0" err="1"/>
              <a:t>như</a:t>
            </a:r>
            <a:r>
              <a:rPr lang="en-US" sz="2800" b="1" i="1" dirty="0"/>
              <a:t> </a:t>
            </a:r>
            <a:r>
              <a:rPr lang="en-US" sz="2800" b="1" i="1" dirty="0" err="1"/>
              <a:t>tiêu</a:t>
            </a:r>
            <a:r>
              <a:rPr lang="en-US" sz="2800" b="1" i="1" dirty="0"/>
              <a:t> </a:t>
            </a:r>
            <a:r>
              <a:rPr lang="en-US" sz="2800" b="1" i="1" dirty="0" err="1"/>
              <a:t>chí</a:t>
            </a:r>
            <a:r>
              <a:rPr lang="en-US" sz="2800" b="1" i="1" dirty="0"/>
              <a:t> </a:t>
            </a:r>
            <a:r>
              <a:rPr lang="en-US" sz="2800" b="1" i="1" dirty="0" err="1"/>
              <a:t>ngữ</a:t>
            </a:r>
            <a:r>
              <a:rPr lang="en-US" sz="2800" b="1" i="1" dirty="0"/>
              <a:t> </a:t>
            </a:r>
            <a:r>
              <a:rPr lang="en-US" sz="2800" b="1" i="1" dirty="0" err="1"/>
              <a:t>pháp</a:t>
            </a:r>
            <a:r>
              <a:rPr lang="en-US" sz="2800" b="1" i="1" dirty="0"/>
              <a:t> </a:t>
            </a:r>
            <a:r>
              <a:rPr lang="en-US" sz="2800" b="1" i="1" dirty="0" err="1"/>
              <a:t>thông</a:t>
            </a:r>
            <a:r>
              <a:rPr lang="en-US" sz="2800" b="1" i="1" dirty="0"/>
              <a:t> </a:t>
            </a:r>
            <a:r>
              <a:rPr lang="en-US" sz="2800" b="1" i="1" dirty="0" err="1"/>
              <a:t>thường</a:t>
            </a:r>
            <a:r>
              <a:rPr lang="en-US" sz="2800" dirty="0"/>
              <a:t> </a:t>
            </a:r>
            <a:r>
              <a:rPr lang="en-US" sz="2800" dirty="0" err="1"/>
              <a:t>dùng</a:t>
            </a:r>
            <a:r>
              <a:rPr lang="en-US" sz="2800" dirty="0"/>
              <a:t> để </a:t>
            </a:r>
            <a:r>
              <a:rPr lang="en-US" sz="2800" dirty="0" err="1"/>
              <a:t>phân</a:t>
            </a:r>
            <a:r>
              <a:rPr lang="en-US" sz="2800" dirty="0"/>
              <a:t> </a:t>
            </a:r>
            <a:r>
              <a:rPr lang="en-US" sz="2800" dirty="0" err="1"/>
              <a:t>loại</a:t>
            </a:r>
            <a:r>
              <a:rPr lang="en-US" sz="2800" dirty="0"/>
              <a:t> </a:t>
            </a:r>
            <a:r>
              <a:rPr lang="en-US" sz="2800" dirty="0" err="1"/>
              <a:t>và</a:t>
            </a:r>
            <a:r>
              <a:rPr lang="en-US" sz="2800" dirty="0"/>
              <a:t> </a:t>
            </a:r>
            <a:r>
              <a:rPr lang="en-US" sz="2800" dirty="0" err="1"/>
              <a:t>phân</a:t>
            </a:r>
            <a:r>
              <a:rPr lang="en-US" sz="2800" dirty="0"/>
              <a:t> </a:t>
            </a:r>
            <a:r>
              <a:rPr lang="en-US" sz="2800" dirty="0" err="1"/>
              <a:t>tích</a:t>
            </a:r>
            <a:r>
              <a:rPr lang="en-US" sz="2800" dirty="0"/>
              <a:t> câu </a:t>
            </a:r>
            <a:r>
              <a:rPr lang="en-US" sz="2800" dirty="0" err="1"/>
              <a:t>độc</a:t>
            </a:r>
            <a:r>
              <a:rPr lang="en-US" sz="2800" dirty="0"/>
              <a:t> lập. </a:t>
            </a:r>
          </a:p>
          <a:p>
            <a:pPr hangingPunct="0"/>
            <a:r>
              <a:rPr lang="en-US" sz="2800" dirty="0"/>
              <a:t>	Câu </a:t>
            </a:r>
            <a:r>
              <a:rPr lang="en-US" sz="2800" dirty="0" err="1"/>
              <a:t>liên</a:t>
            </a:r>
            <a:r>
              <a:rPr lang="en-US" sz="2800" dirty="0"/>
              <a:t> kết (câu </a:t>
            </a:r>
            <a:r>
              <a:rPr lang="en-US" sz="2800" dirty="0" err="1"/>
              <a:t>trong</a:t>
            </a:r>
            <a:r>
              <a:rPr lang="en-US" sz="2800" dirty="0"/>
              <a:t> </a:t>
            </a:r>
            <a:r>
              <a:rPr lang="en-US" sz="2800" dirty="0" err="1"/>
              <a:t>đoạn</a:t>
            </a:r>
            <a:r>
              <a:rPr lang="en-US" sz="2800" dirty="0"/>
              <a:t> </a:t>
            </a:r>
            <a:r>
              <a:rPr lang="en-US" sz="2800" dirty="0" err="1"/>
              <a:t>và</a:t>
            </a:r>
            <a:r>
              <a:rPr lang="en-US" sz="2800" dirty="0"/>
              <a:t> văn bản) </a:t>
            </a:r>
            <a:r>
              <a:rPr lang="en-US" sz="2800" dirty="0" err="1"/>
              <a:t>được</a:t>
            </a:r>
            <a:r>
              <a:rPr lang="en-US" sz="2800" dirty="0"/>
              <a:t> chia </a:t>
            </a:r>
            <a:r>
              <a:rPr lang="en-US" sz="2800" dirty="0" err="1"/>
              <a:t>làm</a:t>
            </a:r>
            <a:r>
              <a:rPr lang="en-US" sz="2800" dirty="0"/>
              <a:t> 3 </a:t>
            </a:r>
            <a:r>
              <a:rPr lang="en-US" sz="2800" dirty="0" err="1"/>
              <a:t>loại</a:t>
            </a:r>
            <a:r>
              <a:rPr lang="en-US" sz="2800" dirty="0"/>
              <a:t>: </a:t>
            </a:r>
          </a:p>
          <a:p>
            <a:pPr hangingPunct="0"/>
            <a:endParaRPr lang="en-US" sz="2800" dirty="0"/>
          </a:p>
        </p:txBody>
      </p:sp>
    </p:spTree>
    <p:extLst>
      <p:ext uri="{BB962C8B-B14F-4D97-AF65-F5344CB8AC3E}">
        <p14:creationId xmlns:p14="http://schemas.microsoft.com/office/powerpoint/2010/main" val="276165034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991" y="185976"/>
            <a:ext cx="12037017" cy="6494085"/>
          </a:xfrm>
          <a:prstGeom prst="rect">
            <a:avLst/>
          </a:prstGeom>
          <a:solidFill>
            <a:schemeClr val="accent5">
              <a:lumMod val="60000"/>
              <a:lumOff val="40000"/>
            </a:schemeClr>
          </a:solidFill>
        </p:spPr>
        <p:txBody>
          <a:bodyPr wrap="square">
            <a:spAutoFit/>
          </a:bodyPr>
          <a:lstStyle/>
          <a:p>
            <a:pPr hangingPunct="0"/>
            <a:r>
              <a:rPr lang="en-US" sz="2800" dirty="0"/>
              <a:t>	- </a:t>
            </a:r>
            <a:r>
              <a:rPr lang="en-US" sz="2800" b="1" dirty="0">
                <a:solidFill>
                  <a:srgbClr val="FF0000"/>
                </a:solidFill>
              </a:rPr>
              <a:t>Câu </a:t>
            </a:r>
            <a:r>
              <a:rPr lang="en-US" sz="2800" b="1" dirty="0" err="1">
                <a:solidFill>
                  <a:srgbClr val="FF0000"/>
                </a:solidFill>
              </a:rPr>
              <a:t>loại</a:t>
            </a:r>
            <a:r>
              <a:rPr lang="en-US" sz="2800" b="1" dirty="0">
                <a:solidFill>
                  <a:srgbClr val="FF0000"/>
                </a:solidFill>
              </a:rPr>
              <a:t> 1 (câu tự </a:t>
            </a:r>
            <a:r>
              <a:rPr lang="en-US" sz="2800" b="1" dirty="0" err="1">
                <a:solidFill>
                  <a:srgbClr val="FF0000"/>
                </a:solidFill>
              </a:rPr>
              <a:t>nghĩa</a:t>
            </a:r>
            <a:r>
              <a:rPr lang="en-US" sz="2800" b="1" dirty="0">
                <a:solidFill>
                  <a:srgbClr val="FF0000"/>
                </a:solidFill>
              </a:rPr>
              <a:t>)</a:t>
            </a:r>
            <a:r>
              <a:rPr lang="en-US" sz="2800" dirty="0"/>
              <a:t>: </a:t>
            </a:r>
            <a:r>
              <a:rPr lang="en-US" sz="2800" dirty="0" err="1"/>
              <a:t>về</a:t>
            </a:r>
            <a:r>
              <a:rPr lang="en-US" sz="2800" dirty="0"/>
              <a:t> </a:t>
            </a:r>
            <a:r>
              <a:rPr lang="en-US" sz="2800" dirty="0" err="1"/>
              <a:t>mặt</a:t>
            </a:r>
            <a:r>
              <a:rPr lang="en-US" sz="2800" dirty="0"/>
              <a:t> </a:t>
            </a:r>
            <a:r>
              <a:rPr lang="en-US" sz="2800" dirty="0" err="1"/>
              <a:t>ngữ</a:t>
            </a:r>
            <a:r>
              <a:rPr lang="en-US" sz="2800" dirty="0"/>
              <a:t> </a:t>
            </a:r>
            <a:r>
              <a:rPr lang="en-US" sz="2800" dirty="0" err="1"/>
              <a:t>pháp</a:t>
            </a:r>
            <a:r>
              <a:rPr lang="en-US" sz="2800" dirty="0"/>
              <a:t> (</a:t>
            </a:r>
            <a:r>
              <a:rPr lang="en-US" sz="2800" dirty="0" err="1"/>
              <a:t>truyền</a:t>
            </a:r>
            <a:r>
              <a:rPr lang="en-US" sz="2800" dirty="0"/>
              <a:t> </a:t>
            </a:r>
            <a:r>
              <a:rPr lang="en-US" sz="2800" dirty="0" err="1"/>
              <a:t>thống</a:t>
            </a:r>
            <a:r>
              <a:rPr lang="en-US" sz="2800" dirty="0"/>
              <a:t>), </a:t>
            </a:r>
            <a:r>
              <a:rPr lang="en-US" sz="2800" dirty="0" err="1"/>
              <a:t>đó</a:t>
            </a:r>
            <a:r>
              <a:rPr lang="en-US" sz="2800" dirty="0"/>
              <a:t> </a:t>
            </a:r>
            <a:r>
              <a:rPr lang="en-US" sz="2800" dirty="0" err="1"/>
              <a:t>là</a:t>
            </a:r>
            <a:r>
              <a:rPr lang="en-US" sz="2800" dirty="0"/>
              <a:t> 1 câu (</a:t>
            </a:r>
            <a:r>
              <a:rPr lang="en-US" sz="2800" dirty="0" err="1"/>
              <a:t>bất</a:t>
            </a:r>
            <a:r>
              <a:rPr lang="en-US" sz="2800" dirty="0"/>
              <a:t> </a:t>
            </a:r>
            <a:r>
              <a:rPr lang="en-US" sz="2800" dirty="0" err="1"/>
              <a:t>kể</a:t>
            </a:r>
            <a:r>
              <a:rPr lang="en-US" sz="2800" dirty="0"/>
              <a:t> câu </a:t>
            </a:r>
            <a:r>
              <a:rPr lang="en-US" sz="2800" dirty="0" err="1"/>
              <a:t>đơn</a:t>
            </a:r>
            <a:r>
              <a:rPr lang="en-US" sz="2800" dirty="0"/>
              <a:t>, câu </a:t>
            </a:r>
            <a:r>
              <a:rPr lang="en-US" sz="2800" dirty="0" err="1"/>
              <a:t>ghép</a:t>
            </a:r>
            <a:r>
              <a:rPr lang="en-US" sz="2800" dirty="0"/>
              <a:t> hay câu </a:t>
            </a:r>
            <a:r>
              <a:rPr lang="en-US" sz="2800" dirty="0" err="1"/>
              <a:t>đặc</a:t>
            </a:r>
            <a:r>
              <a:rPr lang="en-US" sz="2800" dirty="0"/>
              <a:t> </a:t>
            </a:r>
            <a:r>
              <a:rPr lang="en-US" sz="2800" dirty="0" err="1"/>
              <a:t>biệt</a:t>
            </a:r>
            <a:r>
              <a:rPr lang="en-US" sz="2800" dirty="0"/>
              <a:t>) </a:t>
            </a:r>
            <a:r>
              <a:rPr lang="en-US" sz="2800" dirty="0" err="1"/>
              <a:t>và</a:t>
            </a:r>
            <a:r>
              <a:rPr lang="en-US" sz="2800" dirty="0"/>
              <a:t> tự </a:t>
            </a:r>
            <a:r>
              <a:rPr lang="en-US" sz="2800" dirty="0" err="1"/>
              <a:t>thể</a:t>
            </a:r>
            <a:r>
              <a:rPr lang="en-US" sz="2800" dirty="0"/>
              <a:t> </a:t>
            </a:r>
            <a:r>
              <a:rPr lang="en-US" sz="2800" dirty="0" err="1"/>
              <a:t>hiện</a:t>
            </a:r>
            <a:r>
              <a:rPr lang="en-US" sz="2800" dirty="0"/>
              <a:t> </a:t>
            </a:r>
            <a:r>
              <a:rPr lang="en-US" sz="2800" dirty="0" err="1"/>
              <a:t>một</a:t>
            </a:r>
            <a:r>
              <a:rPr lang="en-US" sz="2800" dirty="0"/>
              <a:t> </a:t>
            </a:r>
            <a:r>
              <a:rPr lang="en-US" sz="2800" dirty="0" err="1"/>
              <a:t>thông</a:t>
            </a:r>
            <a:r>
              <a:rPr lang="en-US" sz="2800" dirty="0"/>
              <a:t> </a:t>
            </a:r>
            <a:r>
              <a:rPr lang="en-US" sz="2800" dirty="0" err="1"/>
              <a:t>báo</a:t>
            </a:r>
            <a:r>
              <a:rPr lang="en-US" sz="2800" dirty="0"/>
              <a:t> </a:t>
            </a:r>
            <a:r>
              <a:rPr lang="en-US" sz="2800" dirty="0" err="1"/>
              <a:t>rõ</a:t>
            </a:r>
            <a:r>
              <a:rPr lang="en-US" sz="2800" dirty="0"/>
              <a:t> </a:t>
            </a:r>
            <a:r>
              <a:rPr lang="en-US" sz="2800" dirty="0" err="1"/>
              <a:t>nghĩa</a:t>
            </a:r>
            <a:r>
              <a:rPr lang="en-US" sz="2800" dirty="0"/>
              <a:t>. </a:t>
            </a:r>
            <a:r>
              <a:rPr lang="en-US" sz="2800" b="1" i="1" dirty="0" err="1"/>
              <a:t>Khi</a:t>
            </a:r>
            <a:r>
              <a:rPr lang="en-US" sz="2800" b="1" i="1" dirty="0"/>
              <a:t> </a:t>
            </a:r>
            <a:r>
              <a:rPr lang="en-US" sz="2800" b="1" i="1" dirty="0" err="1"/>
              <a:t>tách</a:t>
            </a:r>
            <a:r>
              <a:rPr lang="en-US" sz="2800" b="1" i="1" dirty="0"/>
              <a:t> </a:t>
            </a:r>
            <a:r>
              <a:rPr lang="en-US" sz="2800" b="1" i="1" dirty="0" err="1"/>
              <a:t>nó</a:t>
            </a:r>
            <a:r>
              <a:rPr lang="en-US" sz="2800" b="1" i="1" dirty="0"/>
              <a:t> </a:t>
            </a:r>
            <a:r>
              <a:rPr lang="en-US" sz="2800" b="1" i="1" dirty="0" err="1"/>
              <a:t>khỏi</a:t>
            </a:r>
            <a:r>
              <a:rPr lang="en-US" sz="2800" b="1" i="1" dirty="0"/>
              <a:t> văn bản, ta </a:t>
            </a:r>
            <a:r>
              <a:rPr lang="en-US" sz="2800" b="1" i="1" dirty="0" err="1"/>
              <a:t>vẫn</a:t>
            </a:r>
            <a:r>
              <a:rPr lang="en-US" sz="2800" b="1" i="1" dirty="0"/>
              <a:t> </a:t>
            </a:r>
            <a:r>
              <a:rPr lang="en-US" sz="2800" b="1" i="1" dirty="0" err="1"/>
              <a:t>hiểu</a:t>
            </a:r>
            <a:r>
              <a:rPr lang="en-US" sz="2800" b="1" i="1" dirty="0"/>
              <a:t> </a:t>
            </a:r>
            <a:r>
              <a:rPr lang="en-US" sz="2800" b="1" i="1" dirty="0" err="1"/>
              <a:t>nội</a:t>
            </a:r>
            <a:r>
              <a:rPr lang="en-US" sz="2800" b="1" i="1" dirty="0"/>
              <a:t> dung của </a:t>
            </a:r>
            <a:r>
              <a:rPr lang="en-US" sz="2800" b="1" i="1" dirty="0" err="1"/>
              <a:t>nó</a:t>
            </a:r>
            <a:r>
              <a:rPr lang="en-US" sz="2800" b="1" i="1" dirty="0"/>
              <a:t> </a:t>
            </a:r>
            <a:r>
              <a:rPr lang="en-US" sz="2800" b="1" i="1" dirty="0" err="1"/>
              <a:t>đúng</a:t>
            </a:r>
            <a:r>
              <a:rPr lang="en-US" sz="2800" b="1" i="1" dirty="0"/>
              <a:t> </a:t>
            </a:r>
            <a:r>
              <a:rPr lang="en-US" sz="2800" b="1" i="1" dirty="0" err="1"/>
              <a:t>theo</a:t>
            </a:r>
            <a:r>
              <a:rPr lang="en-US" sz="2800" b="1" i="1" dirty="0"/>
              <a:t> </a:t>
            </a:r>
            <a:r>
              <a:rPr lang="en-US" sz="2800" b="1" i="1" dirty="0" err="1"/>
              <a:t>tinh</a:t>
            </a:r>
            <a:r>
              <a:rPr lang="en-US" sz="2800" b="1" i="1" dirty="0"/>
              <a:t> </a:t>
            </a:r>
            <a:r>
              <a:rPr lang="en-US" sz="2800" b="1" i="1" dirty="0" err="1"/>
              <a:t>thần</a:t>
            </a:r>
            <a:r>
              <a:rPr lang="en-US" sz="2800" b="1" i="1" dirty="0"/>
              <a:t> của văn bản. </a:t>
            </a:r>
          </a:p>
          <a:p>
            <a:pPr hangingPunct="0"/>
            <a:endParaRPr lang="en-US" sz="1200" b="1" i="1" dirty="0"/>
          </a:p>
          <a:p>
            <a:pPr hangingPunct="0"/>
            <a:r>
              <a:rPr lang="en-US" sz="2800" dirty="0"/>
              <a:t>	- </a:t>
            </a:r>
            <a:r>
              <a:rPr lang="en-US" sz="2800" b="1" dirty="0">
                <a:solidFill>
                  <a:srgbClr val="FF0000"/>
                </a:solidFill>
              </a:rPr>
              <a:t>Câu </a:t>
            </a:r>
            <a:r>
              <a:rPr lang="en-US" sz="2800" b="1" dirty="0" err="1">
                <a:solidFill>
                  <a:srgbClr val="FF0000"/>
                </a:solidFill>
              </a:rPr>
              <a:t>loại</a:t>
            </a:r>
            <a:r>
              <a:rPr lang="en-US" sz="2800" b="1" dirty="0">
                <a:solidFill>
                  <a:srgbClr val="FF0000"/>
                </a:solidFill>
              </a:rPr>
              <a:t> 2 (câu </a:t>
            </a:r>
            <a:r>
              <a:rPr lang="en-US" sz="2800" b="1" dirty="0" err="1">
                <a:solidFill>
                  <a:srgbClr val="FF0000"/>
                </a:solidFill>
              </a:rPr>
              <a:t>hợp</a:t>
            </a:r>
            <a:r>
              <a:rPr lang="en-US" sz="2800" b="1" dirty="0">
                <a:solidFill>
                  <a:srgbClr val="FF0000"/>
                </a:solidFill>
              </a:rPr>
              <a:t> </a:t>
            </a:r>
            <a:r>
              <a:rPr lang="en-US" sz="2800" b="1" dirty="0" err="1">
                <a:solidFill>
                  <a:srgbClr val="FF0000"/>
                </a:solidFill>
              </a:rPr>
              <a:t>nghĩa</a:t>
            </a:r>
            <a:r>
              <a:rPr lang="en-US" sz="2800" b="1" dirty="0">
                <a:solidFill>
                  <a:srgbClr val="FF0000"/>
                </a:solidFill>
              </a:rPr>
              <a:t>)</a:t>
            </a:r>
            <a:r>
              <a:rPr lang="en-US" sz="2800" dirty="0"/>
              <a:t>: </a:t>
            </a:r>
            <a:r>
              <a:rPr lang="en-US" sz="2800" dirty="0" err="1"/>
              <a:t>về</a:t>
            </a:r>
            <a:r>
              <a:rPr lang="en-US" sz="2800" dirty="0"/>
              <a:t> </a:t>
            </a:r>
            <a:r>
              <a:rPr lang="en-US" sz="2800" dirty="0" err="1"/>
              <a:t>mặt</a:t>
            </a:r>
            <a:r>
              <a:rPr lang="en-US" sz="2800" dirty="0"/>
              <a:t> </a:t>
            </a:r>
            <a:r>
              <a:rPr lang="en-US" sz="2800" dirty="0" err="1"/>
              <a:t>ngữ</a:t>
            </a:r>
            <a:r>
              <a:rPr lang="en-US" sz="2800" dirty="0"/>
              <a:t> </a:t>
            </a:r>
            <a:r>
              <a:rPr lang="en-US" sz="2800" dirty="0" err="1"/>
              <a:t>pháp</a:t>
            </a:r>
            <a:r>
              <a:rPr lang="en-US" sz="2800" dirty="0"/>
              <a:t> (</a:t>
            </a:r>
            <a:r>
              <a:rPr lang="en-US" sz="2800" dirty="0" err="1"/>
              <a:t>truyền</a:t>
            </a:r>
            <a:r>
              <a:rPr lang="en-US" sz="2800" dirty="0"/>
              <a:t> </a:t>
            </a:r>
            <a:r>
              <a:rPr lang="en-US" sz="2800" dirty="0" err="1"/>
              <a:t>thống</a:t>
            </a:r>
            <a:r>
              <a:rPr lang="en-US" sz="2800" dirty="0"/>
              <a:t>), </a:t>
            </a:r>
            <a:r>
              <a:rPr lang="en-US" sz="2800" dirty="0" err="1"/>
              <a:t>đó</a:t>
            </a:r>
            <a:r>
              <a:rPr lang="en-US" sz="2800" dirty="0"/>
              <a:t> </a:t>
            </a:r>
            <a:r>
              <a:rPr lang="en-US" sz="2800" dirty="0" err="1"/>
              <a:t>là</a:t>
            </a:r>
            <a:r>
              <a:rPr lang="en-US" sz="2800" dirty="0"/>
              <a:t> 1 câu (</a:t>
            </a:r>
            <a:r>
              <a:rPr lang="en-US" sz="2800" dirty="0" err="1"/>
              <a:t>bất</a:t>
            </a:r>
            <a:r>
              <a:rPr lang="en-US" sz="2800" dirty="0"/>
              <a:t> </a:t>
            </a:r>
            <a:r>
              <a:rPr lang="en-US" sz="2800" dirty="0" err="1"/>
              <a:t>kể</a:t>
            </a:r>
            <a:r>
              <a:rPr lang="en-US" sz="2800" dirty="0"/>
              <a:t> câu </a:t>
            </a:r>
            <a:r>
              <a:rPr lang="en-US" sz="2800" dirty="0" err="1"/>
              <a:t>đơn</a:t>
            </a:r>
            <a:r>
              <a:rPr lang="en-US" sz="2800" dirty="0"/>
              <a:t>, câu </a:t>
            </a:r>
            <a:r>
              <a:rPr lang="en-US" sz="2800" dirty="0" err="1"/>
              <a:t>ghép</a:t>
            </a:r>
            <a:r>
              <a:rPr lang="en-US" sz="2800" dirty="0"/>
              <a:t> hay câu </a:t>
            </a:r>
            <a:r>
              <a:rPr lang="en-US" sz="2800" dirty="0" err="1"/>
              <a:t>đặc</a:t>
            </a:r>
            <a:r>
              <a:rPr lang="en-US" sz="2800" dirty="0"/>
              <a:t> </a:t>
            </a:r>
            <a:r>
              <a:rPr lang="en-US" sz="2800" dirty="0" err="1"/>
              <a:t>biệt</a:t>
            </a:r>
            <a:r>
              <a:rPr lang="en-US" sz="2800" dirty="0"/>
              <a:t>) </a:t>
            </a:r>
            <a:r>
              <a:rPr lang="en-US" sz="2800" dirty="0" err="1"/>
              <a:t>nhưng</a:t>
            </a:r>
            <a:r>
              <a:rPr lang="en-US" sz="2800" dirty="0"/>
              <a:t> </a:t>
            </a:r>
            <a:r>
              <a:rPr lang="en-US" sz="2800" dirty="0" err="1"/>
              <a:t>về</a:t>
            </a:r>
            <a:r>
              <a:rPr lang="en-US" sz="2800" dirty="0"/>
              <a:t> </a:t>
            </a:r>
            <a:r>
              <a:rPr lang="en-US" sz="2800" dirty="0" err="1"/>
              <a:t>nghĩa</a:t>
            </a:r>
            <a:r>
              <a:rPr lang="en-US" sz="2800" dirty="0"/>
              <a:t> </a:t>
            </a:r>
            <a:r>
              <a:rPr lang="en-US" sz="2800" dirty="0" err="1"/>
              <a:t>thì</a:t>
            </a:r>
            <a:r>
              <a:rPr lang="en-US" sz="2800" dirty="0"/>
              <a:t> </a:t>
            </a:r>
            <a:r>
              <a:rPr lang="en-US" sz="2800" dirty="0" err="1"/>
              <a:t>phải</a:t>
            </a:r>
            <a:r>
              <a:rPr lang="en-US" sz="2800" dirty="0"/>
              <a:t> </a:t>
            </a:r>
            <a:r>
              <a:rPr lang="en-US" sz="2800" dirty="0" err="1"/>
              <a:t>liên</a:t>
            </a:r>
            <a:r>
              <a:rPr lang="en-US" sz="2800" dirty="0"/>
              <a:t> kết </a:t>
            </a:r>
            <a:r>
              <a:rPr lang="en-US" sz="2800" dirty="0" err="1"/>
              <a:t>với</a:t>
            </a:r>
            <a:r>
              <a:rPr lang="en-US" sz="2800" dirty="0"/>
              <a:t> </a:t>
            </a:r>
            <a:r>
              <a:rPr lang="en-US" sz="2800" dirty="0" err="1"/>
              <a:t>những</a:t>
            </a:r>
            <a:r>
              <a:rPr lang="en-US" sz="2800" dirty="0"/>
              <a:t> câu </a:t>
            </a:r>
            <a:r>
              <a:rPr lang="en-US" sz="2800" dirty="0" err="1"/>
              <a:t>trước</a:t>
            </a:r>
            <a:r>
              <a:rPr lang="en-US" sz="2800" dirty="0"/>
              <a:t> </a:t>
            </a:r>
            <a:r>
              <a:rPr lang="en-US" sz="2800" dirty="0" err="1"/>
              <a:t>mới</a:t>
            </a:r>
            <a:r>
              <a:rPr lang="en-US" sz="2800" dirty="0"/>
              <a:t> </a:t>
            </a:r>
            <a:r>
              <a:rPr lang="en-US" sz="2800" dirty="0" err="1"/>
              <a:t>thể</a:t>
            </a:r>
            <a:r>
              <a:rPr lang="en-US" sz="2800" dirty="0"/>
              <a:t> </a:t>
            </a:r>
            <a:r>
              <a:rPr lang="en-US" sz="2800" dirty="0" err="1"/>
              <a:t>hiện</a:t>
            </a:r>
            <a:r>
              <a:rPr lang="en-US" sz="2800" dirty="0"/>
              <a:t> </a:t>
            </a:r>
            <a:r>
              <a:rPr lang="en-US" sz="2800" dirty="0" err="1"/>
              <a:t>được</a:t>
            </a:r>
            <a:r>
              <a:rPr lang="en-US" sz="2800" dirty="0"/>
              <a:t> </a:t>
            </a:r>
            <a:r>
              <a:rPr lang="en-US" sz="2800" dirty="0" err="1"/>
              <a:t>một</a:t>
            </a:r>
            <a:r>
              <a:rPr lang="en-US" sz="2800" dirty="0"/>
              <a:t> </a:t>
            </a:r>
            <a:r>
              <a:rPr lang="en-US" sz="2800" dirty="0" err="1"/>
              <a:t>thông</a:t>
            </a:r>
            <a:r>
              <a:rPr lang="en-US" sz="2800" dirty="0"/>
              <a:t> </a:t>
            </a:r>
            <a:r>
              <a:rPr lang="en-US" sz="2800" dirty="0" err="1"/>
              <a:t>báo</a:t>
            </a:r>
            <a:r>
              <a:rPr lang="en-US" sz="2800" dirty="0"/>
              <a:t> </a:t>
            </a:r>
            <a:r>
              <a:rPr lang="en-US" sz="2800" dirty="0" err="1"/>
              <a:t>rõ</a:t>
            </a:r>
            <a:r>
              <a:rPr lang="en-US" sz="2800" dirty="0"/>
              <a:t> </a:t>
            </a:r>
            <a:r>
              <a:rPr lang="en-US" sz="2800" dirty="0" err="1"/>
              <a:t>nghĩa</a:t>
            </a:r>
            <a:r>
              <a:rPr lang="en-US" sz="2800" dirty="0"/>
              <a:t>, </a:t>
            </a:r>
            <a:r>
              <a:rPr lang="en-US" sz="2800" dirty="0" err="1"/>
              <a:t>đúng</a:t>
            </a:r>
            <a:r>
              <a:rPr lang="en-US" sz="2800" dirty="0"/>
              <a:t> </a:t>
            </a:r>
            <a:r>
              <a:rPr lang="en-US" sz="2800" dirty="0" err="1"/>
              <a:t>theo</a:t>
            </a:r>
            <a:r>
              <a:rPr lang="en-US" sz="2800" dirty="0"/>
              <a:t> </a:t>
            </a:r>
            <a:r>
              <a:rPr lang="en-US" sz="2800" dirty="0" err="1"/>
              <a:t>tinh</a:t>
            </a:r>
            <a:r>
              <a:rPr lang="en-US" sz="2800" dirty="0"/>
              <a:t> </a:t>
            </a:r>
            <a:r>
              <a:rPr lang="en-US" sz="2800" dirty="0" err="1"/>
              <a:t>thần</a:t>
            </a:r>
            <a:r>
              <a:rPr lang="en-US" sz="2800" dirty="0"/>
              <a:t> của văn bản. </a:t>
            </a:r>
            <a:r>
              <a:rPr lang="en-US" sz="2800" b="1" i="1" dirty="0" err="1"/>
              <a:t>Khi</a:t>
            </a:r>
            <a:r>
              <a:rPr lang="en-US" sz="2800" b="1" i="1" dirty="0"/>
              <a:t> </a:t>
            </a:r>
            <a:r>
              <a:rPr lang="en-US" sz="2800" b="1" i="1" dirty="0" err="1"/>
              <a:t>tách</a:t>
            </a:r>
            <a:r>
              <a:rPr lang="en-US" sz="2800" b="1" i="1" dirty="0"/>
              <a:t> </a:t>
            </a:r>
            <a:r>
              <a:rPr lang="en-US" sz="2800" b="1" i="1" dirty="0" err="1"/>
              <a:t>nó</a:t>
            </a:r>
            <a:r>
              <a:rPr lang="en-US" sz="2800" b="1" i="1" dirty="0"/>
              <a:t> </a:t>
            </a:r>
            <a:r>
              <a:rPr lang="en-US" sz="2800" b="1" i="1" dirty="0" err="1"/>
              <a:t>khỏi</a:t>
            </a:r>
            <a:r>
              <a:rPr lang="en-US" sz="2800" b="1" i="1" dirty="0"/>
              <a:t> văn bản, ta </a:t>
            </a:r>
            <a:r>
              <a:rPr lang="en-US" sz="2800" b="1" i="1" dirty="0" err="1"/>
              <a:t>không</a:t>
            </a:r>
            <a:r>
              <a:rPr lang="en-US" sz="2800" b="1" i="1" dirty="0"/>
              <a:t> </a:t>
            </a:r>
            <a:r>
              <a:rPr lang="en-US" sz="2800" b="1" i="1" dirty="0" err="1"/>
              <a:t>hiểu</a:t>
            </a:r>
            <a:r>
              <a:rPr lang="en-US" sz="2800" b="1" i="1" dirty="0"/>
              <a:t> </a:t>
            </a:r>
            <a:r>
              <a:rPr lang="en-US" sz="2800" b="1" i="1" dirty="0" err="1"/>
              <a:t>nội</a:t>
            </a:r>
            <a:r>
              <a:rPr lang="en-US" sz="2800" b="1" i="1" dirty="0"/>
              <a:t> dung của </a:t>
            </a:r>
            <a:r>
              <a:rPr lang="en-US" sz="2800" b="1" i="1" dirty="0" err="1"/>
              <a:t>nó</a:t>
            </a:r>
            <a:r>
              <a:rPr lang="en-US" sz="2800" b="1" i="1" dirty="0"/>
              <a:t> </a:t>
            </a:r>
            <a:r>
              <a:rPr lang="en-US" sz="2800" b="1" i="1" dirty="0" err="1"/>
              <a:t>đúng</a:t>
            </a:r>
            <a:r>
              <a:rPr lang="en-US" sz="2800" b="1" i="1" dirty="0"/>
              <a:t> </a:t>
            </a:r>
            <a:r>
              <a:rPr lang="en-US" sz="2800" b="1" i="1" dirty="0" err="1"/>
              <a:t>theo</a:t>
            </a:r>
            <a:r>
              <a:rPr lang="en-US" sz="2800" b="1" i="1" dirty="0"/>
              <a:t> </a:t>
            </a:r>
            <a:r>
              <a:rPr lang="en-US" sz="2800" b="1" i="1" dirty="0" err="1"/>
              <a:t>tinh</a:t>
            </a:r>
            <a:r>
              <a:rPr lang="en-US" sz="2800" b="1" i="1" dirty="0"/>
              <a:t> </a:t>
            </a:r>
            <a:r>
              <a:rPr lang="en-US" sz="2800" b="1" i="1" dirty="0" err="1"/>
              <a:t>thần</a:t>
            </a:r>
            <a:r>
              <a:rPr lang="en-US" sz="2800" b="1" i="1" dirty="0"/>
              <a:t> của văn bản. </a:t>
            </a:r>
          </a:p>
          <a:p>
            <a:pPr hangingPunct="0"/>
            <a:endParaRPr lang="en-US" sz="1200" dirty="0"/>
          </a:p>
          <a:p>
            <a:pPr hangingPunct="0"/>
            <a:r>
              <a:rPr lang="en-US" sz="2800" dirty="0"/>
              <a:t>	- </a:t>
            </a:r>
            <a:r>
              <a:rPr lang="en-US" sz="2800" b="1" dirty="0">
                <a:solidFill>
                  <a:srgbClr val="FF0000"/>
                </a:solidFill>
              </a:rPr>
              <a:t>Câu </a:t>
            </a:r>
            <a:r>
              <a:rPr lang="en-US" sz="2800" b="1" dirty="0" err="1">
                <a:solidFill>
                  <a:srgbClr val="FF0000"/>
                </a:solidFill>
              </a:rPr>
              <a:t>loại</a:t>
            </a:r>
            <a:r>
              <a:rPr lang="en-US" sz="2800" b="1" dirty="0">
                <a:solidFill>
                  <a:srgbClr val="FF0000"/>
                </a:solidFill>
              </a:rPr>
              <a:t> 3 (</a:t>
            </a:r>
            <a:r>
              <a:rPr lang="en-US" sz="2800" b="1" dirty="0" err="1">
                <a:solidFill>
                  <a:srgbClr val="FF0000"/>
                </a:solidFill>
              </a:rPr>
              <a:t>ngữ</a:t>
            </a:r>
            <a:r>
              <a:rPr lang="en-US" sz="2800" b="1" dirty="0">
                <a:solidFill>
                  <a:srgbClr val="FF0000"/>
                </a:solidFill>
              </a:rPr>
              <a:t> </a:t>
            </a:r>
            <a:r>
              <a:rPr lang="en-US" sz="2800" b="1" dirty="0" err="1">
                <a:solidFill>
                  <a:srgbClr val="FF0000"/>
                </a:solidFill>
              </a:rPr>
              <a:t>trực</a:t>
            </a:r>
            <a:r>
              <a:rPr lang="en-US" sz="2800" b="1" dirty="0">
                <a:solidFill>
                  <a:srgbClr val="FF0000"/>
                </a:solidFill>
              </a:rPr>
              <a:t> thuộc)</a:t>
            </a:r>
            <a:r>
              <a:rPr lang="en-US" sz="2800" dirty="0"/>
              <a:t>: </a:t>
            </a:r>
            <a:r>
              <a:rPr lang="en-US" sz="2800" dirty="0" err="1"/>
              <a:t>về</a:t>
            </a:r>
            <a:r>
              <a:rPr lang="en-US" sz="2800" dirty="0"/>
              <a:t> </a:t>
            </a:r>
            <a:r>
              <a:rPr lang="en-US" sz="2800" dirty="0" err="1"/>
              <a:t>mặt</a:t>
            </a:r>
            <a:r>
              <a:rPr lang="en-US" sz="2800" dirty="0"/>
              <a:t> </a:t>
            </a:r>
            <a:r>
              <a:rPr lang="en-US" sz="2800" dirty="0" err="1"/>
              <a:t>ngữ</a:t>
            </a:r>
            <a:r>
              <a:rPr lang="en-US" sz="2800" dirty="0"/>
              <a:t> </a:t>
            </a:r>
            <a:r>
              <a:rPr lang="en-US" sz="2800" dirty="0" err="1"/>
              <a:t>pháp</a:t>
            </a:r>
            <a:r>
              <a:rPr lang="en-US" sz="2800" dirty="0"/>
              <a:t> (</a:t>
            </a:r>
            <a:r>
              <a:rPr lang="en-US" sz="2800" dirty="0" err="1"/>
              <a:t>truyền</a:t>
            </a:r>
            <a:r>
              <a:rPr lang="en-US" sz="2800" dirty="0"/>
              <a:t> </a:t>
            </a:r>
            <a:r>
              <a:rPr lang="en-US" sz="2800" dirty="0" err="1"/>
              <a:t>thống</a:t>
            </a:r>
            <a:r>
              <a:rPr lang="en-US" sz="2800" dirty="0"/>
              <a:t>), </a:t>
            </a:r>
            <a:r>
              <a:rPr lang="en-US" sz="2800" dirty="0" err="1"/>
              <a:t>đó</a:t>
            </a:r>
            <a:r>
              <a:rPr lang="en-US" sz="2800" dirty="0"/>
              <a:t> </a:t>
            </a:r>
            <a:r>
              <a:rPr lang="en-US" sz="2800" dirty="0" err="1"/>
              <a:t>một</a:t>
            </a:r>
            <a:r>
              <a:rPr lang="en-US" sz="2800" dirty="0"/>
              <a:t> </a:t>
            </a:r>
            <a:r>
              <a:rPr lang="en-US" sz="2800" dirty="0" err="1"/>
              <a:t>đơn</a:t>
            </a:r>
            <a:r>
              <a:rPr lang="en-US" sz="2800" dirty="0"/>
              <a:t> </a:t>
            </a:r>
            <a:r>
              <a:rPr lang="en-US" sz="2800" dirty="0" err="1"/>
              <a:t>vị</a:t>
            </a:r>
            <a:r>
              <a:rPr lang="en-US" sz="2800" dirty="0"/>
              <a:t> </a:t>
            </a:r>
            <a:r>
              <a:rPr lang="en-US" sz="2800" dirty="0" err="1"/>
              <a:t>dưới</a:t>
            </a:r>
            <a:r>
              <a:rPr lang="en-US" sz="2800" dirty="0"/>
              <a:t> </a:t>
            </a:r>
            <a:r>
              <a:rPr lang="en-US" sz="2800" dirty="0" err="1"/>
              <a:t>câu</a:t>
            </a:r>
            <a:r>
              <a:rPr lang="en-US" sz="2800" dirty="0"/>
              <a:t> (</a:t>
            </a:r>
            <a:r>
              <a:rPr lang="en-US" sz="2800" dirty="0" err="1"/>
              <a:t>có</a:t>
            </a:r>
            <a:r>
              <a:rPr lang="en-US" sz="2800" dirty="0"/>
              <a:t> </a:t>
            </a:r>
            <a:r>
              <a:rPr lang="en-US" sz="2800" dirty="0" err="1"/>
              <a:t>thể</a:t>
            </a:r>
            <a:r>
              <a:rPr lang="en-US" sz="2800" dirty="0"/>
              <a:t> </a:t>
            </a:r>
            <a:r>
              <a:rPr lang="en-US" sz="2800" dirty="0" err="1"/>
              <a:t>là</a:t>
            </a:r>
            <a:r>
              <a:rPr lang="en-US" sz="2800" dirty="0"/>
              <a:t> câu </a:t>
            </a:r>
            <a:r>
              <a:rPr lang="en-US" sz="2800" dirty="0" err="1"/>
              <a:t>đặc</a:t>
            </a:r>
            <a:r>
              <a:rPr lang="en-US" sz="2800" dirty="0"/>
              <a:t> </a:t>
            </a:r>
            <a:r>
              <a:rPr lang="en-US" sz="2800" dirty="0" err="1"/>
              <a:t>biệt</a:t>
            </a:r>
            <a:r>
              <a:rPr lang="en-US" sz="2800" dirty="0"/>
              <a:t>). </a:t>
            </a:r>
            <a:r>
              <a:rPr lang="en-US" sz="2800" dirty="0" err="1"/>
              <a:t>Về</a:t>
            </a:r>
            <a:r>
              <a:rPr lang="en-US" sz="2800" dirty="0"/>
              <a:t> </a:t>
            </a:r>
            <a:r>
              <a:rPr lang="en-US" sz="2800" dirty="0" err="1"/>
              <a:t>nghĩa</a:t>
            </a:r>
            <a:r>
              <a:rPr lang="en-US" sz="2800" dirty="0"/>
              <a:t> </a:t>
            </a:r>
            <a:r>
              <a:rPr lang="en-US" sz="2800" dirty="0" err="1"/>
              <a:t>nó</a:t>
            </a:r>
            <a:r>
              <a:rPr lang="en-US" sz="2800" dirty="0"/>
              <a:t> </a:t>
            </a:r>
            <a:r>
              <a:rPr lang="en-US" sz="2800" dirty="0" err="1"/>
              <a:t>phải</a:t>
            </a:r>
            <a:r>
              <a:rPr lang="en-US" sz="2800" dirty="0"/>
              <a:t> </a:t>
            </a:r>
            <a:r>
              <a:rPr lang="en-US" sz="2800" dirty="0" err="1"/>
              <a:t>liên</a:t>
            </a:r>
            <a:r>
              <a:rPr lang="en-US" sz="2800" dirty="0"/>
              <a:t> kết </a:t>
            </a:r>
            <a:r>
              <a:rPr lang="en-US" sz="2800" dirty="0" err="1"/>
              <a:t>với</a:t>
            </a:r>
            <a:r>
              <a:rPr lang="en-US" sz="2800" dirty="0"/>
              <a:t> </a:t>
            </a:r>
            <a:r>
              <a:rPr lang="en-US" sz="2800" dirty="0" err="1"/>
              <a:t>những</a:t>
            </a:r>
            <a:r>
              <a:rPr lang="en-US" sz="2800" dirty="0"/>
              <a:t> câu </a:t>
            </a:r>
            <a:r>
              <a:rPr lang="en-US" sz="2800" dirty="0" err="1"/>
              <a:t>trước</a:t>
            </a:r>
            <a:r>
              <a:rPr lang="en-US" sz="2800" dirty="0"/>
              <a:t> </a:t>
            </a:r>
            <a:r>
              <a:rPr lang="en-US" sz="2800" dirty="0" err="1"/>
              <a:t>mới</a:t>
            </a:r>
            <a:r>
              <a:rPr lang="en-US" sz="2800" dirty="0"/>
              <a:t> </a:t>
            </a:r>
            <a:r>
              <a:rPr lang="en-US" sz="2800" dirty="0" err="1"/>
              <a:t>thể</a:t>
            </a:r>
            <a:r>
              <a:rPr lang="en-US" sz="2800" dirty="0"/>
              <a:t> </a:t>
            </a:r>
            <a:r>
              <a:rPr lang="en-US" sz="2800" dirty="0" err="1"/>
              <a:t>hiện</a:t>
            </a:r>
            <a:r>
              <a:rPr lang="en-US" sz="2800" dirty="0"/>
              <a:t> </a:t>
            </a:r>
            <a:r>
              <a:rPr lang="en-US" sz="2800" dirty="0" err="1"/>
              <a:t>được</a:t>
            </a:r>
            <a:r>
              <a:rPr lang="en-US" sz="2800" dirty="0"/>
              <a:t> </a:t>
            </a:r>
            <a:r>
              <a:rPr lang="en-US" sz="2800" dirty="0" err="1"/>
              <a:t>một</a:t>
            </a:r>
            <a:r>
              <a:rPr lang="en-US" sz="2800" dirty="0"/>
              <a:t> </a:t>
            </a:r>
            <a:r>
              <a:rPr lang="en-US" sz="2800" dirty="0" err="1"/>
              <a:t>thông</a:t>
            </a:r>
            <a:r>
              <a:rPr lang="en-US" sz="2800" dirty="0"/>
              <a:t> </a:t>
            </a:r>
            <a:r>
              <a:rPr lang="en-US" sz="2800" dirty="0" err="1"/>
              <a:t>báo</a:t>
            </a:r>
            <a:r>
              <a:rPr lang="en-US" sz="2800" dirty="0"/>
              <a:t> </a:t>
            </a:r>
            <a:r>
              <a:rPr lang="en-US" sz="2800" dirty="0" err="1"/>
              <a:t>rõ</a:t>
            </a:r>
            <a:r>
              <a:rPr lang="en-US" sz="2800" dirty="0"/>
              <a:t> </a:t>
            </a:r>
            <a:r>
              <a:rPr lang="en-US" sz="2800" dirty="0" err="1"/>
              <a:t>nghĩa</a:t>
            </a:r>
            <a:r>
              <a:rPr lang="en-US" sz="2800" dirty="0"/>
              <a:t>, </a:t>
            </a:r>
            <a:r>
              <a:rPr lang="en-US" sz="2800" dirty="0" err="1"/>
              <a:t>đúng</a:t>
            </a:r>
            <a:r>
              <a:rPr lang="en-US" sz="2800" dirty="0"/>
              <a:t> </a:t>
            </a:r>
            <a:r>
              <a:rPr lang="en-US" sz="2800" dirty="0" err="1"/>
              <a:t>theo</a:t>
            </a:r>
            <a:r>
              <a:rPr lang="en-US" sz="2800" dirty="0"/>
              <a:t> </a:t>
            </a:r>
            <a:r>
              <a:rPr lang="en-US" sz="2800" dirty="0" err="1"/>
              <a:t>tinh</a:t>
            </a:r>
            <a:r>
              <a:rPr lang="en-US" sz="2800" dirty="0"/>
              <a:t> </a:t>
            </a:r>
            <a:r>
              <a:rPr lang="en-US" sz="2800" dirty="0" err="1"/>
              <a:t>thần</a:t>
            </a:r>
            <a:r>
              <a:rPr lang="en-US" sz="2800" dirty="0"/>
              <a:t> của văn bản. </a:t>
            </a:r>
            <a:r>
              <a:rPr lang="en-US" sz="2800" b="1" i="1" dirty="0" err="1"/>
              <a:t>Khi</a:t>
            </a:r>
            <a:r>
              <a:rPr lang="en-US" sz="2800" b="1" i="1" dirty="0"/>
              <a:t> </a:t>
            </a:r>
            <a:r>
              <a:rPr lang="en-US" sz="2800" b="1" i="1" dirty="0" err="1"/>
              <a:t>tách</a:t>
            </a:r>
            <a:r>
              <a:rPr lang="en-US" sz="2800" b="1" i="1" dirty="0"/>
              <a:t> </a:t>
            </a:r>
            <a:r>
              <a:rPr lang="en-US" sz="2800" b="1" i="1" dirty="0" err="1"/>
              <a:t>nó</a:t>
            </a:r>
            <a:r>
              <a:rPr lang="en-US" sz="2800" b="1" i="1" dirty="0"/>
              <a:t> </a:t>
            </a:r>
            <a:r>
              <a:rPr lang="en-US" sz="2800" b="1" i="1" dirty="0" err="1"/>
              <a:t>khỏi</a:t>
            </a:r>
            <a:r>
              <a:rPr lang="en-US" sz="2800" b="1" i="1" dirty="0"/>
              <a:t> văn bản, ta </a:t>
            </a:r>
            <a:r>
              <a:rPr lang="en-US" sz="2800" b="1" i="1" dirty="0" err="1"/>
              <a:t>không</a:t>
            </a:r>
            <a:r>
              <a:rPr lang="en-US" sz="2800" b="1" i="1" dirty="0"/>
              <a:t> </a:t>
            </a:r>
            <a:r>
              <a:rPr lang="en-US" sz="2800" b="1" i="1" dirty="0" err="1"/>
              <a:t>hiểu</a:t>
            </a:r>
            <a:r>
              <a:rPr lang="en-US" sz="2800" b="1" i="1" dirty="0"/>
              <a:t> </a:t>
            </a:r>
            <a:r>
              <a:rPr lang="en-US" sz="2800" b="1" i="1" dirty="0" err="1"/>
              <a:t>nội</a:t>
            </a:r>
            <a:r>
              <a:rPr lang="en-US" sz="2800" b="1" i="1" dirty="0"/>
              <a:t> dung của </a:t>
            </a:r>
            <a:r>
              <a:rPr lang="en-US" sz="2800" b="1" i="1" dirty="0" err="1"/>
              <a:t>nó</a:t>
            </a:r>
            <a:r>
              <a:rPr lang="en-US" sz="2800" b="1" i="1" dirty="0"/>
              <a:t> </a:t>
            </a:r>
            <a:r>
              <a:rPr lang="en-US" sz="2800" b="1" i="1" dirty="0" err="1"/>
              <a:t>đúng</a:t>
            </a:r>
            <a:r>
              <a:rPr lang="en-US" sz="2800" b="1" i="1" dirty="0"/>
              <a:t> </a:t>
            </a:r>
            <a:r>
              <a:rPr lang="en-US" sz="2800" b="1" i="1" dirty="0" err="1"/>
              <a:t>theo</a:t>
            </a:r>
            <a:r>
              <a:rPr lang="en-US" sz="2800" b="1" i="1" dirty="0"/>
              <a:t> </a:t>
            </a:r>
            <a:r>
              <a:rPr lang="en-US" sz="2800" b="1" i="1" dirty="0" err="1"/>
              <a:t>tinh</a:t>
            </a:r>
            <a:r>
              <a:rPr lang="en-US" sz="2800" b="1" i="1" dirty="0"/>
              <a:t> </a:t>
            </a:r>
            <a:r>
              <a:rPr lang="en-US" sz="2800" b="1" i="1" dirty="0" err="1"/>
              <a:t>thần</a:t>
            </a:r>
            <a:r>
              <a:rPr lang="en-US" sz="2800" b="1" i="1" dirty="0"/>
              <a:t> của văn bản. </a:t>
            </a:r>
          </a:p>
        </p:txBody>
      </p:sp>
    </p:spTree>
    <p:extLst>
      <p:ext uri="{BB962C8B-B14F-4D97-AF65-F5344CB8AC3E}">
        <p14:creationId xmlns:p14="http://schemas.microsoft.com/office/powerpoint/2010/main" val="86403904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98947" y="767688"/>
            <a:ext cx="11322423" cy="5693866"/>
          </a:xfrm>
          <a:prstGeom prst="rect">
            <a:avLst/>
          </a:prstGeom>
          <a:solidFill>
            <a:schemeClr val="accent5">
              <a:lumMod val="60000"/>
              <a:lumOff val="40000"/>
            </a:schemeClr>
          </a:solidFill>
        </p:spPr>
        <p:txBody>
          <a:bodyPr wrap="square">
            <a:spAutoFit/>
          </a:bodyPr>
          <a:lstStyle/>
          <a:p>
            <a:pPr hangingPunct="0"/>
            <a:r>
              <a:rPr lang="en-US" sz="2800" dirty="0"/>
              <a:t>	</a:t>
            </a:r>
          </a:p>
          <a:p>
            <a:pPr algn="just" hangingPunct="0"/>
            <a:r>
              <a:rPr lang="en-US" sz="2800" dirty="0"/>
              <a:t>	Câu </a:t>
            </a:r>
            <a:r>
              <a:rPr lang="en-US" sz="2800" dirty="0" err="1"/>
              <a:t>loại</a:t>
            </a:r>
            <a:r>
              <a:rPr lang="en-US" sz="2800" dirty="0"/>
              <a:t> 3 </a:t>
            </a:r>
            <a:r>
              <a:rPr lang="en-US" sz="2800" dirty="0" err="1"/>
              <a:t>là</a:t>
            </a:r>
            <a:r>
              <a:rPr lang="en-US" sz="2800" dirty="0"/>
              <a:t> </a:t>
            </a:r>
            <a:r>
              <a:rPr lang="en-US" sz="2800" dirty="0" err="1"/>
              <a:t>loại</a:t>
            </a:r>
            <a:r>
              <a:rPr lang="en-US" sz="2800" dirty="0"/>
              <a:t> câu </a:t>
            </a:r>
            <a:r>
              <a:rPr lang="en-US" sz="2800" dirty="0" err="1"/>
              <a:t>gây</a:t>
            </a:r>
            <a:r>
              <a:rPr lang="en-US" sz="2800" dirty="0"/>
              <a:t> </a:t>
            </a:r>
            <a:r>
              <a:rPr lang="en-US" sz="2800" dirty="0" err="1"/>
              <a:t>nhiều</a:t>
            </a:r>
            <a:r>
              <a:rPr lang="en-US" sz="2800" dirty="0"/>
              <a:t> </a:t>
            </a:r>
            <a:r>
              <a:rPr lang="en-US" sz="2800" dirty="0" err="1"/>
              <a:t>chú</a:t>
            </a:r>
            <a:r>
              <a:rPr lang="en-US" sz="2800" dirty="0"/>
              <a:t> ý </a:t>
            </a:r>
            <a:r>
              <a:rPr lang="en-US" sz="2800" dirty="0" err="1"/>
              <a:t>nhất</a:t>
            </a:r>
            <a:r>
              <a:rPr lang="en-US" sz="2800" dirty="0"/>
              <a:t>, </a:t>
            </a:r>
            <a:r>
              <a:rPr lang="en-US" sz="2800" dirty="0" err="1"/>
              <a:t>bởi</a:t>
            </a:r>
            <a:r>
              <a:rPr lang="en-US" sz="2800" dirty="0"/>
              <a:t> </a:t>
            </a:r>
            <a:r>
              <a:rPr lang="en-US" sz="2800" dirty="0" err="1"/>
              <a:t>lẽ</a:t>
            </a:r>
            <a:r>
              <a:rPr lang="en-US" sz="2800" dirty="0"/>
              <a:t>, </a:t>
            </a:r>
            <a:r>
              <a:rPr lang="en-US" sz="2800" dirty="0" err="1"/>
              <a:t>đây</a:t>
            </a:r>
            <a:r>
              <a:rPr lang="en-US" sz="2800" dirty="0"/>
              <a:t> </a:t>
            </a:r>
            <a:r>
              <a:rPr lang="en-US" sz="2800" dirty="0" err="1"/>
              <a:t>là</a:t>
            </a:r>
            <a:r>
              <a:rPr lang="en-US" sz="2800" dirty="0"/>
              <a:t> </a:t>
            </a:r>
            <a:r>
              <a:rPr lang="en-US" sz="2800" dirty="0" err="1"/>
              <a:t>loại</a:t>
            </a:r>
            <a:r>
              <a:rPr lang="en-US" sz="2800" dirty="0"/>
              <a:t> câu </a:t>
            </a:r>
            <a:r>
              <a:rPr lang="en-US" sz="2800" b="1" i="1" dirty="0" err="1"/>
              <a:t>khó</a:t>
            </a:r>
            <a:r>
              <a:rPr lang="en-US" sz="2800" b="1" i="1" dirty="0"/>
              <a:t> </a:t>
            </a:r>
            <a:r>
              <a:rPr lang="en-US" sz="2800" b="1" i="1" dirty="0" err="1"/>
              <a:t>viết</a:t>
            </a:r>
            <a:r>
              <a:rPr lang="en-US" sz="2800" b="1" i="1" dirty="0"/>
              <a:t>. </a:t>
            </a:r>
          </a:p>
          <a:p>
            <a:pPr algn="just" hangingPunct="0"/>
            <a:r>
              <a:rPr lang="en-US" sz="2800" dirty="0"/>
              <a:t>	</a:t>
            </a:r>
            <a:r>
              <a:rPr lang="en-US" sz="2800" dirty="0" err="1"/>
              <a:t>Nếu</a:t>
            </a:r>
            <a:r>
              <a:rPr lang="en-US" sz="2800" dirty="0"/>
              <a:t> </a:t>
            </a:r>
            <a:r>
              <a:rPr lang="en-US" sz="2800" dirty="0" err="1">
                <a:solidFill>
                  <a:srgbClr val="FF0000"/>
                </a:solidFill>
              </a:rPr>
              <a:t>viết</a:t>
            </a:r>
            <a:r>
              <a:rPr lang="en-US" sz="2800" dirty="0">
                <a:solidFill>
                  <a:srgbClr val="FF0000"/>
                </a:solidFill>
              </a:rPr>
              <a:t> </a:t>
            </a:r>
            <a:r>
              <a:rPr lang="en-US" sz="2800" dirty="0" err="1">
                <a:solidFill>
                  <a:srgbClr val="FF0000"/>
                </a:solidFill>
              </a:rPr>
              <a:t>đúng</a:t>
            </a:r>
            <a:r>
              <a:rPr lang="en-US" sz="2800" dirty="0">
                <a:solidFill>
                  <a:srgbClr val="FF0000"/>
                </a:solidFill>
              </a:rPr>
              <a:t> </a:t>
            </a:r>
            <a:r>
              <a:rPr lang="en-US" sz="2800" dirty="0" err="1"/>
              <a:t>loại</a:t>
            </a:r>
            <a:r>
              <a:rPr lang="en-US" sz="2800" dirty="0"/>
              <a:t> câu </a:t>
            </a:r>
            <a:r>
              <a:rPr lang="en-US" sz="2800" dirty="0" err="1"/>
              <a:t>này</a:t>
            </a:r>
            <a:r>
              <a:rPr lang="en-US" sz="2800" dirty="0"/>
              <a:t> </a:t>
            </a:r>
            <a:r>
              <a:rPr lang="en-US" sz="2800" dirty="0" err="1"/>
              <a:t>thì</a:t>
            </a:r>
            <a:r>
              <a:rPr lang="en-US" sz="2800" dirty="0"/>
              <a:t> văn bản </a:t>
            </a:r>
            <a:r>
              <a:rPr lang="en-US" sz="2800" dirty="0" err="1"/>
              <a:t>có</a:t>
            </a:r>
            <a:r>
              <a:rPr lang="en-US" sz="2800" dirty="0"/>
              <a:t> giá trị, </a:t>
            </a:r>
            <a:r>
              <a:rPr lang="en-US" sz="2800" dirty="0" err="1"/>
              <a:t>nếu</a:t>
            </a:r>
            <a:r>
              <a:rPr lang="en-US" sz="2800" dirty="0"/>
              <a:t> </a:t>
            </a:r>
            <a:r>
              <a:rPr lang="en-US" sz="2800" dirty="0" err="1">
                <a:solidFill>
                  <a:srgbClr val="FF0000"/>
                </a:solidFill>
              </a:rPr>
              <a:t>viết</a:t>
            </a:r>
            <a:r>
              <a:rPr lang="en-US" sz="2800" dirty="0">
                <a:solidFill>
                  <a:srgbClr val="FF0000"/>
                </a:solidFill>
              </a:rPr>
              <a:t> </a:t>
            </a:r>
            <a:r>
              <a:rPr lang="en-US" sz="2800" dirty="0" err="1">
                <a:solidFill>
                  <a:srgbClr val="FF0000"/>
                </a:solidFill>
              </a:rPr>
              <a:t>không</a:t>
            </a:r>
            <a:r>
              <a:rPr lang="en-US" sz="2800" dirty="0">
                <a:solidFill>
                  <a:srgbClr val="FF0000"/>
                </a:solidFill>
              </a:rPr>
              <a:t> </a:t>
            </a:r>
            <a:r>
              <a:rPr lang="en-US" sz="2800" dirty="0" err="1">
                <a:solidFill>
                  <a:srgbClr val="FF0000"/>
                </a:solidFill>
              </a:rPr>
              <a:t>đúng</a:t>
            </a:r>
            <a:r>
              <a:rPr lang="en-US" sz="2800" dirty="0">
                <a:solidFill>
                  <a:srgbClr val="FF0000"/>
                </a:solidFill>
              </a:rPr>
              <a:t> </a:t>
            </a:r>
            <a:r>
              <a:rPr lang="en-US" sz="2800" dirty="0" err="1"/>
              <a:t>thì</a:t>
            </a:r>
            <a:r>
              <a:rPr lang="en-US" sz="2800" dirty="0"/>
              <a:t> kết </a:t>
            </a:r>
            <a:r>
              <a:rPr lang="en-US" sz="2800" dirty="0" err="1"/>
              <a:t>quả</a:t>
            </a:r>
            <a:r>
              <a:rPr lang="en-US" sz="2800" dirty="0"/>
              <a:t> </a:t>
            </a:r>
            <a:r>
              <a:rPr lang="en-US" sz="2800" dirty="0" err="1"/>
              <a:t>sẽ</a:t>
            </a:r>
            <a:r>
              <a:rPr lang="en-US" sz="2800" dirty="0"/>
              <a:t> </a:t>
            </a:r>
            <a:r>
              <a:rPr lang="en-US" sz="2800" dirty="0" err="1"/>
              <a:t>ngược</a:t>
            </a:r>
            <a:r>
              <a:rPr lang="en-US" sz="2800" dirty="0"/>
              <a:t> </a:t>
            </a:r>
            <a:r>
              <a:rPr lang="en-US" sz="2800" dirty="0" err="1"/>
              <a:t>lại</a:t>
            </a:r>
            <a:r>
              <a:rPr lang="en-US" sz="2800" dirty="0"/>
              <a:t>. </a:t>
            </a:r>
          </a:p>
          <a:p>
            <a:pPr algn="just" hangingPunct="0"/>
            <a:r>
              <a:rPr lang="en-US" sz="2800" dirty="0"/>
              <a:t>	</a:t>
            </a:r>
            <a:r>
              <a:rPr lang="en-US" sz="2800" dirty="0" err="1"/>
              <a:t>Những</a:t>
            </a:r>
            <a:r>
              <a:rPr lang="en-US" sz="2800" dirty="0"/>
              <a:t> câu </a:t>
            </a:r>
            <a:r>
              <a:rPr lang="en-US" sz="2800" dirty="0" err="1"/>
              <a:t>loại</a:t>
            </a:r>
            <a:r>
              <a:rPr lang="en-US" sz="2800" dirty="0"/>
              <a:t> 3 </a:t>
            </a:r>
            <a:r>
              <a:rPr lang="en-US" sz="2800" dirty="0" err="1"/>
              <a:t>thường</a:t>
            </a:r>
            <a:r>
              <a:rPr lang="en-US" sz="2800" dirty="0"/>
              <a:t> </a:t>
            </a:r>
            <a:r>
              <a:rPr lang="en-US" sz="2800" dirty="0" err="1"/>
              <a:t>gặp</a:t>
            </a:r>
            <a:r>
              <a:rPr lang="en-US" sz="2800" dirty="0"/>
              <a:t> </a:t>
            </a:r>
            <a:r>
              <a:rPr lang="en-US" sz="2800" dirty="0" err="1"/>
              <a:t>trong</a:t>
            </a:r>
            <a:r>
              <a:rPr lang="en-US" sz="2800" dirty="0"/>
              <a:t> văn bản </a:t>
            </a:r>
            <a:r>
              <a:rPr lang="en-US" sz="2800" dirty="0" err="1"/>
              <a:t>là</a:t>
            </a:r>
            <a:r>
              <a:rPr lang="en-US" sz="2800" dirty="0"/>
              <a:t>: </a:t>
            </a:r>
            <a:r>
              <a:rPr lang="en-US" sz="2800" dirty="0">
                <a:solidFill>
                  <a:srgbClr val="FF0000"/>
                </a:solidFill>
              </a:rPr>
              <a:t>câu </a:t>
            </a:r>
            <a:r>
              <a:rPr lang="en-US" sz="2800" dirty="0" err="1">
                <a:solidFill>
                  <a:srgbClr val="FF0000"/>
                </a:solidFill>
              </a:rPr>
              <a:t>đặt</a:t>
            </a:r>
            <a:r>
              <a:rPr lang="en-US" sz="2800" dirty="0">
                <a:solidFill>
                  <a:srgbClr val="FF0000"/>
                </a:solidFill>
              </a:rPr>
              <a:t> đầu </a:t>
            </a:r>
            <a:r>
              <a:rPr lang="en-US" sz="2800" dirty="0" err="1">
                <a:solidFill>
                  <a:srgbClr val="FF0000"/>
                </a:solidFill>
              </a:rPr>
              <a:t>đề</a:t>
            </a:r>
            <a:r>
              <a:rPr lang="en-US" sz="2800" dirty="0">
                <a:solidFill>
                  <a:srgbClr val="FF0000"/>
                </a:solidFill>
              </a:rPr>
              <a:t> văn bản (</a:t>
            </a:r>
            <a:r>
              <a:rPr lang="en-US" sz="2800" dirty="0" err="1">
                <a:solidFill>
                  <a:srgbClr val="FF0000"/>
                </a:solidFill>
              </a:rPr>
              <a:t>có</a:t>
            </a:r>
            <a:r>
              <a:rPr lang="en-US" sz="2800" dirty="0">
                <a:solidFill>
                  <a:srgbClr val="FF0000"/>
                </a:solidFill>
              </a:rPr>
              <a:t> </a:t>
            </a:r>
            <a:r>
              <a:rPr lang="en-US" sz="2800" dirty="0" err="1">
                <a:solidFill>
                  <a:srgbClr val="FF0000"/>
                </a:solidFill>
              </a:rPr>
              <a:t>cấu</a:t>
            </a:r>
            <a:r>
              <a:rPr lang="en-US" sz="2800" dirty="0">
                <a:solidFill>
                  <a:srgbClr val="FF0000"/>
                </a:solidFill>
              </a:rPr>
              <a:t> tạo </a:t>
            </a:r>
            <a:r>
              <a:rPr lang="en-US" sz="2800" dirty="0" err="1">
                <a:solidFill>
                  <a:srgbClr val="FF0000"/>
                </a:solidFill>
              </a:rPr>
              <a:t>dưới</a:t>
            </a:r>
            <a:r>
              <a:rPr lang="en-US" sz="2800" dirty="0">
                <a:solidFill>
                  <a:srgbClr val="FF0000"/>
                </a:solidFill>
              </a:rPr>
              <a:t> </a:t>
            </a:r>
            <a:r>
              <a:rPr lang="en-US" sz="2800" dirty="0" err="1">
                <a:solidFill>
                  <a:srgbClr val="FF0000"/>
                </a:solidFill>
              </a:rPr>
              <a:t>bậc</a:t>
            </a:r>
            <a:r>
              <a:rPr lang="en-US" sz="2800" dirty="0">
                <a:solidFill>
                  <a:srgbClr val="FF0000"/>
                </a:solidFill>
              </a:rPr>
              <a:t> câu), câu bị tỉnh lược nòng cốt, câu </a:t>
            </a:r>
            <a:r>
              <a:rPr lang="en-US" sz="2800" dirty="0" err="1">
                <a:solidFill>
                  <a:srgbClr val="FF0000"/>
                </a:solidFill>
              </a:rPr>
              <a:t>nhằm</a:t>
            </a:r>
            <a:r>
              <a:rPr lang="en-US" sz="2800" dirty="0">
                <a:solidFill>
                  <a:srgbClr val="FF0000"/>
                </a:solidFill>
              </a:rPr>
              <a:t> </a:t>
            </a:r>
            <a:r>
              <a:rPr lang="en-US" sz="2800" dirty="0" err="1">
                <a:solidFill>
                  <a:srgbClr val="FF0000"/>
                </a:solidFill>
              </a:rPr>
              <a:t>giới</a:t>
            </a:r>
            <a:r>
              <a:rPr lang="en-US" sz="2800" dirty="0">
                <a:solidFill>
                  <a:srgbClr val="FF0000"/>
                </a:solidFill>
              </a:rPr>
              <a:t> </a:t>
            </a:r>
            <a:r>
              <a:rPr lang="en-US" sz="2800" dirty="0" err="1">
                <a:solidFill>
                  <a:srgbClr val="FF0000"/>
                </a:solidFill>
              </a:rPr>
              <a:t>thiệu</a:t>
            </a:r>
            <a:r>
              <a:rPr lang="en-US" sz="2800" dirty="0">
                <a:solidFill>
                  <a:srgbClr val="FF0000"/>
                </a:solidFill>
              </a:rPr>
              <a:t> </a:t>
            </a:r>
            <a:r>
              <a:rPr lang="en-US" sz="2800" dirty="0" err="1">
                <a:solidFill>
                  <a:srgbClr val="FF0000"/>
                </a:solidFill>
              </a:rPr>
              <a:t>không</a:t>
            </a:r>
            <a:r>
              <a:rPr lang="en-US" sz="2800" dirty="0">
                <a:solidFill>
                  <a:srgbClr val="FF0000"/>
                </a:solidFill>
              </a:rPr>
              <a:t> </a:t>
            </a:r>
            <a:r>
              <a:rPr lang="en-US" sz="2800" dirty="0" err="1">
                <a:solidFill>
                  <a:srgbClr val="FF0000"/>
                </a:solidFill>
              </a:rPr>
              <a:t>gian</a:t>
            </a:r>
            <a:r>
              <a:rPr lang="en-US" sz="2800" dirty="0">
                <a:solidFill>
                  <a:srgbClr val="FF0000"/>
                </a:solidFill>
              </a:rPr>
              <a:t>, </a:t>
            </a:r>
            <a:r>
              <a:rPr lang="en-US" sz="2800" dirty="0" err="1">
                <a:solidFill>
                  <a:srgbClr val="FF0000"/>
                </a:solidFill>
              </a:rPr>
              <a:t>thời</a:t>
            </a:r>
            <a:r>
              <a:rPr lang="en-US" sz="2800" dirty="0">
                <a:solidFill>
                  <a:srgbClr val="FF0000"/>
                </a:solidFill>
              </a:rPr>
              <a:t> </a:t>
            </a:r>
            <a:r>
              <a:rPr lang="en-US" sz="2800" dirty="0" err="1">
                <a:solidFill>
                  <a:srgbClr val="FF0000"/>
                </a:solidFill>
              </a:rPr>
              <a:t>gian</a:t>
            </a:r>
            <a:r>
              <a:rPr lang="en-US" sz="2800" dirty="0">
                <a:solidFill>
                  <a:srgbClr val="FF0000"/>
                </a:solidFill>
              </a:rPr>
              <a:t>, </a:t>
            </a:r>
            <a:r>
              <a:rPr lang="en-US" sz="2800" dirty="0" err="1">
                <a:solidFill>
                  <a:srgbClr val="FF0000"/>
                </a:solidFill>
              </a:rPr>
              <a:t>tình</a:t>
            </a:r>
            <a:r>
              <a:rPr lang="en-US" sz="2800" dirty="0">
                <a:solidFill>
                  <a:srgbClr val="FF0000"/>
                </a:solidFill>
              </a:rPr>
              <a:t> </a:t>
            </a:r>
            <a:r>
              <a:rPr lang="en-US" sz="2800" dirty="0" err="1">
                <a:solidFill>
                  <a:srgbClr val="FF0000"/>
                </a:solidFill>
              </a:rPr>
              <a:t>huống</a:t>
            </a:r>
            <a:r>
              <a:rPr lang="en-US" sz="2800" dirty="0">
                <a:solidFill>
                  <a:srgbClr val="FF0000"/>
                </a:solidFill>
              </a:rPr>
              <a:t>, </a:t>
            </a:r>
            <a:r>
              <a:rPr lang="en-US" sz="2800" dirty="0" err="1">
                <a:solidFill>
                  <a:srgbClr val="FF0000"/>
                </a:solidFill>
              </a:rPr>
              <a:t>trạng</a:t>
            </a:r>
            <a:r>
              <a:rPr lang="en-US" sz="2800" dirty="0">
                <a:solidFill>
                  <a:srgbClr val="FF0000"/>
                </a:solidFill>
              </a:rPr>
              <a:t> </a:t>
            </a:r>
            <a:r>
              <a:rPr lang="en-US" sz="2800" dirty="0" err="1">
                <a:solidFill>
                  <a:srgbClr val="FF0000"/>
                </a:solidFill>
              </a:rPr>
              <a:t>thái</a:t>
            </a:r>
            <a:r>
              <a:rPr lang="en-US" sz="2800" dirty="0">
                <a:solidFill>
                  <a:srgbClr val="FF0000"/>
                </a:solidFill>
              </a:rPr>
              <a:t>, …  </a:t>
            </a:r>
          </a:p>
          <a:p>
            <a:pPr algn="just" hangingPunct="0"/>
            <a:endParaRPr lang="en-US" sz="2800" dirty="0"/>
          </a:p>
          <a:p>
            <a:pPr algn="just" hangingPunct="0"/>
            <a:r>
              <a:rPr lang="en-US" sz="2800" dirty="0"/>
              <a:t>	</a:t>
            </a:r>
            <a:r>
              <a:rPr lang="en-US" sz="2800" dirty="0" err="1"/>
              <a:t>Phân</a:t>
            </a:r>
            <a:r>
              <a:rPr lang="en-US" sz="2800" dirty="0"/>
              <a:t> </a:t>
            </a:r>
            <a:r>
              <a:rPr lang="en-US" sz="2800" dirty="0" err="1"/>
              <a:t>tích</a:t>
            </a:r>
            <a:r>
              <a:rPr lang="en-US" sz="2800" dirty="0"/>
              <a:t> câu </a:t>
            </a:r>
            <a:r>
              <a:rPr lang="en-US" sz="2800" dirty="0" err="1"/>
              <a:t>trong</a:t>
            </a:r>
            <a:r>
              <a:rPr lang="en-US" sz="2800" dirty="0"/>
              <a:t> văn bản </a:t>
            </a:r>
            <a:r>
              <a:rPr lang="en-US" sz="2800" dirty="0" err="1"/>
              <a:t>trước</a:t>
            </a:r>
            <a:r>
              <a:rPr lang="en-US" sz="2800" dirty="0"/>
              <a:t> </a:t>
            </a:r>
            <a:r>
              <a:rPr lang="en-US" sz="2800" dirty="0" err="1"/>
              <a:t>hết</a:t>
            </a:r>
            <a:r>
              <a:rPr lang="en-US" sz="2800" dirty="0"/>
              <a:t> </a:t>
            </a:r>
            <a:r>
              <a:rPr lang="en-US" sz="2800" dirty="0" err="1"/>
              <a:t>phải</a:t>
            </a:r>
            <a:r>
              <a:rPr lang="en-US" sz="2800" dirty="0"/>
              <a:t> </a:t>
            </a:r>
            <a:r>
              <a:rPr lang="en-US" sz="2800" dirty="0" err="1"/>
              <a:t>xác</a:t>
            </a:r>
            <a:r>
              <a:rPr lang="en-US" sz="2800" dirty="0"/>
              <a:t> </a:t>
            </a:r>
            <a:r>
              <a:rPr lang="en-US" sz="2800" dirty="0" err="1"/>
              <a:t>định</a:t>
            </a:r>
            <a:r>
              <a:rPr lang="en-US" sz="2800" dirty="0"/>
              <a:t> 3 </a:t>
            </a:r>
            <a:r>
              <a:rPr lang="en-US" sz="2800" dirty="0" err="1"/>
              <a:t>loại</a:t>
            </a:r>
            <a:r>
              <a:rPr lang="en-US" sz="2800" dirty="0"/>
              <a:t> câu </a:t>
            </a:r>
            <a:r>
              <a:rPr lang="en-US" sz="2800" dirty="0" err="1"/>
              <a:t>nêu</a:t>
            </a:r>
            <a:r>
              <a:rPr lang="en-US" sz="2800" dirty="0"/>
              <a:t> </a:t>
            </a:r>
            <a:r>
              <a:rPr lang="en-US" sz="2800" dirty="0" err="1"/>
              <a:t>trên</a:t>
            </a:r>
            <a:r>
              <a:rPr lang="en-US" sz="2800" dirty="0"/>
              <a:t>. </a:t>
            </a:r>
            <a:r>
              <a:rPr lang="en-US" sz="2800" dirty="0" err="1"/>
              <a:t>Phân</a:t>
            </a:r>
            <a:r>
              <a:rPr lang="en-US" sz="2800" dirty="0"/>
              <a:t> </a:t>
            </a:r>
            <a:r>
              <a:rPr lang="en-US" sz="2800" dirty="0" err="1"/>
              <a:t>tích</a:t>
            </a:r>
            <a:r>
              <a:rPr lang="en-US" sz="2800" dirty="0"/>
              <a:t> câu </a:t>
            </a:r>
            <a:r>
              <a:rPr lang="en-US" sz="2800" dirty="0" err="1"/>
              <a:t>trong</a:t>
            </a:r>
            <a:r>
              <a:rPr lang="en-US" sz="2800" dirty="0"/>
              <a:t> văn bản </a:t>
            </a:r>
            <a:r>
              <a:rPr lang="en-US" sz="2800" dirty="0" err="1"/>
              <a:t>phải</a:t>
            </a:r>
            <a:r>
              <a:rPr lang="en-US" sz="2800" dirty="0"/>
              <a:t> </a:t>
            </a:r>
            <a:r>
              <a:rPr lang="en-US" sz="2800" dirty="0" err="1"/>
              <a:t>tiến</a:t>
            </a:r>
            <a:r>
              <a:rPr lang="en-US" sz="2800" dirty="0"/>
              <a:t> </a:t>
            </a:r>
            <a:r>
              <a:rPr lang="en-US" sz="2800" dirty="0" err="1"/>
              <a:t>hành</a:t>
            </a:r>
            <a:r>
              <a:rPr lang="en-US" sz="2800" dirty="0"/>
              <a:t> song song </a:t>
            </a:r>
            <a:r>
              <a:rPr lang="en-US" sz="2800" dirty="0" err="1"/>
              <a:t>với</a:t>
            </a:r>
            <a:r>
              <a:rPr lang="en-US" sz="2800" dirty="0"/>
              <a:t> </a:t>
            </a:r>
            <a:r>
              <a:rPr lang="en-US" sz="2800" dirty="0" err="1"/>
              <a:t>việc</a:t>
            </a:r>
            <a:r>
              <a:rPr lang="en-US" sz="2800" dirty="0"/>
              <a:t> </a:t>
            </a:r>
            <a:r>
              <a:rPr lang="en-US" sz="2800" dirty="0" err="1"/>
              <a:t>phân</a:t>
            </a:r>
            <a:r>
              <a:rPr lang="en-US" sz="2800" dirty="0"/>
              <a:t> </a:t>
            </a:r>
            <a:r>
              <a:rPr lang="en-US" sz="2800" dirty="0" err="1"/>
              <a:t>tích</a:t>
            </a:r>
            <a:r>
              <a:rPr lang="en-US" sz="2800" dirty="0"/>
              <a:t> </a:t>
            </a:r>
            <a:r>
              <a:rPr lang="en-US" sz="2800" dirty="0" err="1"/>
              <a:t>nội</a:t>
            </a:r>
            <a:r>
              <a:rPr lang="en-US" sz="2800" dirty="0"/>
              <a:t> dung văn bản. </a:t>
            </a:r>
          </a:p>
          <a:p>
            <a:pPr hangingPunct="0"/>
            <a:endParaRPr lang="en-US" sz="2800" dirty="0"/>
          </a:p>
        </p:txBody>
      </p:sp>
    </p:spTree>
    <p:extLst>
      <p:ext uri="{BB962C8B-B14F-4D97-AF65-F5344CB8AC3E}">
        <p14:creationId xmlns:p14="http://schemas.microsoft.com/office/powerpoint/2010/main" val="276165034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446037906"/>
              </p:ext>
            </p:extLst>
          </p:nvPr>
        </p:nvGraphicFramePr>
        <p:xfrm>
          <a:off x="480446" y="2448732"/>
          <a:ext cx="11329261" cy="4169046"/>
        </p:xfrm>
        <a:graphic>
          <a:graphicData uri="http://schemas.openxmlformats.org/drawingml/2006/table">
            <a:tbl>
              <a:tblPr>
                <a:tableStyleId>{5C22544A-7EE6-4342-B048-85BDC9FD1C3A}</a:tableStyleId>
              </a:tblPr>
              <a:tblGrid>
                <a:gridCol w="1683873">
                  <a:extLst>
                    <a:ext uri="{9D8B030D-6E8A-4147-A177-3AD203B41FA5}">
                      <a16:colId xmlns:a16="http://schemas.microsoft.com/office/drawing/2014/main" val="20000"/>
                    </a:ext>
                  </a:extLst>
                </a:gridCol>
                <a:gridCol w="1323406">
                  <a:extLst>
                    <a:ext uri="{9D8B030D-6E8A-4147-A177-3AD203B41FA5}">
                      <a16:colId xmlns:a16="http://schemas.microsoft.com/office/drawing/2014/main" val="20001"/>
                    </a:ext>
                  </a:extLst>
                </a:gridCol>
                <a:gridCol w="1323406">
                  <a:extLst>
                    <a:ext uri="{9D8B030D-6E8A-4147-A177-3AD203B41FA5}">
                      <a16:colId xmlns:a16="http://schemas.microsoft.com/office/drawing/2014/main" val="20002"/>
                    </a:ext>
                  </a:extLst>
                </a:gridCol>
                <a:gridCol w="1324738">
                  <a:extLst>
                    <a:ext uri="{9D8B030D-6E8A-4147-A177-3AD203B41FA5}">
                      <a16:colId xmlns:a16="http://schemas.microsoft.com/office/drawing/2014/main" val="20003"/>
                    </a:ext>
                  </a:extLst>
                </a:gridCol>
                <a:gridCol w="1891725">
                  <a:extLst>
                    <a:ext uri="{9D8B030D-6E8A-4147-A177-3AD203B41FA5}">
                      <a16:colId xmlns:a16="http://schemas.microsoft.com/office/drawing/2014/main" val="20004"/>
                    </a:ext>
                  </a:extLst>
                </a:gridCol>
                <a:gridCol w="3782113">
                  <a:extLst>
                    <a:ext uri="{9D8B030D-6E8A-4147-A177-3AD203B41FA5}">
                      <a16:colId xmlns:a16="http://schemas.microsoft.com/office/drawing/2014/main" val="20005"/>
                    </a:ext>
                  </a:extLst>
                </a:gridCol>
              </a:tblGrid>
              <a:tr h="581466">
                <a:tc rowSpan="2">
                  <a:txBody>
                    <a:bodyPr/>
                    <a:lstStyle/>
                    <a:p>
                      <a:pPr algn="ctr" hangingPunct="0">
                        <a:spcAft>
                          <a:spcPts val="0"/>
                        </a:spcAft>
                      </a:pPr>
                      <a:r>
                        <a:rPr lang="en-US" sz="2400" dirty="0" err="1">
                          <a:solidFill>
                            <a:srgbClr val="FFFF00"/>
                          </a:solidFill>
                          <a:effectLst/>
                        </a:rPr>
                        <a:t>Thứ</a:t>
                      </a:r>
                      <a:r>
                        <a:rPr lang="en-US" sz="2400" dirty="0">
                          <a:solidFill>
                            <a:srgbClr val="FFFF00"/>
                          </a:solidFill>
                          <a:effectLst/>
                        </a:rPr>
                        <a:t> tự câu/</a:t>
                      </a:r>
                    </a:p>
                    <a:p>
                      <a:pPr algn="ctr" hangingPunct="0">
                        <a:spcAft>
                          <a:spcPts val="0"/>
                        </a:spcAft>
                      </a:pPr>
                      <a:r>
                        <a:rPr lang="en-US" sz="2400" dirty="0" err="1">
                          <a:solidFill>
                            <a:srgbClr val="FFFF00"/>
                          </a:solidFill>
                          <a:effectLst/>
                        </a:rPr>
                        <a:t>phát</a:t>
                      </a:r>
                      <a:r>
                        <a:rPr lang="en-US" sz="2400" dirty="0">
                          <a:solidFill>
                            <a:srgbClr val="FFFF00"/>
                          </a:solidFill>
                          <a:effectLst/>
                        </a:rPr>
                        <a:t> </a:t>
                      </a:r>
                      <a:r>
                        <a:rPr lang="en-US" sz="2400" dirty="0" err="1">
                          <a:solidFill>
                            <a:srgbClr val="FFFF00"/>
                          </a:solidFill>
                          <a:effectLst/>
                        </a:rPr>
                        <a:t>ngôn</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gridSpan="3">
                  <a:txBody>
                    <a:bodyPr/>
                    <a:lstStyle/>
                    <a:p>
                      <a:pPr algn="ctr" hangingPunct="0">
                        <a:spcBef>
                          <a:spcPts val="400"/>
                        </a:spcBef>
                        <a:spcAft>
                          <a:spcPts val="0"/>
                        </a:spcAft>
                        <a:tabLst>
                          <a:tab pos="2970530" algn="ctr"/>
                        </a:tabLst>
                      </a:pPr>
                      <a:r>
                        <a:rPr lang="x-none" sz="2400" dirty="0">
                          <a:solidFill>
                            <a:srgbClr val="FFFF00"/>
                          </a:solidFill>
                          <a:effectLst/>
                        </a:rPr>
                        <a:t>Loại câu</a:t>
                      </a:r>
                      <a:endParaRPr lang="en-US" sz="2400" b="1" dirty="0">
                        <a:solidFill>
                          <a:srgbClr val="FFFF00"/>
                        </a:solidFill>
                        <a:effectLst/>
                        <a:latin typeface="Times New Roman"/>
                      </a:endParaRPr>
                    </a:p>
                  </a:txBody>
                  <a:tcPr marL="68580" marR="68580" marT="0" marB="0">
                    <a:solidFill>
                      <a:schemeClr val="accent5">
                        <a:lumMod val="50000"/>
                      </a:schemeClr>
                    </a:solidFill>
                  </a:tcPr>
                </a:tc>
                <a:tc hMerge="1">
                  <a:txBody>
                    <a:bodyPr/>
                    <a:lstStyle/>
                    <a:p>
                      <a:endParaRPr lang="en-US"/>
                    </a:p>
                  </a:txBody>
                  <a:tcPr/>
                </a:tc>
                <a:tc hMerge="1">
                  <a:txBody>
                    <a:bodyPr/>
                    <a:lstStyle/>
                    <a:p>
                      <a:endParaRPr lang="en-US"/>
                    </a:p>
                  </a:txBody>
                  <a:tcPr/>
                </a:tc>
                <a:tc rowSpan="2">
                  <a:txBody>
                    <a:bodyPr/>
                    <a:lstStyle/>
                    <a:p>
                      <a:pPr algn="ctr" hangingPunct="0">
                        <a:spcAft>
                          <a:spcPts val="0"/>
                        </a:spcAft>
                      </a:pPr>
                      <a:r>
                        <a:rPr lang="en-US" sz="2400" dirty="0" err="1">
                          <a:solidFill>
                            <a:srgbClr val="FFFF00"/>
                          </a:solidFill>
                          <a:effectLst/>
                        </a:rPr>
                        <a:t>Liên</a:t>
                      </a:r>
                      <a:r>
                        <a:rPr lang="en-US" sz="2400" dirty="0">
                          <a:solidFill>
                            <a:srgbClr val="FFFF00"/>
                          </a:solidFill>
                          <a:effectLst/>
                        </a:rPr>
                        <a:t> kết </a:t>
                      </a:r>
                      <a:r>
                        <a:rPr lang="en-US" sz="2400" dirty="0" err="1">
                          <a:solidFill>
                            <a:srgbClr val="FFFF00"/>
                          </a:solidFill>
                          <a:effectLst/>
                        </a:rPr>
                        <a:t>với</a:t>
                      </a:r>
                      <a:endParaRPr lang="en-US" sz="2400" dirty="0">
                        <a:solidFill>
                          <a:srgbClr val="FFFF00"/>
                        </a:solidFill>
                        <a:effectLst/>
                        <a:latin typeface="VNI-Times"/>
                        <a:ea typeface="Times New Roman"/>
                        <a:cs typeface="Times New Roman"/>
                      </a:endParaRPr>
                    </a:p>
                  </a:txBody>
                  <a:tcPr marL="68580" marR="68580" marT="0" marB="0" anchor="ctr">
                    <a:solidFill>
                      <a:schemeClr val="accent5">
                        <a:lumMod val="50000"/>
                      </a:schemeClr>
                    </a:solidFill>
                  </a:tcPr>
                </a:tc>
                <a:tc rowSpan="2">
                  <a:txBody>
                    <a:bodyPr/>
                    <a:lstStyle/>
                    <a:p>
                      <a:pPr algn="ctr" hangingPunct="0">
                        <a:spcAft>
                          <a:spcPts val="0"/>
                        </a:spcAft>
                      </a:pPr>
                      <a:r>
                        <a:rPr lang="en-US" sz="2400" dirty="0" err="1">
                          <a:solidFill>
                            <a:srgbClr val="FFFF00"/>
                          </a:solidFill>
                          <a:effectLst/>
                        </a:rPr>
                        <a:t>Phép</a:t>
                      </a:r>
                      <a:r>
                        <a:rPr lang="en-US" sz="2400" dirty="0">
                          <a:solidFill>
                            <a:srgbClr val="FFFF00"/>
                          </a:solidFill>
                          <a:effectLst/>
                        </a:rPr>
                        <a:t> </a:t>
                      </a:r>
                      <a:r>
                        <a:rPr lang="en-US" sz="2400" dirty="0" err="1">
                          <a:solidFill>
                            <a:srgbClr val="FFFF00"/>
                          </a:solidFill>
                          <a:effectLst/>
                        </a:rPr>
                        <a:t>liên</a:t>
                      </a:r>
                      <a:r>
                        <a:rPr lang="en-US" sz="2400" dirty="0">
                          <a:solidFill>
                            <a:srgbClr val="FFFF00"/>
                          </a:solidFill>
                          <a:effectLst/>
                        </a:rPr>
                        <a:t> kết</a:t>
                      </a:r>
                      <a:endParaRPr lang="en-US" sz="2400" dirty="0">
                        <a:solidFill>
                          <a:srgbClr val="FFFF00"/>
                        </a:solidFill>
                        <a:effectLst/>
                        <a:latin typeface="VNI-Times"/>
                        <a:ea typeface="Times New Roman"/>
                        <a:cs typeface="Times New Roman"/>
                      </a:endParaRPr>
                    </a:p>
                  </a:txBody>
                  <a:tcPr marL="68580" marR="68580" marT="0" marB="0" anchor="ctr">
                    <a:solidFill>
                      <a:schemeClr val="accent5">
                        <a:lumMod val="50000"/>
                      </a:schemeClr>
                    </a:solidFill>
                  </a:tcPr>
                </a:tc>
                <a:extLst>
                  <a:ext uri="{0D108BD9-81ED-4DB2-BD59-A6C34878D82A}">
                    <a16:rowId xmlns:a16="http://schemas.microsoft.com/office/drawing/2014/main" val="10000"/>
                  </a:ext>
                </a:extLst>
              </a:tr>
              <a:tr h="422711">
                <a:tc vMerge="1">
                  <a:txBody>
                    <a:bodyPr/>
                    <a:lstStyle/>
                    <a:p>
                      <a:endParaRPr lang="en-US"/>
                    </a:p>
                  </a:txBody>
                  <a:tcPr/>
                </a:tc>
                <a:tc>
                  <a:txBody>
                    <a:bodyPr/>
                    <a:lstStyle/>
                    <a:p>
                      <a:pPr algn="ctr" hangingPunct="0">
                        <a:spcAft>
                          <a:spcPts val="0"/>
                        </a:spcAft>
                      </a:pPr>
                      <a:r>
                        <a:rPr lang="en-US" sz="2400" dirty="0" err="1">
                          <a:solidFill>
                            <a:srgbClr val="FFFF00"/>
                          </a:solidFill>
                          <a:effectLst/>
                        </a:rPr>
                        <a:t>Loại</a:t>
                      </a:r>
                      <a:r>
                        <a:rPr lang="en-US" sz="2400" dirty="0">
                          <a:solidFill>
                            <a:srgbClr val="FFFF00"/>
                          </a:solidFill>
                          <a:effectLst/>
                        </a:rPr>
                        <a:t> 1</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err="1">
                          <a:solidFill>
                            <a:srgbClr val="FFFF00"/>
                          </a:solidFill>
                          <a:effectLst/>
                        </a:rPr>
                        <a:t>Loại</a:t>
                      </a:r>
                      <a:r>
                        <a:rPr lang="en-US" sz="2400" dirty="0">
                          <a:solidFill>
                            <a:srgbClr val="FFFF00"/>
                          </a:solidFill>
                          <a:effectLst/>
                        </a:rPr>
                        <a:t> 2</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err="1">
                          <a:solidFill>
                            <a:srgbClr val="FFFF00"/>
                          </a:solidFill>
                          <a:effectLst/>
                        </a:rPr>
                        <a:t>Loại</a:t>
                      </a:r>
                      <a:r>
                        <a:rPr lang="en-US" sz="2400" dirty="0">
                          <a:solidFill>
                            <a:srgbClr val="FFFF00"/>
                          </a:solidFill>
                          <a:effectLst/>
                        </a:rPr>
                        <a:t> 3</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422711">
                <a:tc>
                  <a:txBody>
                    <a:bodyPr/>
                    <a:lstStyle/>
                    <a:p>
                      <a:pPr algn="ctr" hangingPunct="0">
                        <a:spcAft>
                          <a:spcPts val="0"/>
                        </a:spcAft>
                        <a:tabLst>
                          <a:tab pos="450215" algn="dec"/>
                        </a:tabLst>
                      </a:pPr>
                      <a:r>
                        <a:rPr lang="en-US" sz="2400" dirty="0">
                          <a:solidFill>
                            <a:srgbClr val="FFFF00"/>
                          </a:solidFill>
                          <a:effectLst/>
                        </a:rPr>
                        <a:t>1</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291465" algn="dec"/>
                        </a:tabLst>
                      </a:pPr>
                      <a:r>
                        <a:rPr lang="en-US" sz="2400" dirty="0">
                          <a:solidFill>
                            <a:srgbClr val="FFFF00"/>
                          </a:solidFill>
                          <a:effectLst/>
                        </a:rPr>
                        <a:t>*</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370205" algn="dec"/>
                        </a:tabLst>
                      </a:pPr>
                      <a:r>
                        <a:rPr lang="en-US" sz="2400" dirty="0">
                          <a:solidFill>
                            <a:srgbClr val="FFFF00"/>
                          </a:solidFill>
                          <a:effectLst/>
                        </a:rPr>
                        <a:t> </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hangingPunct="0">
                        <a:spcAft>
                          <a:spcPts val="0"/>
                        </a:spcAft>
                        <a:tabLst>
                          <a:tab pos="370205" algn="dec"/>
                        </a:tabLst>
                      </a:pPr>
                      <a:r>
                        <a:rPr lang="en-US" sz="2400" dirty="0">
                          <a:solidFill>
                            <a:srgbClr val="FFFF00"/>
                          </a:solidFill>
                          <a:effectLst/>
                        </a:rPr>
                        <a:t> </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a:solidFill>
                            <a:srgbClr val="FFFF00"/>
                          </a:solidFill>
                          <a:effectLst/>
                        </a:rPr>
                        <a:t> </a:t>
                      </a:r>
                      <a:endParaRPr lang="en-US" sz="240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a:solidFill>
                            <a:srgbClr val="FFFF00"/>
                          </a:solidFill>
                          <a:effectLst/>
                        </a:rPr>
                        <a:t> </a:t>
                      </a:r>
                      <a:endParaRPr lang="en-US" sz="2400">
                        <a:solidFill>
                          <a:srgbClr val="FFFF00"/>
                        </a:solidFill>
                        <a:effectLst/>
                        <a:latin typeface="VNI-Times"/>
                        <a:ea typeface="Times New Roman"/>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val="10002"/>
                  </a:ext>
                </a:extLst>
              </a:tr>
              <a:tr h="739348">
                <a:tc>
                  <a:txBody>
                    <a:bodyPr/>
                    <a:lstStyle/>
                    <a:p>
                      <a:pPr algn="ctr" hangingPunct="0">
                        <a:spcAft>
                          <a:spcPts val="0"/>
                        </a:spcAft>
                        <a:tabLst>
                          <a:tab pos="450215" algn="dec"/>
                        </a:tabLst>
                      </a:pPr>
                      <a:r>
                        <a:rPr lang="en-US" sz="2400" dirty="0">
                          <a:solidFill>
                            <a:srgbClr val="FFFF00"/>
                          </a:solidFill>
                          <a:effectLst/>
                        </a:rPr>
                        <a:t>2</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291465" algn="dec"/>
                        </a:tabLst>
                      </a:pPr>
                      <a:r>
                        <a:rPr lang="en-US" sz="2400" dirty="0">
                          <a:solidFill>
                            <a:srgbClr val="FFFF00"/>
                          </a:solidFill>
                          <a:effectLst/>
                        </a:rPr>
                        <a:t> </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370205" algn="dec"/>
                        </a:tabLst>
                      </a:pPr>
                      <a:r>
                        <a:rPr lang="en-US" sz="2400" dirty="0">
                          <a:solidFill>
                            <a:srgbClr val="FFFF00"/>
                          </a:solidFill>
                          <a:effectLst/>
                        </a:rPr>
                        <a:t>*</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hangingPunct="0">
                        <a:spcAft>
                          <a:spcPts val="0"/>
                        </a:spcAft>
                        <a:tabLst>
                          <a:tab pos="370205" algn="dec"/>
                        </a:tabLst>
                      </a:pPr>
                      <a:r>
                        <a:rPr lang="en-US" sz="2400">
                          <a:solidFill>
                            <a:srgbClr val="FFFF00"/>
                          </a:solidFill>
                          <a:effectLst/>
                        </a:rPr>
                        <a:t> </a:t>
                      </a:r>
                      <a:endParaRPr lang="en-US" sz="240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a:solidFill>
                            <a:srgbClr val="FFFF00"/>
                          </a:solidFill>
                          <a:effectLst/>
                        </a:rPr>
                        <a:t>1</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err="1">
                          <a:solidFill>
                            <a:srgbClr val="FFFF00"/>
                          </a:solidFill>
                          <a:effectLst/>
                        </a:rPr>
                        <a:t>Lặp</a:t>
                      </a:r>
                      <a:r>
                        <a:rPr lang="en-US" sz="2400" dirty="0">
                          <a:solidFill>
                            <a:srgbClr val="FFFF00"/>
                          </a:solidFill>
                          <a:effectLst/>
                        </a:rPr>
                        <a:t> + Tỉnh lược + </a:t>
                      </a:r>
                      <a:r>
                        <a:rPr lang="en-US" sz="2400" dirty="0" err="1">
                          <a:solidFill>
                            <a:srgbClr val="FFFF00"/>
                          </a:solidFill>
                          <a:effectLst/>
                        </a:rPr>
                        <a:t>liên</a:t>
                      </a:r>
                      <a:r>
                        <a:rPr lang="en-US" sz="2400" dirty="0">
                          <a:solidFill>
                            <a:srgbClr val="FFFF00"/>
                          </a:solidFill>
                          <a:effectLst/>
                        </a:rPr>
                        <a:t> </a:t>
                      </a:r>
                      <a:r>
                        <a:rPr lang="en-US" sz="2400" dirty="0" err="1">
                          <a:solidFill>
                            <a:srgbClr val="FFFF00"/>
                          </a:solidFill>
                          <a:effectLst/>
                        </a:rPr>
                        <a:t>tưởng</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val="10003"/>
                  </a:ext>
                </a:extLst>
              </a:tr>
              <a:tr h="1109021">
                <a:tc>
                  <a:txBody>
                    <a:bodyPr/>
                    <a:lstStyle/>
                    <a:p>
                      <a:pPr algn="ctr" hangingPunct="0">
                        <a:spcAft>
                          <a:spcPts val="0"/>
                        </a:spcAft>
                        <a:tabLst>
                          <a:tab pos="450215" algn="dec"/>
                        </a:tabLst>
                      </a:pPr>
                      <a:r>
                        <a:rPr lang="en-US" sz="2400" dirty="0">
                          <a:solidFill>
                            <a:srgbClr val="FFFF00"/>
                          </a:solidFill>
                          <a:effectLst/>
                        </a:rPr>
                        <a:t>3</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291465" algn="dec"/>
                        </a:tabLst>
                      </a:pPr>
                      <a:r>
                        <a:rPr lang="en-US" sz="2400">
                          <a:solidFill>
                            <a:srgbClr val="FFFF00"/>
                          </a:solidFill>
                          <a:effectLst/>
                        </a:rPr>
                        <a:t> </a:t>
                      </a:r>
                      <a:endParaRPr lang="en-US" sz="240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370205" algn="dec"/>
                        </a:tabLst>
                      </a:pPr>
                      <a:r>
                        <a:rPr lang="en-US" sz="2400" dirty="0">
                          <a:solidFill>
                            <a:srgbClr val="FFFF00"/>
                          </a:solidFill>
                          <a:effectLst/>
                        </a:rPr>
                        <a:t>*</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hangingPunct="0">
                        <a:spcAft>
                          <a:spcPts val="0"/>
                        </a:spcAft>
                        <a:tabLst>
                          <a:tab pos="370205" algn="dec"/>
                        </a:tabLst>
                      </a:pPr>
                      <a:r>
                        <a:rPr lang="en-US" sz="2400" dirty="0">
                          <a:solidFill>
                            <a:srgbClr val="FFFF00"/>
                          </a:solidFill>
                          <a:effectLst/>
                        </a:rPr>
                        <a:t> </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a:solidFill>
                            <a:srgbClr val="FFFF00"/>
                          </a:solidFill>
                          <a:effectLst/>
                        </a:rPr>
                        <a:t>1+2</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err="1">
                          <a:solidFill>
                            <a:srgbClr val="FFFF00"/>
                          </a:solidFill>
                          <a:effectLst/>
                        </a:rPr>
                        <a:t>Lặp</a:t>
                      </a:r>
                      <a:r>
                        <a:rPr lang="en-US" sz="2400" dirty="0">
                          <a:solidFill>
                            <a:srgbClr val="FFFF00"/>
                          </a:solidFill>
                          <a:effectLst/>
                        </a:rPr>
                        <a:t> + Tỉnh lược + </a:t>
                      </a:r>
                      <a:r>
                        <a:rPr lang="en-US" sz="2400" dirty="0" err="1">
                          <a:solidFill>
                            <a:srgbClr val="FFFF00"/>
                          </a:solidFill>
                          <a:effectLst/>
                        </a:rPr>
                        <a:t>liên</a:t>
                      </a:r>
                      <a:r>
                        <a:rPr lang="en-US" sz="2400" dirty="0">
                          <a:solidFill>
                            <a:srgbClr val="FFFF00"/>
                          </a:solidFill>
                          <a:effectLst/>
                        </a:rPr>
                        <a:t> </a:t>
                      </a:r>
                      <a:r>
                        <a:rPr lang="en-US" sz="2400" dirty="0" err="1">
                          <a:solidFill>
                            <a:srgbClr val="FFFF00"/>
                          </a:solidFill>
                          <a:effectLst/>
                        </a:rPr>
                        <a:t>tưởng</a:t>
                      </a:r>
                      <a:endParaRPr lang="en-US" sz="2400" dirty="0">
                        <a:solidFill>
                          <a:srgbClr val="FFFF00"/>
                        </a:solidFill>
                        <a:effectLst/>
                      </a:endParaRPr>
                    </a:p>
                    <a:p>
                      <a:pPr algn="ctr" hangingPunct="0">
                        <a:spcAft>
                          <a:spcPts val="0"/>
                        </a:spcAft>
                      </a:pPr>
                      <a:r>
                        <a:rPr lang="en-US" sz="2400" dirty="0">
                          <a:solidFill>
                            <a:srgbClr val="FFFF00"/>
                          </a:solidFill>
                          <a:effectLst/>
                        </a:rPr>
                        <a:t>+ </a:t>
                      </a:r>
                      <a:r>
                        <a:rPr lang="en-US" sz="2400" dirty="0" err="1">
                          <a:solidFill>
                            <a:srgbClr val="FFFF00"/>
                          </a:solidFill>
                          <a:effectLst/>
                        </a:rPr>
                        <a:t>phép</a:t>
                      </a:r>
                      <a:r>
                        <a:rPr lang="en-US" sz="2400" dirty="0">
                          <a:solidFill>
                            <a:srgbClr val="FFFF00"/>
                          </a:solidFill>
                          <a:effectLst/>
                        </a:rPr>
                        <a:t> </a:t>
                      </a:r>
                      <a:r>
                        <a:rPr lang="en-US" sz="2400" dirty="0" err="1">
                          <a:solidFill>
                            <a:srgbClr val="FFFF00"/>
                          </a:solidFill>
                          <a:effectLst/>
                        </a:rPr>
                        <a:t>đối</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val="10004"/>
                  </a:ext>
                </a:extLst>
              </a:tr>
              <a:tr h="422711">
                <a:tc>
                  <a:txBody>
                    <a:bodyPr/>
                    <a:lstStyle/>
                    <a:p>
                      <a:pPr algn="ctr" hangingPunct="0">
                        <a:spcAft>
                          <a:spcPts val="0"/>
                        </a:spcAft>
                        <a:tabLst>
                          <a:tab pos="450215" algn="dec"/>
                        </a:tabLst>
                      </a:pPr>
                      <a:r>
                        <a:rPr lang="en-US" sz="2400" dirty="0">
                          <a:solidFill>
                            <a:srgbClr val="FFFF00"/>
                          </a:solidFill>
                          <a:effectLst/>
                        </a:rPr>
                        <a:t>4</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291465" algn="dec"/>
                        </a:tabLst>
                      </a:pPr>
                      <a:r>
                        <a:rPr lang="en-US" sz="2400">
                          <a:solidFill>
                            <a:srgbClr val="FFFF00"/>
                          </a:solidFill>
                          <a:effectLst/>
                        </a:rPr>
                        <a:t> </a:t>
                      </a:r>
                      <a:endParaRPr lang="en-US" sz="240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370205" algn="dec"/>
                        </a:tabLst>
                      </a:pPr>
                      <a:r>
                        <a:rPr lang="en-US" sz="2400" dirty="0">
                          <a:solidFill>
                            <a:srgbClr val="FFFF00"/>
                          </a:solidFill>
                          <a:effectLst/>
                        </a:rPr>
                        <a:t>*</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hangingPunct="0">
                        <a:spcAft>
                          <a:spcPts val="0"/>
                        </a:spcAft>
                        <a:tabLst>
                          <a:tab pos="370205" algn="dec"/>
                        </a:tabLst>
                      </a:pPr>
                      <a:r>
                        <a:rPr lang="en-US" sz="2400">
                          <a:solidFill>
                            <a:srgbClr val="FFFF00"/>
                          </a:solidFill>
                          <a:effectLst/>
                        </a:rPr>
                        <a:t> </a:t>
                      </a:r>
                      <a:endParaRPr lang="en-US" sz="240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a:solidFill>
                            <a:srgbClr val="FFFF00"/>
                          </a:solidFill>
                          <a:effectLst/>
                        </a:rPr>
                        <a:t>1+2+3</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a:solidFill>
                            <a:srgbClr val="FFFF00"/>
                          </a:solidFill>
                          <a:effectLst/>
                        </a:rPr>
                        <a:t>Tỉnh lược + </a:t>
                      </a:r>
                      <a:r>
                        <a:rPr lang="en-US" sz="2400" dirty="0" err="1">
                          <a:solidFill>
                            <a:srgbClr val="FFFF00"/>
                          </a:solidFill>
                          <a:effectLst/>
                        </a:rPr>
                        <a:t>liên</a:t>
                      </a:r>
                      <a:r>
                        <a:rPr lang="en-US" sz="2400" dirty="0">
                          <a:solidFill>
                            <a:srgbClr val="FFFF00"/>
                          </a:solidFill>
                          <a:effectLst/>
                        </a:rPr>
                        <a:t> </a:t>
                      </a:r>
                      <a:r>
                        <a:rPr lang="en-US" sz="2400" dirty="0" err="1">
                          <a:solidFill>
                            <a:srgbClr val="FFFF00"/>
                          </a:solidFill>
                          <a:effectLst/>
                        </a:rPr>
                        <a:t>tưởng</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val="10005"/>
                  </a:ext>
                </a:extLst>
              </a:tr>
              <a:tr h="471078">
                <a:tc>
                  <a:txBody>
                    <a:bodyPr/>
                    <a:lstStyle/>
                    <a:p>
                      <a:pPr algn="ctr" hangingPunct="0">
                        <a:spcAft>
                          <a:spcPts val="0"/>
                        </a:spcAft>
                        <a:tabLst>
                          <a:tab pos="450215" algn="dec"/>
                        </a:tabLst>
                      </a:pPr>
                      <a:r>
                        <a:rPr lang="en-US" sz="2400" dirty="0">
                          <a:solidFill>
                            <a:srgbClr val="FFFF00"/>
                          </a:solidFill>
                          <a:effectLst/>
                        </a:rPr>
                        <a:t>5</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291465" algn="dec"/>
                        </a:tabLst>
                      </a:pPr>
                      <a:r>
                        <a:rPr lang="en-US" sz="2400">
                          <a:solidFill>
                            <a:srgbClr val="FFFF00"/>
                          </a:solidFill>
                          <a:effectLst/>
                        </a:rPr>
                        <a:t> </a:t>
                      </a:r>
                      <a:endParaRPr lang="en-US" sz="240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tabLst>
                          <a:tab pos="370205" algn="dec"/>
                        </a:tabLst>
                      </a:pPr>
                      <a:r>
                        <a:rPr lang="en-US" sz="2400" dirty="0">
                          <a:solidFill>
                            <a:srgbClr val="FFFF00"/>
                          </a:solidFill>
                          <a:effectLst/>
                        </a:rPr>
                        <a:t>*</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hangingPunct="0">
                        <a:spcAft>
                          <a:spcPts val="0"/>
                        </a:spcAft>
                        <a:tabLst>
                          <a:tab pos="370205" algn="dec"/>
                        </a:tabLst>
                      </a:pPr>
                      <a:r>
                        <a:rPr lang="en-US" sz="2400">
                          <a:solidFill>
                            <a:srgbClr val="FFFF00"/>
                          </a:solidFill>
                          <a:effectLst/>
                        </a:rPr>
                        <a:t> </a:t>
                      </a:r>
                      <a:endParaRPr lang="en-US" sz="240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a:solidFill>
                            <a:srgbClr val="FFFF00"/>
                          </a:solidFill>
                          <a:effectLst/>
                        </a:rPr>
                        <a:t>1+4</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dirty="0" err="1">
                          <a:solidFill>
                            <a:srgbClr val="FFFF00"/>
                          </a:solidFill>
                          <a:effectLst/>
                        </a:rPr>
                        <a:t>Phép</a:t>
                      </a:r>
                      <a:r>
                        <a:rPr lang="en-US" sz="2400" dirty="0">
                          <a:solidFill>
                            <a:srgbClr val="FFFF00"/>
                          </a:solidFill>
                          <a:effectLst/>
                        </a:rPr>
                        <a:t> </a:t>
                      </a:r>
                      <a:r>
                        <a:rPr lang="en-US" sz="2400" dirty="0" err="1">
                          <a:solidFill>
                            <a:srgbClr val="FFFF00"/>
                          </a:solidFill>
                          <a:effectLst/>
                        </a:rPr>
                        <a:t>thế</a:t>
                      </a:r>
                      <a:r>
                        <a:rPr lang="en-US" sz="2400" dirty="0">
                          <a:solidFill>
                            <a:srgbClr val="FFFF00"/>
                          </a:solidFill>
                          <a:effectLst/>
                        </a:rPr>
                        <a:t> + </a:t>
                      </a:r>
                      <a:r>
                        <a:rPr lang="en-US" sz="2400" dirty="0" err="1">
                          <a:solidFill>
                            <a:srgbClr val="FFFF00"/>
                          </a:solidFill>
                          <a:effectLst/>
                        </a:rPr>
                        <a:t>liên</a:t>
                      </a:r>
                      <a:r>
                        <a:rPr lang="en-US" sz="2400" dirty="0">
                          <a:solidFill>
                            <a:srgbClr val="FFFF00"/>
                          </a:solidFill>
                          <a:effectLst/>
                        </a:rPr>
                        <a:t> </a:t>
                      </a:r>
                      <a:r>
                        <a:rPr lang="en-US" sz="2400" dirty="0" err="1">
                          <a:solidFill>
                            <a:srgbClr val="FFFF00"/>
                          </a:solidFill>
                          <a:effectLst/>
                        </a:rPr>
                        <a:t>tưởng</a:t>
                      </a:r>
                      <a:endParaRPr lang="en-US" sz="2400" dirty="0">
                        <a:solidFill>
                          <a:srgbClr val="FFFF00"/>
                        </a:solidFill>
                        <a:effectLst/>
                        <a:latin typeface="VNI-Times"/>
                        <a:ea typeface="Times New Roman"/>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val="10006"/>
                  </a:ext>
                </a:extLst>
              </a:tr>
            </a:tbl>
          </a:graphicData>
        </a:graphic>
      </p:graphicFrame>
      <p:sp>
        <p:nvSpPr>
          <p:cNvPr id="6" name="Rectangle 2"/>
          <p:cNvSpPr>
            <a:spLocks noChangeArrowheads="1"/>
          </p:cNvSpPr>
          <p:nvPr/>
        </p:nvSpPr>
        <p:spPr bwMode="auto">
          <a:xfrm>
            <a:off x="930442" y="365201"/>
            <a:ext cx="10151550" cy="1897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50784" rIns="91440" bIns="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tab pos="369888" algn="dec"/>
              </a:tabLst>
            </a:pPr>
            <a:r>
              <a:rPr kumimoji="0" lang="en-US" sz="2400" b="1"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Hai con </a:t>
            </a:r>
            <a:r>
              <a:rPr kumimoji="0" lang="en-US" sz="2400" b="1"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dê</a:t>
            </a:r>
            <a:endParaRPr kumimoji="0" lang="en-US" sz="2000" b="0" i="0" u="none" strike="noStrike" cap="none" normalizeH="0" baseline="0" dirty="0">
              <a:ln>
                <a:noFill/>
              </a:ln>
              <a:solidFill>
                <a:schemeClr val="tx1"/>
              </a:solidFill>
              <a:effectLst/>
              <a:latin typeface="Arial" pitchFamily="34" charset="0"/>
              <a:cs typeface="Arial" pitchFamily="34" charset="0"/>
            </a:endParaRPr>
          </a:p>
          <a:p>
            <a:pPr lvl="0" indent="450850" algn="just" eaLnBrk="0" fontAlgn="base" hangingPunct="0">
              <a:spcBef>
                <a:spcPct val="0"/>
              </a:spcBef>
              <a:spcAft>
                <a:spcPct val="0"/>
              </a:spcAft>
              <a:tabLst>
                <a:tab pos="369888" algn="dec"/>
              </a:tabLst>
            </a:pPr>
            <a:r>
              <a:rPr lang="en-US" sz="2400" i="1" dirty="0">
                <a:latin typeface="Times New Roman" pitchFamily="18" charset="0"/>
                <a:ea typeface="Times New Roman" pitchFamily="18" charset="0"/>
                <a:cs typeface="Times New Roman" pitchFamily="18" charset="0"/>
              </a:rPr>
              <a:t>(1) </a:t>
            </a:r>
            <a:r>
              <a:rPr lang="en-US" sz="2400" i="1" dirty="0" err="1">
                <a:latin typeface="Times New Roman" pitchFamily="18" charset="0"/>
                <a:ea typeface="Times New Roman" pitchFamily="18" charset="0"/>
                <a:cs typeface="Times New Roman" pitchFamily="18" charset="0"/>
              </a:rPr>
              <a:t>Dê</a:t>
            </a:r>
            <a:r>
              <a:rPr lang="en-US" sz="2400" i="1" dirty="0">
                <a:latin typeface="Times New Roman" pitchFamily="18" charset="0"/>
                <a:ea typeface="Times New Roman" pitchFamily="18" charset="0"/>
                <a:cs typeface="Times New Roman" pitchFamily="18" charset="0"/>
              </a:rPr>
              <a:t> đen </a:t>
            </a:r>
            <a:r>
              <a:rPr lang="en-US" sz="2400" i="1" dirty="0" err="1">
                <a:latin typeface="Times New Roman" pitchFamily="18" charset="0"/>
                <a:ea typeface="Times New Roman" pitchFamily="18" charset="0"/>
                <a:cs typeface="Times New Roman" pitchFamily="18" charset="0"/>
              </a:rPr>
              <a:t>và</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dê</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trắng</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cùng</a:t>
            </a:r>
            <a:r>
              <a:rPr lang="en-US" sz="2400" i="1" dirty="0">
                <a:latin typeface="Times New Roman" pitchFamily="18" charset="0"/>
                <a:ea typeface="Times New Roman" pitchFamily="18" charset="0"/>
                <a:cs typeface="Times New Roman" pitchFamily="18" charset="0"/>
              </a:rPr>
              <a:t> qua </a:t>
            </a:r>
            <a:r>
              <a:rPr lang="en-US" sz="2400" i="1" dirty="0" err="1">
                <a:latin typeface="Times New Roman" pitchFamily="18" charset="0"/>
                <a:ea typeface="Times New Roman" pitchFamily="18" charset="0"/>
                <a:cs typeface="Times New Roman" pitchFamily="18" charset="0"/>
              </a:rPr>
              <a:t>một</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chiếc</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cầu</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hẹp</a:t>
            </a:r>
            <a:r>
              <a:rPr lang="en-US" sz="2400" i="1" dirty="0">
                <a:latin typeface="Times New Roman" pitchFamily="18" charset="0"/>
                <a:ea typeface="Times New Roman" pitchFamily="18" charset="0"/>
                <a:cs typeface="Times New Roman" pitchFamily="18" charset="0"/>
              </a:rPr>
              <a:t>. (2) </a:t>
            </a:r>
            <a:r>
              <a:rPr lang="en-US" sz="2400" i="1" dirty="0" err="1">
                <a:latin typeface="Times New Roman" pitchFamily="18" charset="0"/>
                <a:ea typeface="Times New Roman" pitchFamily="18" charset="0"/>
                <a:cs typeface="Times New Roman" pitchFamily="18" charset="0"/>
              </a:rPr>
              <a:t>Dê</a:t>
            </a:r>
            <a:r>
              <a:rPr lang="en-US" sz="2400" i="1" dirty="0">
                <a:latin typeface="Times New Roman" pitchFamily="18" charset="0"/>
                <a:ea typeface="Times New Roman" pitchFamily="18" charset="0"/>
                <a:cs typeface="Times New Roman" pitchFamily="18" charset="0"/>
              </a:rPr>
              <a:t> đen đi </a:t>
            </a:r>
            <a:r>
              <a:rPr lang="en-US" sz="2400" i="1" dirty="0" err="1">
                <a:latin typeface="Times New Roman" pitchFamily="18" charset="0"/>
                <a:ea typeface="Times New Roman" pitchFamily="18" charset="0"/>
                <a:cs typeface="Times New Roman" pitchFamily="18" charset="0"/>
              </a:rPr>
              <a:t>đằng</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này</a:t>
            </a:r>
            <a:r>
              <a:rPr lang="en-US" sz="2400" i="1" dirty="0">
                <a:latin typeface="Times New Roman" pitchFamily="18" charset="0"/>
                <a:ea typeface="Times New Roman" pitchFamily="18" charset="0"/>
                <a:cs typeface="Times New Roman" pitchFamily="18" charset="0"/>
              </a:rPr>
              <a:t> </a:t>
            </a:r>
            <a:r>
              <a:rPr lang="en-US" sz="2400" i="1" dirty="0">
                <a:latin typeface="VNI-Centur" pitchFamily="2" charset="0"/>
                <a:ea typeface="Times New Roman" pitchFamily="18" charset="0"/>
                <a:cs typeface="Times New Roman" pitchFamily="18" charset="0"/>
              </a:rPr>
              <a:t>Þ</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lại</a:t>
            </a:r>
            <a:r>
              <a:rPr lang="en-US" sz="2400" i="1" dirty="0">
                <a:latin typeface="Times New Roman" pitchFamily="18" charset="0"/>
                <a:ea typeface="Times New Roman" pitchFamily="18" charset="0"/>
                <a:cs typeface="Times New Roman" pitchFamily="18" charset="0"/>
              </a:rPr>
              <a:t>. (3) </a:t>
            </a:r>
            <a:r>
              <a:rPr lang="en-US" sz="2400" i="1" dirty="0" err="1">
                <a:latin typeface="Times New Roman" pitchFamily="18" charset="0"/>
                <a:ea typeface="Times New Roman" pitchFamily="18" charset="0"/>
                <a:cs typeface="Times New Roman" pitchFamily="18" charset="0"/>
              </a:rPr>
              <a:t>Dê</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trắng</a:t>
            </a:r>
            <a:r>
              <a:rPr lang="en-US" sz="2400" i="1" dirty="0">
                <a:latin typeface="Times New Roman" pitchFamily="18" charset="0"/>
                <a:ea typeface="Times New Roman" pitchFamily="18" charset="0"/>
                <a:cs typeface="Times New Roman" pitchFamily="18" charset="0"/>
              </a:rPr>
              <a:t> đi </a:t>
            </a:r>
            <a:r>
              <a:rPr lang="en-US" sz="2400" i="1" dirty="0" err="1">
                <a:latin typeface="Times New Roman" pitchFamily="18" charset="0"/>
                <a:ea typeface="Times New Roman" pitchFamily="18" charset="0"/>
                <a:cs typeface="Times New Roman" pitchFamily="18" charset="0"/>
              </a:rPr>
              <a:t>đằng</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kia</a:t>
            </a:r>
            <a:r>
              <a:rPr lang="en-US" sz="2400" i="1" dirty="0">
                <a:latin typeface="Times New Roman" pitchFamily="18" charset="0"/>
                <a:ea typeface="Times New Roman" pitchFamily="18" charset="0"/>
                <a:cs typeface="Times New Roman" pitchFamily="18" charset="0"/>
              </a:rPr>
              <a:t> </a:t>
            </a:r>
            <a:r>
              <a:rPr lang="en-US" sz="2400" i="1" dirty="0">
                <a:latin typeface="VNI-Centur" pitchFamily="2" charset="0"/>
                <a:ea typeface="Times New Roman" pitchFamily="18" charset="0"/>
                <a:cs typeface="Times New Roman" pitchFamily="18" charset="0"/>
              </a:rPr>
              <a:t>Þ</a:t>
            </a:r>
            <a:r>
              <a:rPr lang="en-US" sz="2400" i="1" dirty="0">
                <a:latin typeface="Times New Roman" pitchFamily="18" charset="0"/>
                <a:ea typeface="Times New Roman" pitchFamily="18" charset="0"/>
                <a:cs typeface="Times New Roman" pitchFamily="18" charset="0"/>
              </a:rPr>
              <a:t> sang. (4) Con </a:t>
            </a:r>
            <a:r>
              <a:rPr lang="en-US" sz="2400" i="1" dirty="0">
                <a:latin typeface="VNI-Centur" pitchFamily="2" charset="0"/>
                <a:ea typeface="Times New Roman" pitchFamily="18" charset="0"/>
                <a:cs typeface="Times New Roman" pitchFamily="18" charset="0"/>
              </a:rPr>
              <a:t>Þ</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nào</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cũng</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muốn</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tranh</a:t>
            </a:r>
            <a:r>
              <a:rPr lang="en-US" sz="2400" i="1" dirty="0">
                <a:latin typeface="Times New Roman" pitchFamily="18" charset="0"/>
                <a:ea typeface="Times New Roman" pitchFamily="18" charset="0"/>
                <a:cs typeface="Times New Roman" pitchFamily="18" charset="0"/>
              </a:rPr>
              <a:t> sang </a:t>
            </a:r>
            <a:r>
              <a:rPr lang="en-US" sz="2400" i="1" dirty="0" err="1">
                <a:latin typeface="Times New Roman" pitchFamily="18" charset="0"/>
                <a:ea typeface="Times New Roman" pitchFamily="18" charset="0"/>
                <a:cs typeface="Times New Roman" pitchFamily="18" charset="0"/>
              </a:rPr>
              <a:t>trước</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không</a:t>
            </a:r>
            <a:r>
              <a:rPr lang="en-US" sz="2400" i="1" dirty="0">
                <a:latin typeface="Times New Roman" pitchFamily="18" charset="0"/>
                <a:ea typeface="Times New Roman" pitchFamily="18" charset="0"/>
                <a:cs typeface="Times New Roman" pitchFamily="18" charset="0"/>
              </a:rPr>
              <a:t> con </a:t>
            </a:r>
            <a:r>
              <a:rPr lang="en-US" sz="2400" i="1" dirty="0">
                <a:latin typeface="VNI-Centur" pitchFamily="2" charset="0"/>
                <a:ea typeface="Times New Roman" pitchFamily="18" charset="0"/>
                <a:cs typeface="Times New Roman" pitchFamily="18" charset="0"/>
              </a:rPr>
              <a:t>Þ</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nào</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chịu</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nhường</a:t>
            </a:r>
            <a:r>
              <a:rPr lang="en-US" sz="2400" i="1" dirty="0">
                <a:latin typeface="Times New Roman" pitchFamily="18" charset="0"/>
                <a:ea typeface="Times New Roman" pitchFamily="18" charset="0"/>
                <a:cs typeface="Times New Roman" pitchFamily="18" charset="0"/>
              </a:rPr>
              <a:t> con </a:t>
            </a:r>
            <a:r>
              <a:rPr lang="en-US" sz="2400" i="1" dirty="0">
                <a:latin typeface="VNI-Centur" pitchFamily="2" charset="0"/>
                <a:ea typeface="Times New Roman" pitchFamily="18" charset="0"/>
                <a:cs typeface="Times New Roman" pitchFamily="18" charset="0"/>
              </a:rPr>
              <a:t>Þ</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nào</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(5)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Chúng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húc</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nhau,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cả</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hai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đều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rơi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tõm</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xuống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suối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Sách</a:t>
            </a: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Tập</a:t>
            </a: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đọc</a:t>
            </a: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I)</a:t>
            </a:r>
            <a:endParaRPr kumimoji="0" lang="en-US" sz="2000" b="0" i="0" u="none" strike="noStrike" cap="none" normalizeH="0" baseline="0" dirty="0">
              <a:ln>
                <a:noFill/>
              </a:ln>
              <a:solidFill>
                <a:schemeClr val="tx1"/>
              </a:solidFill>
              <a:effectLst/>
              <a:latin typeface="Arial" pitchFamily="34" charset="0"/>
              <a:cs typeface="Arial" pitchFamily="34" charset="0"/>
            </a:endParaRPr>
          </a:p>
        </p:txBody>
      </p:sp>
      <p:sp>
        <p:nvSpPr>
          <p:cNvPr id="2" name="Rectangle 1"/>
          <p:cNvSpPr/>
          <p:nvPr/>
        </p:nvSpPr>
        <p:spPr>
          <a:xfrm>
            <a:off x="5891457" y="3244334"/>
            <a:ext cx="409086" cy="369332"/>
          </a:xfrm>
          <a:prstGeom prst="rect">
            <a:avLst/>
          </a:prstGeom>
        </p:spPr>
        <p:txBody>
          <a:bodyPr wrap="none">
            <a:spAutoFit/>
          </a:bodyPr>
          <a:lstStyle/>
          <a:p>
            <a:r>
              <a:rPr lang="en-US" i="1" dirty="0">
                <a:latin typeface="VNI-Centur" pitchFamily="2" charset="0"/>
                <a:ea typeface="Times New Roman" pitchFamily="18" charset="0"/>
                <a:cs typeface="Times New Roman" pitchFamily="18" charset="0"/>
              </a:rPr>
              <a:t>Þ</a:t>
            </a:r>
            <a:r>
              <a:rPr lang="en-US" i="1" dirty="0">
                <a:latin typeface="Times New Roman" pitchFamily="18" charset="0"/>
                <a:ea typeface="Times New Roman" pitchFamily="18" charset="0"/>
                <a:cs typeface="Times New Roman" pitchFamily="18" charset="0"/>
              </a:rPr>
              <a:t> </a:t>
            </a:r>
            <a:endParaRPr lang="en-US" dirty="0"/>
          </a:p>
        </p:txBody>
      </p:sp>
    </p:spTree>
    <p:extLst>
      <p:ext uri="{BB962C8B-B14F-4D97-AF65-F5344CB8AC3E}">
        <p14:creationId xmlns:p14="http://schemas.microsoft.com/office/powerpoint/2010/main" val="276165034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136146766"/>
              </p:ext>
            </p:extLst>
          </p:nvPr>
        </p:nvGraphicFramePr>
        <p:xfrm>
          <a:off x="493632" y="3248148"/>
          <a:ext cx="11300578" cy="3609851"/>
        </p:xfrm>
        <a:graphic>
          <a:graphicData uri="http://schemas.openxmlformats.org/drawingml/2006/table">
            <a:tbl>
              <a:tblPr>
                <a:tableStyleId>{5C22544A-7EE6-4342-B048-85BDC9FD1C3A}</a:tableStyleId>
              </a:tblPr>
              <a:tblGrid>
                <a:gridCol w="2004734">
                  <a:extLst>
                    <a:ext uri="{9D8B030D-6E8A-4147-A177-3AD203B41FA5}">
                      <a16:colId xmlns:a16="http://schemas.microsoft.com/office/drawing/2014/main" val="20000"/>
                    </a:ext>
                  </a:extLst>
                </a:gridCol>
                <a:gridCol w="1275623">
                  <a:extLst>
                    <a:ext uri="{9D8B030D-6E8A-4147-A177-3AD203B41FA5}">
                      <a16:colId xmlns:a16="http://schemas.microsoft.com/office/drawing/2014/main" val="20001"/>
                    </a:ext>
                  </a:extLst>
                </a:gridCol>
                <a:gridCol w="1275623">
                  <a:extLst>
                    <a:ext uri="{9D8B030D-6E8A-4147-A177-3AD203B41FA5}">
                      <a16:colId xmlns:a16="http://schemas.microsoft.com/office/drawing/2014/main" val="20002"/>
                    </a:ext>
                  </a:extLst>
                </a:gridCol>
                <a:gridCol w="1275623">
                  <a:extLst>
                    <a:ext uri="{9D8B030D-6E8A-4147-A177-3AD203B41FA5}">
                      <a16:colId xmlns:a16="http://schemas.microsoft.com/office/drawing/2014/main" val="20003"/>
                    </a:ext>
                  </a:extLst>
                </a:gridCol>
                <a:gridCol w="2004734">
                  <a:extLst>
                    <a:ext uri="{9D8B030D-6E8A-4147-A177-3AD203B41FA5}">
                      <a16:colId xmlns:a16="http://schemas.microsoft.com/office/drawing/2014/main" val="20004"/>
                    </a:ext>
                  </a:extLst>
                </a:gridCol>
                <a:gridCol w="3464241">
                  <a:extLst>
                    <a:ext uri="{9D8B030D-6E8A-4147-A177-3AD203B41FA5}">
                      <a16:colId xmlns:a16="http://schemas.microsoft.com/office/drawing/2014/main" val="20005"/>
                    </a:ext>
                  </a:extLst>
                </a:gridCol>
              </a:tblGrid>
              <a:tr h="661910">
                <a:tc rowSpan="2">
                  <a:txBody>
                    <a:bodyPr/>
                    <a:lstStyle/>
                    <a:p>
                      <a:pPr algn="ctr" hangingPunct="0">
                        <a:spcAft>
                          <a:spcPts val="0"/>
                        </a:spcAft>
                      </a:pPr>
                      <a:r>
                        <a:rPr lang="en-US" sz="2400" dirty="0" err="1">
                          <a:solidFill>
                            <a:schemeClr val="accent4">
                              <a:lumMod val="20000"/>
                              <a:lumOff val="80000"/>
                            </a:schemeClr>
                          </a:solidFill>
                          <a:effectLst/>
                        </a:rPr>
                        <a:t>Thứ</a:t>
                      </a:r>
                      <a:r>
                        <a:rPr lang="en-US" sz="2400" dirty="0">
                          <a:solidFill>
                            <a:schemeClr val="accent4">
                              <a:lumMod val="20000"/>
                              <a:lumOff val="80000"/>
                            </a:schemeClr>
                          </a:solidFill>
                          <a:effectLst/>
                        </a:rPr>
                        <a:t> tự câu/</a:t>
                      </a:r>
                    </a:p>
                    <a:p>
                      <a:pPr algn="ctr" hangingPunct="0">
                        <a:spcAft>
                          <a:spcPts val="0"/>
                        </a:spcAft>
                      </a:pPr>
                      <a:r>
                        <a:rPr lang="en-US" sz="2400" dirty="0" err="1">
                          <a:solidFill>
                            <a:schemeClr val="accent4">
                              <a:lumMod val="20000"/>
                              <a:lumOff val="80000"/>
                            </a:schemeClr>
                          </a:solidFill>
                          <a:effectLst/>
                        </a:rPr>
                        <a:t>phát</a:t>
                      </a:r>
                      <a:r>
                        <a:rPr lang="en-US" sz="2400" dirty="0">
                          <a:solidFill>
                            <a:schemeClr val="accent4">
                              <a:lumMod val="20000"/>
                              <a:lumOff val="80000"/>
                            </a:schemeClr>
                          </a:solidFill>
                          <a:effectLst/>
                        </a:rPr>
                        <a:t> </a:t>
                      </a:r>
                      <a:r>
                        <a:rPr lang="en-US" sz="2400" dirty="0" err="1">
                          <a:solidFill>
                            <a:schemeClr val="accent4">
                              <a:lumMod val="20000"/>
                              <a:lumOff val="80000"/>
                            </a:schemeClr>
                          </a:solidFill>
                          <a:effectLst/>
                        </a:rPr>
                        <a:t>ngôn</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gridSpan="3">
                  <a:txBody>
                    <a:bodyPr/>
                    <a:lstStyle/>
                    <a:p>
                      <a:pPr algn="ctr" hangingPunct="0">
                        <a:spcAft>
                          <a:spcPts val="0"/>
                        </a:spcAft>
                      </a:pPr>
                      <a:r>
                        <a:rPr lang="en-US" sz="2400" dirty="0" err="1">
                          <a:solidFill>
                            <a:schemeClr val="accent4">
                              <a:lumMod val="20000"/>
                              <a:lumOff val="80000"/>
                            </a:schemeClr>
                          </a:solidFill>
                          <a:effectLst/>
                        </a:rPr>
                        <a:t>Loại</a:t>
                      </a:r>
                      <a:r>
                        <a:rPr lang="en-US" sz="2400" dirty="0">
                          <a:solidFill>
                            <a:schemeClr val="accent4">
                              <a:lumMod val="20000"/>
                              <a:lumOff val="80000"/>
                            </a:schemeClr>
                          </a:solidFill>
                          <a:effectLst/>
                        </a:rPr>
                        <a:t> câu</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hMerge="1">
                  <a:txBody>
                    <a:bodyPr/>
                    <a:lstStyle/>
                    <a:p>
                      <a:endParaRPr lang="en-US"/>
                    </a:p>
                  </a:txBody>
                  <a:tcPr/>
                </a:tc>
                <a:tc hMerge="1">
                  <a:txBody>
                    <a:bodyPr/>
                    <a:lstStyle/>
                    <a:p>
                      <a:endParaRPr lang="en-US"/>
                    </a:p>
                  </a:txBody>
                  <a:tcPr/>
                </a:tc>
                <a:tc rowSpan="2">
                  <a:txBody>
                    <a:bodyPr/>
                    <a:lstStyle/>
                    <a:p>
                      <a:pPr algn="ctr" hangingPunct="0">
                        <a:spcAft>
                          <a:spcPts val="0"/>
                        </a:spcAft>
                      </a:pPr>
                      <a:r>
                        <a:rPr lang="en-US" sz="2400" dirty="0" err="1">
                          <a:solidFill>
                            <a:schemeClr val="accent4">
                              <a:lumMod val="20000"/>
                              <a:lumOff val="80000"/>
                            </a:schemeClr>
                          </a:solidFill>
                          <a:effectLst/>
                        </a:rPr>
                        <a:t>Liên</a:t>
                      </a:r>
                      <a:r>
                        <a:rPr lang="en-US" sz="2400" dirty="0">
                          <a:solidFill>
                            <a:schemeClr val="accent4">
                              <a:lumMod val="20000"/>
                              <a:lumOff val="80000"/>
                            </a:schemeClr>
                          </a:solidFill>
                          <a:effectLst/>
                        </a:rPr>
                        <a:t> kết </a:t>
                      </a:r>
                      <a:r>
                        <a:rPr lang="en-US" sz="2400" dirty="0" err="1">
                          <a:solidFill>
                            <a:schemeClr val="accent4">
                              <a:lumMod val="20000"/>
                              <a:lumOff val="80000"/>
                            </a:schemeClr>
                          </a:solidFill>
                          <a:effectLst/>
                        </a:rPr>
                        <a:t>với</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nchor="ctr">
                    <a:solidFill>
                      <a:schemeClr val="tx1">
                        <a:lumMod val="95000"/>
                        <a:lumOff val="5000"/>
                      </a:schemeClr>
                    </a:solidFill>
                  </a:tcPr>
                </a:tc>
                <a:tc rowSpan="2">
                  <a:txBody>
                    <a:bodyPr/>
                    <a:lstStyle/>
                    <a:p>
                      <a:pPr algn="ctr" hangingPunct="0">
                        <a:spcAft>
                          <a:spcPts val="0"/>
                        </a:spcAft>
                      </a:pPr>
                      <a:r>
                        <a:rPr lang="en-US" sz="2400" dirty="0" err="1">
                          <a:solidFill>
                            <a:schemeClr val="accent4">
                              <a:lumMod val="20000"/>
                              <a:lumOff val="80000"/>
                            </a:schemeClr>
                          </a:solidFill>
                          <a:effectLst/>
                        </a:rPr>
                        <a:t>Phép</a:t>
                      </a:r>
                      <a:r>
                        <a:rPr lang="en-US" sz="2400" dirty="0">
                          <a:solidFill>
                            <a:schemeClr val="accent4">
                              <a:lumMod val="20000"/>
                              <a:lumOff val="80000"/>
                            </a:schemeClr>
                          </a:solidFill>
                          <a:effectLst/>
                        </a:rPr>
                        <a:t> </a:t>
                      </a:r>
                      <a:r>
                        <a:rPr lang="en-US" sz="2400" dirty="0" err="1">
                          <a:solidFill>
                            <a:schemeClr val="accent4">
                              <a:lumMod val="20000"/>
                              <a:lumOff val="80000"/>
                            </a:schemeClr>
                          </a:solidFill>
                          <a:effectLst/>
                        </a:rPr>
                        <a:t>liên</a:t>
                      </a:r>
                      <a:r>
                        <a:rPr lang="en-US" sz="2400" dirty="0">
                          <a:solidFill>
                            <a:schemeClr val="accent4">
                              <a:lumMod val="20000"/>
                              <a:lumOff val="80000"/>
                            </a:schemeClr>
                          </a:solidFill>
                          <a:effectLst/>
                        </a:rPr>
                        <a:t> kết</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nchor="ctr">
                    <a:solidFill>
                      <a:schemeClr val="tx1">
                        <a:lumMod val="95000"/>
                        <a:lumOff val="5000"/>
                      </a:schemeClr>
                    </a:solidFill>
                  </a:tcPr>
                </a:tc>
                <a:extLst>
                  <a:ext uri="{0D108BD9-81ED-4DB2-BD59-A6C34878D82A}">
                    <a16:rowId xmlns:a16="http://schemas.microsoft.com/office/drawing/2014/main" val="10000"/>
                  </a:ext>
                </a:extLst>
              </a:tr>
              <a:tr h="461407">
                <a:tc vMerge="1">
                  <a:txBody>
                    <a:bodyPr/>
                    <a:lstStyle/>
                    <a:p>
                      <a:endParaRPr lang="en-US"/>
                    </a:p>
                  </a:txBody>
                  <a:tcPr/>
                </a:tc>
                <a:tc>
                  <a:txBody>
                    <a:bodyPr/>
                    <a:lstStyle/>
                    <a:p>
                      <a:pPr algn="ctr" hangingPunct="0">
                        <a:spcAft>
                          <a:spcPts val="0"/>
                        </a:spcAft>
                      </a:pPr>
                      <a:r>
                        <a:rPr lang="en-US" sz="2400" dirty="0" err="1">
                          <a:solidFill>
                            <a:schemeClr val="accent4">
                              <a:lumMod val="20000"/>
                              <a:lumOff val="80000"/>
                            </a:schemeClr>
                          </a:solidFill>
                          <a:effectLst/>
                        </a:rPr>
                        <a:t>Loại</a:t>
                      </a:r>
                      <a:r>
                        <a:rPr lang="en-US" sz="2400" dirty="0">
                          <a:solidFill>
                            <a:schemeClr val="accent4">
                              <a:lumMod val="20000"/>
                              <a:lumOff val="80000"/>
                            </a:schemeClr>
                          </a:solidFill>
                          <a:effectLst/>
                        </a:rPr>
                        <a:t> 1</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Loại 2</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Loại 3</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1"/>
                  </a:ext>
                </a:extLst>
              </a:tr>
              <a:tr h="461407">
                <a:tc>
                  <a:txBody>
                    <a:bodyPr/>
                    <a:lstStyle/>
                    <a:p>
                      <a:pPr algn="ctr" hangingPunct="0">
                        <a:spcAft>
                          <a:spcPts val="0"/>
                        </a:spcAft>
                        <a:tabLst>
                          <a:tab pos="450215" algn="dec"/>
                        </a:tabLst>
                      </a:pPr>
                      <a:r>
                        <a:rPr lang="en-US" sz="2400" dirty="0">
                          <a:solidFill>
                            <a:schemeClr val="accent4">
                              <a:lumMod val="20000"/>
                              <a:lumOff val="80000"/>
                            </a:schemeClr>
                          </a:solidFill>
                          <a:effectLst/>
                        </a:rPr>
                        <a:t>1</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indent="457200"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extLst>
                  <a:ext uri="{0D108BD9-81ED-4DB2-BD59-A6C34878D82A}">
                    <a16:rowId xmlns:a16="http://schemas.microsoft.com/office/drawing/2014/main" val="10002"/>
                  </a:ext>
                </a:extLst>
              </a:tr>
              <a:tr h="461407">
                <a:tc>
                  <a:txBody>
                    <a:bodyPr/>
                    <a:lstStyle/>
                    <a:p>
                      <a:pPr algn="ctr" hangingPunct="0">
                        <a:spcAft>
                          <a:spcPts val="0"/>
                        </a:spcAft>
                        <a:tabLst>
                          <a:tab pos="450215" algn="dec"/>
                        </a:tabLst>
                      </a:pPr>
                      <a:r>
                        <a:rPr lang="en-US" sz="2400" dirty="0">
                          <a:solidFill>
                            <a:schemeClr val="accent4">
                              <a:lumMod val="20000"/>
                              <a:lumOff val="80000"/>
                            </a:schemeClr>
                          </a:solidFill>
                          <a:effectLst/>
                        </a:rPr>
                        <a:t>2</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1</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Tỉnh lược + </a:t>
                      </a:r>
                      <a:r>
                        <a:rPr lang="en-US" sz="2400" dirty="0" err="1">
                          <a:solidFill>
                            <a:schemeClr val="accent4">
                              <a:lumMod val="20000"/>
                              <a:lumOff val="80000"/>
                            </a:schemeClr>
                          </a:solidFill>
                          <a:effectLst/>
                        </a:rPr>
                        <a:t>liên</a:t>
                      </a:r>
                      <a:r>
                        <a:rPr lang="en-US" sz="2400" dirty="0">
                          <a:solidFill>
                            <a:schemeClr val="accent4">
                              <a:lumMod val="20000"/>
                              <a:lumOff val="80000"/>
                            </a:schemeClr>
                          </a:solidFill>
                          <a:effectLst/>
                        </a:rPr>
                        <a:t> </a:t>
                      </a:r>
                      <a:r>
                        <a:rPr lang="en-US" sz="2400" dirty="0" err="1">
                          <a:solidFill>
                            <a:schemeClr val="accent4">
                              <a:lumMod val="20000"/>
                              <a:lumOff val="80000"/>
                            </a:schemeClr>
                          </a:solidFill>
                          <a:effectLst/>
                        </a:rPr>
                        <a:t>tưởng</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extLst>
                  <a:ext uri="{0D108BD9-81ED-4DB2-BD59-A6C34878D82A}">
                    <a16:rowId xmlns:a16="http://schemas.microsoft.com/office/drawing/2014/main" val="10003"/>
                  </a:ext>
                </a:extLst>
              </a:tr>
              <a:tr h="461407">
                <a:tc>
                  <a:txBody>
                    <a:bodyPr/>
                    <a:lstStyle/>
                    <a:p>
                      <a:pPr algn="ctr" hangingPunct="0">
                        <a:spcAft>
                          <a:spcPts val="0"/>
                        </a:spcAft>
                        <a:tabLst>
                          <a:tab pos="450215" algn="dec"/>
                        </a:tabLst>
                      </a:pPr>
                      <a:r>
                        <a:rPr lang="en-US" sz="2400" dirty="0">
                          <a:solidFill>
                            <a:schemeClr val="accent4">
                              <a:lumMod val="20000"/>
                              <a:lumOff val="80000"/>
                            </a:schemeClr>
                          </a:solidFill>
                          <a:effectLst/>
                        </a:rPr>
                        <a:t>3</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1</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Tỉnh lược + </a:t>
                      </a:r>
                      <a:r>
                        <a:rPr lang="en-US" sz="2400" dirty="0" err="1">
                          <a:solidFill>
                            <a:schemeClr val="accent4">
                              <a:lumMod val="20000"/>
                              <a:lumOff val="80000"/>
                            </a:schemeClr>
                          </a:solidFill>
                          <a:effectLst/>
                        </a:rPr>
                        <a:t>liên</a:t>
                      </a:r>
                      <a:r>
                        <a:rPr lang="en-US" sz="2400" dirty="0">
                          <a:solidFill>
                            <a:schemeClr val="accent4">
                              <a:lumMod val="20000"/>
                              <a:lumOff val="80000"/>
                            </a:schemeClr>
                          </a:solidFill>
                          <a:effectLst/>
                        </a:rPr>
                        <a:t> </a:t>
                      </a:r>
                      <a:r>
                        <a:rPr lang="en-US" sz="2400" dirty="0" err="1">
                          <a:solidFill>
                            <a:schemeClr val="accent4">
                              <a:lumMod val="20000"/>
                              <a:lumOff val="80000"/>
                            </a:schemeClr>
                          </a:solidFill>
                          <a:effectLst/>
                        </a:rPr>
                        <a:t>tưởng</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extLst>
                  <a:ext uri="{0D108BD9-81ED-4DB2-BD59-A6C34878D82A}">
                    <a16:rowId xmlns:a16="http://schemas.microsoft.com/office/drawing/2014/main" val="10004"/>
                  </a:ext>
                </a:extLst>
              </a:tr>
              <a:tr h="461407">
                <a:tc>
                  <a:txBody>
                    <a:bodyPr/>
                    <a:lstStyle/>
                    <a:p>
                      <a:pPr algn="ctr" hangingPunct="0">
                        <a:spcAft>
                          <a:spcPts val="0"/>
                        </a:spcAft>
                        <a:tabLst>
                          <a:tab pos="450215" algn="dec"/>
                        </a:tabLst>
                      </a:pPr>
                      <a:r>
                        <a:rPr lang="en-US" sz="2400" dirty="0">
                          <a:solidFill>
                            <a:schemeClr val="accent4">
                              <a:lumMod val="20000"/>
                              <a:lumOff val="80000"/>
                            </a:schemeClr>
                          </a:solidFill>
                          <a:effectLst/>
                        </a:rPr>
                        <a:t>4</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1+2+3</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Tỉnh lược + </a:t>
                      </a:r>
                      <a:r>
                        <a:rPr lang="en-US" sz="2400" dirty="0" err="1">
                          <a:solidFill>
                            <a:schemeClr val="accent4">
                              <a:lumMod val="20000"/>
                              <a:lumOff val="80000"/>
                            </a:schemeClr>
                          </a:solidFill>
                          <a:effectLst/>
                        </a:rPr>
                        <a:t>liên</a:t>
                      </a:r>
                      <a:r>
                        <a:rPr lang="en-US" sz="2400" dirty="0">
                          <a:solidFill>
                            <a:schemeClr val="accent4">
                              <a:lumMod val="20000"/>
                              <a:lumOff val="80000"/>
                            </a:schemeClr>
                          </a:solidFill>
                          <a:effectLst/>
                        </a:rPr>
                        <a:t> </a:t>
                      </a:r>
                      <a:r>
                        <a:rPr lang="en-US" sz="2400" dirty="0" err="1">
                          <a:solidFill>
                            <a:schemeClr val="accent4">
                              <a:lumMod val="20000"/>
                              <a:lumOff val="80000"/>
                            </a:schemeClr>
                          </a:solidFill>
                          <a:effectLst/>
                        </a:rPr>
                        <a:t>tưởng</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extLst>
                  <a:ext uri="{0D108BD9-81ED-4DB2-BD59-A6C34878D82A}">
                    <a16:rowId xmlns:a16="http://schemas.microsoft.com/office/drawing/2014/main" val="10005"/>
                  </a:ext>
                </a:extLst>
              </a:tr>
              <a:tr h="640906">
                <a:tc>
                  <a:txBody>
                    <a:bodyPr/>
                    <a:lstStyle/>
                    <a:p>
                      <a:pPr algn="ctr" hangingPunct="0">
                        <a:spcAft>
                          <a:spcPts val="0"/>
                        </a:spcAft>
                        <a:tabLst>
                          <a:tab pos="450215" algn="dec"/>
                        </a:tabLst>
                      </a:pPr>
                      <a:r>
                        <a:rPr lang="en-US" sz="2400">
                          <a:solidFill>
                            <a:schemeClr val="accent4">
                              <a:lumMod val="20000"/>
                              <a:lumOff val="80000"/>
                            </a:schemeClr>
                          </a:solidFill>
                          <a:effectLst/>
                        </a:rPr>
                        <a:t>5</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a:solidFill>
                            <a:schemeClr val="accent4">
                              <a:lumMod val="20000"/>
                              <a:lumOff val="80000"/>
                            </a:schemeClr>
                          </a:solidFill>
                          <a:effectLst/>
                        </a:rPr>
                        <a:t> </a:t>
                      </a:r>
                      <a:endParaRPr lang="en-US" sz="240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a:solidFill>
                            <a:schemeClr val="accent4">
                              <a:lumMod val="20000"/>
                              <a:lumOff val="80000"/>
                            </a:schemeClr>
                          </a:solidFill>
                          <a:effectLst/>
                        </a:rPr>
                        <a:t> </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tabLst>
                          <a:tab pos="201930" algn="dec"/>
                        </a:tabLst>
                      </a:pPr>
                      <a:r>
                        <a:rPr lang="en-US" sz="2400" dirty="0">
                          <a:solidFill>
                            <a:schemeClr val="accent4">
                              <a:lumMod val="20000"/>
                              <a:lumOff val="80000"/>
                            </a:schemeClr>
                          </a:solidFill>
                          <a:effectLst/>
                        </a:rPr>
                        <a:t>1+2+3+4</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tc>
                  <a:txBody>
                    <a:bodyPr/>
                    <a:lstStyle/>
                    <a:p>
                      <a:pPr algn="ctr" hangingPunct="0">
                        <a:spcAft>
                          <a:spcPts val="0"/>
                        </a:spcAft>
                      </a:pPr>
                      <a:r>
                        <a:rPr lang="en-US" sz="2400" dirty="0" err="1">
                          <a:solidFill>
                            <a:schemeClr val="accent4">
                              <a:lumMod val="20000"/>
                              <a:lumOff val="80000"/>
                            </a:schemeClr>
                          </a:solidFill>
                          <a:effectLst/>
                        </a:rPr>
                        <a:t>Phép</a:t>
                      </a:r>
                      <a:r>
                        <a:rPr lang="en-US" sz="2400" dirty="0">
                          <a:solidFill>
                            <a:schemeClr val="accent4">
                              <a:lumMod val="20000"/>
                              <a:lumOff val="80000"/>
                            </a:schemeClr>
                          </a:solidFill>
                          <a:effectLst/>
                        </a:rPr>
                        <a:t> </a:t>
                      </a:r>
                      <a:r>
                        <a:rPr lang="en-US" sz="2400" dirty="0" err="1">
                          <a:solidFill>
                            <a:schemeClr val="accent4">
                              <a:lumMod val="20000"/>
                              <a:lumOff val="80000"/>
                            </a:schemeClr>
                          </a:solidFill>
                          <a:effectLst/>
                        </a:rPr>
                        <a:t>lặp</a:t>
                      </a:r>
                      <a:r>
                        <a:rPr lang="en-US" sz="2400" dirty="0">
                          <a:solidFill>
                            <a:schemeClr val="accent4">
                              <a:lumMod val="20000"/>
                              <a:lumOff val="80000"/>
                            </a:schemeClr>
                          </a:solidFill>
                          <a:effectLst/>
                        </a:rPr>
                        <a:t> + </a:t>
                      </a:r>
                      <a:r>
                        <a:rPr lang="en-US" sz="2400" dirty="0" err="1">
                          <a:solidFill>
                            <a:schemeClr val="accent4">
                              <a:lumMod val="20000"/>
                              <a:lumOff val="80000"/>
                            </a:schemeClr>
                          </a:solidFill>
                          <a:effectLst/>
                        </a:rPr>
                        <a:t>liên</a:t>
                      </a:r>
                      <a:r>
                        <a:rPr lang="en-US" sz="2400" dirty="0">
                          <a:solidFill>
                            <a:schemeClr val="accent4">
                              <a:lumMod val="20000"/>
                              <a:lumOff val="80000"/>
                            </a:schemeClr>
                          </a:solidFill>
                          <a:effectLst/>
                        </a:rPr>
                        <a:t> </a:t>
                      </a:r>
                      <a:r>
                        <a:rPr lang="en-US" sz="2400" dirty="0" err="1">
                          <a:solidFill>
                            <a:schemeClr val="accent4">
                              <a:lumMod val="20000"/>
                              <a:lumOff val="80000"/>
                            </a:schemeClr>
                          </a:solidFill>
                          <a:effectLst/>
                        </a:rPr>
                        <a:t>tưởng</a:t>
                      </a:r>
                      <a:endParaRPr lang="en-US" sz="2400" dirty="0">
                        <a:solidFill>
                          <a:schemeClr val="accent4">
                            <a:lumMod val="20000"/>
                            <a:lumOff val="80000"/>
                          </a:schemeClr>
                        </a:solidFill>
                        <a:effectLst/>
                        <a:latin typeface="VNI-Times"/>
                        <a:ea typeface="Times New Roman"/>
                        <a:cs typeface="Times New Roman"/>
                      </a:endParaRPr>
                    </a:p>
                  </a:txBody>
                  <a:tcPr marL="68580" marR="68580" marT="0" marB="0">
                    <a:solidFill>
                      <a:schemeClr val="tx1">
                        <a:lumMod val="95000"/>
                        <a:lumOff val="5000"/>
                      </a:schemeClr>
                    </a:solidFill>
                  </a:tcPr>
                </a:tc>
                <a:extLst>
                  <a:ext uri="{0D108BD9-81ED-4DB2-BD59-A6C34878D82A}">
                    <a16:rowId xmlns:a16="http://schemas.microsoft.com/office/drawing/2014/main" val="10006"/>
                  </a:ext>
                </a:extLst>
              </a:tr>
            </a:tbl>
          </a:graphicData>
        </a:graphic>
      </p:graphicFrame>
      <p:sp>
        <p:nvSpPr>
          <p:cNvPr id="3" name="Rectangle 1"/>
          <p:cNvSpPr>
            <a:spLocks noChangeArrowheads="1"/>
          </p:cNvSpPr>
          <p:nvPr/>
        </p:nvSpPr>
        <p:spPr bwMode="auto">
          <a:xfrm>
            <a:off x="201478" y="45724"/>
            <a:ext cx="11871701" cy="3046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indent="450850" algn="just" fontAlgn="base">
              <a:spcBef>
                <a:spcPct val="0"/>
              </a:spcBef>
              <a:spcAft>
                <a:spcPct val="0"/>
              </a:spcAft>
              <a:tabLst>
                <a:tab pos="201613" algn="dec"/>
              </a:tabLst>
            </a:pP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"(1)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Cuộc</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đời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Nguyễn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Đình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Chiểu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là</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một</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cuộc</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đời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đấu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tranh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vô</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cùng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gay go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và</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b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b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gian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khổ</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(2)</a:t>
            </a:r>
            <a:r>
              <a:rPr lang="en-US" sz="2400" i="1" dirty="0">
                <a:latin typeface="VNI-Centur" pitchFamily="2" charset="0"/>
                <a:ea typeface="Times New Roman" pitchFamily="18" charset="0"/>
                <a:cs typeface="Times New Roman" pitchFamily="18" charset="0"/>
              </a:rPr>
              <a:t> Þ</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Đấu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tranh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để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không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bị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ngã</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gục</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trước</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số</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phận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khắc</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nghiệt</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và</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tàn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bạo</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(3) </a:t>
            </a:r>
            <a:r>
              <a:rPr lang="en-US" sz="2400" i="1" dirty="0">
                <a:latin typeface="VNI-Centur" pitchFamily="2" charset="0"/>
                <a:ea typeface="Times New Roman" pitchFamily="18" charset="0"/>
                <a:cs typeface="Times New Roman" pitchFamily="18" charset="0"/>
              </a:rPr>
              <a:t>Þ</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Đấu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tranh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để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chống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lại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những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lưới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bẫy</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của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kẻ</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thù</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những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thành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kiến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lỗi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thời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của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xã</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hội. (4) </a:t>
            </a:r>
            <a:r>
              <a:rPr lang="en-US" sz="2400" i="1" dirty="0">
                <a:latin typeface="VNI-Centur" pitchFamily="2" charset="0"/>
                <a:ea typeface="Times New Roman" pitchFamily="18" charset="0"/>
                <a:cs typeface="Times New Roman" pitchFamily="18" charset="0"/>
              </a:rPr>
              <a:t>Þ</a:t>
            </a:r>
            <a:r>
              <a:rPr lang="en-US" sz="2400" i="1" dirty="0">
                <a:latin typeface="Times New Roman" pitchFamily="18" charset="0"/>
                <a:ea typeface="Times New Roman" pitchFamily="18" charset="0"/>
                <a:cs typeface="Times New Roman" pitchFamily="18" charset="0"/>
              </a:rPr>
              <a:t> </a:t>
            </a:r>
            <a:r>
              <a:rPr lang="en-US" sz="2400" i="1" dirty="0" err="1">
                <a:latin typeface="Times New Roman" pitchFamily="18" charset="0"/>
                <a:ea typeface="Times New Roman" pitchFamily="18" charset="0"/>
                <a:cs typeface="Times New Roman" pitchFamily="18" charset="0"/>
              </a:rPr>
              <a:t>Đấu</a:t>
            </a:r>
            <a:r>
              <a:rPr lang="en-US" sz="2400" i="1" dirty="0">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tranh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với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bên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ngoài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đấu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tranh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với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cả</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bản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thân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trước</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những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ảnh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hưởng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tiêu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cực</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của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Nho</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giáo</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để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gia</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nhập</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vào</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hàng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ngũ</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của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cách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mạng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và</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trở</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thành người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nghệ</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sĩ</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của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nhân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dân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(5) Nguyễn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Đình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Chiểu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đã</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đấu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tranh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không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phải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chỉ</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để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giữ</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mình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mà</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để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khẳng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định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vị</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trí</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chiến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đấu</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của bản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thân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mình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trong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cuộc</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đời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với</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tư</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cách</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người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công</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dân</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người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trí</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thức, người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nghệ</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1"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sĩ</a:t>
            </a:r>
            <a:r>
              <a:rPr kumimoji="0" lang="en-US" sz="2400" b="0" i="1"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Hà</a:t>
            </a: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Huy</a:t>
            </a: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400" b="0"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Giáp</a:t>
            </a:r>
            <a:r>
              <a:rPr kumimoji="0" lang="en-US" sz="2400" b="0"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a:t>
            </a:r>
            <a:endParaRPr kumimoji="0" lang="en-US" sz="24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0717359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267323826"/>
              </p:ext>
            </p:extLst>
          </p:nvPr>
        </p:nvGraphicFramePr>
        <p:xfrm>
          <a:off x="237640" y="841817"/>
          <a:ext cx="11716720" cy="5852160"/>
        </p:xfrm>
        <a:graphic>
          <a:graphicData uri="http://schemas.openxmlformats.org/drawingml/2006/table">
            <a:tbl>
              <a:tblPr>
                <a:tableStyleId>{5C22544A-7EE6-4342-B048-85BDC9FD1C3A}</a:tableStyleId>
              </a:tblPr>
              <a:tblGrid>
                <a:gridCol w="5858360">
                  <a:extLst>
                    <a:ext uri="{9D8B030D-6E8A-4147-A177-3AD203B41FA5}">
                      <a16:colId xmlns:a16="http://schemas.microsoft.com/office/drawing/2014/main" val="20000"/>
                    </a:ext>
                  </a:extLst>
                </a:gridCol>
                <a:gridCol w="5858360">
                  <a:extLst>
                    <a:ext uri="{9D8B030D-6E8A-4147-A177-3AD203B41FA5}">
                      <a16:colId xmlns:a16="http://schemas.microsoft.com/office/drawing/2014/main" val="20001"/>
                    </a:ext>
                  </a:extLst>
                </a:gridCol>
              </a:tblGrid>
              <a:tr h="299411">
                <a:tc>
                  <a:txBody>
                    <a:bodyPr/>
                    <a:lstStyle/>
                    <a:p>
                      <a:pPr algn="ctr" hangingPunct="0">
                        <a:spcAft>
                          <a:spcPts val="0"/>
                        </a:spcAft>
                      </a:pPr>
                      <a:r>
                        <a:rPr lang="en-US" sz="2400" b="1" dirty="0">
                          <a:solidFill>
                            <a:srgbClr val="FFC000"/>
                          </a:solidFill>
                          <a:effectLst/>
                        </a:rPr>
                        <a:t>CÂU Ở </a:t>
                      </a:r>
                      <a:r>
                        <a:rPr lang="en-US" sz="2400" b="1" dirty="0" err="1">
                          <a:solidFill>
                            <a:srgbClr val="FFC000"/>
                          </a:solidFill>
                          <a:effectLst/>
                        </a:rPr>
                        <a:t>VỊ</a:t>
                      </a:r>
                      <a:r>
                        <a:rPr lang="en-US" sz="2400" b="1" dirty="0">
                          <a:solidFill>
                            <a:srgbClr val="FFC000"/>
                          </a:solidFill>
                          <a:effectLst/>
                        </a:rPr>
                        <a:t> </a:t>
                      </a:r>
                      <a:r>
                        <a:rPr lang="en-US" sz="2400" b="1" dirty="0" err="1">
                          <a:solidFill>
                            <a:srgbClr val="FFC000"/>
                          </a:solidFill>
                          <a:effectLst/>
                        </a:rPr>
                        <a:t>THẾ</a:t>
                      </a:r>
                      <a:r>
                        <a:rPr lang="en-US" sz="2400" b="1" dirty="0">
                          <a:solidFill>
                            <a:srgbClr val="FFC000"/>
                          </a:solidFill>
                          <a:effectLst/>
                        </a:rPr>
                        <a:t> </a:t>
                      </a:r>
                      <a:r>
                        <a:rPr lang="en-US" sz="2400" b="1" dirty="0" err="1">
                          <a:solidFill>
                            <a:srgbClr val="FFC000"/>
                          </a:solidFill>
                          <a:effectLst/>
                        </a:rPr>
                        <a:t>ĐỘC</a:t>
                      </a:r>
                      <a:r>
                        <a:rPr lang="en-US" sz="2400" b="1" dirty="0">
                          <a:solidFill>
                            <a:srgbClr val="FFC000"/>
                          </a:solidFill>
                          <a:effectLst/>
                        </a:rPr>
                        <a:t> LẬP</a:t>
                      </a:r>
                      <a:endParaRPr lang="en-US" sz="2400" b="1" dirty="0">
                        <a:solidFill>
                          <a:srgbClr val="FFC0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ctr" hangingPunct="0">
                        <a:spcAft>
                          <a:spcPts val="0"/>
                        </a:spcAft>
                      </a:pPr>
                      <a:r>
                        <a:rPr lang="en-US" sz="2400" b="1" dirty="0">
                          <a:solidFill>
                            <a:srgbClr val="FFC000"/>
                          </a:solidFill>
                          <a:effectLst/>
                        </a:rPr>
                        <a:t>CÂU </a:t>
                      </a:r>
                      <a:r>
                        <a:rPr lang="en-US" sz="2400" b="1" dirty="0" err="1">
                          <a:solidFill>
                            <a:srgbClr val="FFC000"/>
                          </a:solidFill>
                          <a:effectLst/>
                        </a:rPr>
                        <a:t>TRONG</a:t>
                      </a:r>
                      <a:r>
                        <a:rPr lang="en-US" sz="2400" b="1" dirty="0">
                          <a:solidFill>
                            <a:srgbClr val="FFC000"/>
                          </a:solidFill>
                          <a:effectLst/>
                        </a:rPr>
                        <a:t> VĂN BẢN</a:t>
                      </a:r>
                      <a:endParaRPr lang="en-US" sz="2400" b="1" dirty="0">
                        <a:solidFill>
                          <a:srgbClr val="FFC000"/>
                        </a:solidFill>
                        <a:effectLst/>
                        <a:latin typeface="VNI-Times"/>
                        <a:ea typeface="Times New Roman"/>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val="10000"/>
                  </a:ext>
                </a:extLst>
              </a:tr>
              <a:tr h="1004753">
                <a:tc>
                  <a:txBody>
                    <a:bodyPr/>
                    <a:lstStyle/>
                    <a:p>
                      <a:pPr algn="just" hangingPunct="0">
                        <a:spcAft>
                          <a:spcPts val="0"/>
                        </a:spcAft>
                      </a:pPr>
                      <a:r>
                        <a:rPr lang="en-US" sz="2400" b="1" dirty="0">
                          <a:solidFill>
                            <a:srgbClr val="FFC000"/>
                          </a:solidFill>
                          <a:effectLst/>
                        </a:rPr>
                        <a:t>Câu </a:t>
                      </a:r>
                      <a:r>
                        <a:rPr lang="en-US" sz="2400" b="1" dirty="0" err="1">
                          <a:solidFill>
                            <a:srgbClr val="FFC000"/>
                          </a:solidFill>
                          <a:effectLst/>
                        </a:rPr>
                        <a:t>đơn</a:t>
                      </a:r>
                      <a:r>
                        <a:rPr lang="en-US" sz="2400" b="1" dirty="0">
                          <a:solidFill>
                            <a:srgbClr val="FFC000"/>
                          </a:solidFill>
                          <a:effectLst/>
                        </a:rPr>
                        <a:t>: Câu </a:t>
                      </a:r>
                      <a:r>
                        <a:rPr lang="en-US" sz="2400" b="1" dirty="0" err="1">
                          <a:solidFill>
                            <a:srgbClr val="FFC000"/>
                          </a:solidFill>
                          <a:effectLst/>
                        </a:rPr>
                        <a:t>chỉ</a:t>
                      </a:r>
                      <a:r>
                        <a:rPr lang="en-US" sz="2400" b="1" dirty="0">
                          <a:solidFill>
                            <a:srgbClr val="FFC000"/>
                          </a:solidFill>
                          <a:effectLst/>
                        </a:rPr>
                        <a:t> </a:t>
                      </a:r>
                      <a:r>
                        <a:rPr lang="en-US" sz="2400" b="1" dirty="0" err="1">
                          <a:solidFill>
                            <a:srgbClr val="FFC000"/>
                          </a:solidFill>
                          <a:effectLst/>
                        </a:rPr>
                        <a:t>có</a:t>
                      </a:r>
                      <a:r>
                        <a:rPr lang="en-US" sz="2400" b="1" dirty="0">
                          <a:solidFill>
                            <a:srgbClr val="FFC000"/>
                          </a:solidFill>
                          <a:effectLst/>
                        </a:rPr>
                        <a:t> 1 nòng cốt. </a:t>
                      </a:r>
                      <a:r>
                        <a:rPr lang="en-US" sz="2400" b="1" dirty="0" err="1">
                          <a:solidFill>
                            <a:srgbClr val="FFC000"/>
                          </a:solidFill>
                          <a:effectLst/>
                        </a:rPr>
                        <a:t>Có</a:t>
                      </a:r>
                      <a:r>
                        <a:rPr lang="en-US" sz="2400" b="1" dirty="0">
                          <a:solidFill>
                            <a:srgbClr val="FFC000"/>
                          </a:solidFill>
                          <a:effectLst/>
                        </a:rPr>
                        <a:t> câu </a:t>
                      </a:r>
                      <a:r>
                        <a:rPr lang="en-US" sz="2400" b="1" dirty="0" err="1">
                          <a:solidFill>
                            <a:srgbClr val="FFC000"/>
                          </a:solidFill>
                          <a:effectLst/>
                        </a:rPr>
                        <a:t>đơn</a:t>
                      </a:r>
                      <a:r>
                        <a:rPr lang="en-US" sz="2400" b="1" dirty="0">
                          <a:solidFill>
                            <a:srgbClr val="FFC000"/>
                          </a:solidFill>
                          <a:effectLst/>
                        </a:rPr>
                        <a:t> nòng cốt </a:t>
                      </a:r>
                      <a:r>
                        <a:rPr lang="en-US" sz="2400" b="1" dirty="0" err="1">
                          <a:solidFill>
                            <a:srgbClr val="FFC000"/>
                          </a:solidFill>
                          <a:effectLst/>
                        </a:rPr>
                        <a:t>nguyên</a:t>
                      </a:r>
                      <a:r>
                        <a:rPr lang="en-US" sz="2400" b="1" dirty="0">
                          <a:solidFill>
                            <a:srgbClr val="FFC000"/>
                          </a:solidFill>
                          <a:effectLst/>
                        </a:rPr>
                        <a:t> </a:t>
                      </a:r>
                      <a:r>
                        <a:rPr lang="en-US" sz="2400" b="1" dirty="0" err="1">
                          <a:solidFill>
                            <a:srgbClr val="FFC000"/>
                          </a:solidFill>
                          <a:effectLst/>
                        </a:rPr>
                        <a:t>và</a:t>
                      </a:r>
                      <a:r>
                        <a:rPr lang="en-US" sz="2400" b="1" dirty="0">
                          <a:solidFill>
                            <a:srgbClr val="FFC000"/>
                          </a:solidFill>
                          <a:effectLst/>
                        </a:rPr>
                        <a:t> câu </a:t>
                      </a:r>
                      <a:r>
                        <a:rPr lang="en-US" sz="2400" b="1" dirty="0" err="1">
                          <a:solidFill>
                            <a:srgbClr val="FFC000"/>
                          </a:solidFill>
                          <a:effectLst/>
                        </a:rPr>
                        <a:t>đơn</a:t>
                      </a:r>
                      <a:r>
                        <a:rPr lang="en-US" sz="2400" b="1" dirty="0">
                          <a:solidFill>
                            <a:srgbClr val="FFC000"/>
                          </a:solidFill>
                          <a:effectLst/>
                        </a:rPr>
                        <a:t> nòng cốt </a:t>
                      </a:r>
                      <a:r>
                        <a:rPr lang="en-US" sz="2400" b="1" dirty="0" err="1">
                          <a:solidFill>
                            <a:srgbClr val="FFC000"/>
                          </a:solidFill>
                          <a:effectLst/>
                        </a:rPr>
                        <a:t>bao</a:t>
                      </a:r>
                      <a:r>
                        <a:rPr lang="en-US" sz="2400" b="1" dirty="0">
                          <a:solidFill>
                            <a:srgbClr val="FFC000"/>
                          </a:solidFill>
                          <a:effectLst/>
                        </a:rPr>
                        <a:t> </a:t>
                      </a:r>
                      <a:r>
                        <a:rPr lang="en-US" sz="2400" b="1" dirty="0" err="1">
                          <a:solidFill>
                            <a:srgbClr val="FFC000"/>
                          </a:solidFill>
                          <a:effectLst/>
                        </a:rPr>
                        <a:t>hàm</a:t>
                      </a:r>
                      <a:r>
                        <a:rPr lang="en-US" sz="2400" b="1" dirty="0">
                          <a:solidFill>
                            <a:srgbClr val="FFC000"/>
                          </a:solidFill>
                          <a:effectLst/>
                        </a:rPr>
                        <a:t>.</a:t>
                      </a:r>
                      <a:endParaRPr lang="en-US" sz="2400" b="1" dirty="0">
                        <a:solidFill>
                          <a:srgbClr val="FFC0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just" hangingPunct="0">
                        <a:spcAft>
                          <a:spcPts val="0"/>
                        </a:spcAft>
                      </a:pPr>
                      <a:r>
                        <a:rPr lang="en-US" sz="2400" b="1" dirty="0">
                          <a:solidFill>
                            <a:srgbClr val="FFC000"/>
                          </a:solidFill>
                          <a:effectLst/>
                        </a:rPr>
                        <a:t>Câu </a:t>
                      </a:r>
                      <a:r>
                        <a:rPr lang="en-US" sz="2400" b="1" dirty="0" err="1">
                          <a:solidFill>
                            <a:srgbClr val="FFC000"/>
                          </a:solidFill>
                          <a:effectLst/>
                        </a:rPr>
                        <a:t>loại</a:t>
                      </a:r>
                      <a:r>
                        <a:rPr lang="en-US" sz="2400" b="1" dirty="0">
                          <a:solidFill>
                            <a:srgbClr val="FFC000"/>
                          </a:solidFill>
                          <a:effectLst/>
                        </a:rPr>
                        <a:t> 1: </a:t>
                      </a:r>
                      <a:r>
                        <a:rPr lang="en-US" sz="2400" b="1" dirty="0" err="1">
                          <a:solidFill>
                            <a:srgbClr val="FFC000"/>
                          </a:solidFill>
                          <a:effectLst/>
                        </a:rPr>
                        <a:t>Có</a:t>
                      </a:r>
                      <a:r>
                        <a:rPr lang="en-US" sz="2400" b="1" dirty="0">
                          <a:solidFill>
                            <a:srgbClr val="FFC000"/>
                          </a:solidFill>
                          <a:effectLst/>
                        </a:rPr>
                        <a:t> </a:t>
                      </a:r>
                      <a:r>
                        <a:rPr lang="en-US" sz="2400" b="1" dirty="0" err="1">
                          <a:solidFill>
                            <a:srgbClr val="FFC000"/>
                          </a:solidFill>
                          <a:effectLst/>
                        </a:rPr>
                        <a:t>cấu</a:t>
                      </a:r>
                      <a:r>
                        <a:rPr lang="en-US" sz="2400" b="1" dirty="0">
                          <a:solidFill>
                            <a:srgbClr val="FFC000"/>
                          </a:solidFill>
                          <a:effectLst/>
                        </a:rPr>
                        <a:t> tạo ở </a:t>
                      </a:r>
                      <a:r>
                        <a:rPr lang="en-US" sz="2400" b="1" dirty="0" err="1">
                          <a:solidFill>
                            <a:srgbClr val="FFC000"/>
                          </a:solidFill>
                          <a:effectLst/>
                        </a:rPr>
                        <a:t>bậc</a:t>
                      </a:r>
                      <a:r>
                        <a:rPr lang="en-US" sz="2400" b="1" dirty="0">
                          <a:solidFill>
                            <a:srgbClr val="FFC000"/>
                          </a:solidFill>
                          <a:effectLst/>
                        </a:rPr>
                        <a:t> câu (</a:t>
                      </a:r>
                      <a:r>
                        <a:rPr lang="en-US" sz="2400" b="1" dirty="0" err="1">
                          <a:solidFill>
                            <a:srgbClr val="FFC000"/>
                          </a:solidFill>
                          <a:effectLst/>
                        </a:rPr>
                        <a:t>theo</a:t>
                      </a:r>
                      <a:r>
                        <a:rPr lang="en-US" sz="2400" b="1" dirty="0">
                          <a:solidFill>
                            <a:srgbClr val="FFC000"/>
                          </a:solidFill>
                          <a:effectLst/>
                        </a:rPr>
                        <a:t> </a:t>
                      </a:r>
                      <a:r>
                        <a:rPr lang="en-US" sz="2400" b="1" dirty="0" err="1">
                          <a:solidFill>
                            <a:srgbClr val="FFC000"/>
                          </a:solidFill>
                          <a:effectLst/>
                        </a:rPr>
                        <a:t>ngữ</a:t>
                      </a:r>
                      <a:r>
                        <a:rPr lang="en-US" sz="2400" b="1" dirty="0">
                          <a:solidFill>
                            <a:srgbClr val="FFC000"/>
                          </a:solidFill>
                          <a:effectLst/>
                        </a:rPr>
                        <a:t> </a:t>
                      </a:r>
                      <a:r>
                        <a:rPr lang="en-US" sz="2400" b="1" dirty="0" err="1">
                          <a:solidFill>
                            <a:srgbClr val="FFC000"/>
                          </a:solidFill>
                          <a:effectLst/>
                        </a:rPr>
                        <a:t>pháp</a:t>
                      </a:r>
                      <a:r>
                        <a:rPr lang="en-US" sz="2400" b="1" dirty="0">
                          <a:solidFill>
                            <a:srgbClr val="FFC000"/>
                          </a:solidFill>
                          <a:effectLst/>
                        </a:rPr>
                        <a:t> </a:t>
                      </a:r>
                      <a:r>
                        <a:rPr lang="en-US" sz="2400" b="1" dirty="0" err="1">
                          <a:solidFill>
                            <a:srgbClr val="FFC000"/>
                          </a:solidFill>
                          <a:effectLst/>
                        </a:rPr>
                        <a:t>truyền</a:t>
                      </a:r>
                      <a:r>
                        <a:rPr lang="en-US" sz="2400" b="1" dirty="0">
                          <a:solidFill>
                            <a:srgbClr val="FFC000"/>
                          </a:solidFill>
                          <a:effectLst/>
                        </a:rPr>
                        <a:t> </a:t>
                      </a:r>
                      <a:r>
                        <a:rPr lang="en-US" sz="2400" b="1" dirty="0" err="1">
                          <a:solidFill>
                            <a:srgbClr val="FFC000"/>
                          </a:solidFill>
                          <a:effectLst/>
                        </a:rPr>
                        <a:t>thống</a:t>
                      </a:r>
                      <a:r>
                        <a:rPr lang="en-US" sz="2400" b="1" dirty="0">
                          <a:solidFill>
                            <a:srgbClr val="FFC000"/>
                          </a:solidFill>
                          <a:effectLst/>
                        </a:rPr>
                        <a:t>), </a:t>
                      </a:r>
                      <a:r>
                        <a:rPr lang="en-US" sz="2400" b="1" dirty="0" err="1">
                          <a:solidFill>
                            <a:srgbClr val="FFC000"/>
                          </a:solidFill>
                          <a:effectLst/>
                        </a:rPr>
                        <a:t>có</a:t>
                      </a:r>
                      <a:r>
                        <a:rPr lang="en-US" sz="2400" b="1" dirty="0">
                          <a:solidFill>
                            <a:srgbClr val="FFC000"/>
                          </a:solidFill>
                          <a:effectLst/>
                        </a:rPr>
                        <a:t> </a:t>
                      </a:r>
                      <a:r>
                        <a:rPr lang="en-US" sz="2400" b="1" dirty="0" err="1">
                          <a:solidFill>
                            <a:srgbClr val="FFC000"/>
                          </a:solidFill>
                          <a:effectLst/>
                        </a:rPr>
                        <a:t>tính</a:t>
                      </a:r>
                      <a:r>
                        <a:rPr lang="en-US" sz="2400" b="1" dirty="0">
                          <a:solidFill>
                            <a:srgbClr val="FFC000"/>
                          </a:solidFill>
                          <a:effectLst/>
                        </a:rPr>
                        <a:t>  </a:t>
                      </a:r>
                      <a:r>
                        <a:rPr lang="en-US" sz="2400" b="1" dirty="0" err="1">
                          <a:solidFill>
                            <a:srgbClr val="FFC000"/>
                          </a:solidFill>
                          <a:effectLst/>
                        </a:rPr>
                        <a:t>độc</a:t>
                      </a:r>
                      <a:r>
                        <a:rPr lang="en-US" sz="2400" b="1" dirty="0">
                          <a:solidFill>
                            <a:srgbClr val="FFC000"/>
                          </a:solidFill>
                          <a:effectLst/>
                        </a:rPr>
                        <a:t> lập </a:t>
                      </a:r>
                      <a:r>
                        <a:rPr lang="en-US" sz="2400" b="1" dirty="0" err="1">
                          <a:solidFill>
                            <a:srgbClr val="FFC000"/>
                          </a:solidFill>
                          <a:effectLst/>
                        </a:rPr>
                        <a:t>về</a:t>
                      </a:r>
                      <a:r>
                        <a:rPr lang="en-US" sz="2400" b="1" dirty="0">
                          <a:solidFill>
                            <a:srgbClr val="FFC000"/>
                          </a:solidFill>
                          <a:effectLst/>
                        </a:rPr>
                        <a:t> </a:t>
                      </a:r>
                      <a:r>
                        <a:rPr lang="en-US" sz="2400" b="1" dirty="0" err="1">
                          <a:solidFill>
                            <a:srgbClr val="FFC000"/>
                          </a:solidFill>
                          <a:effectLst/>
                        </a:rPr>
                        <a:t>nghĩa</a:t>
                      </a:r>
                      <a:r>
                        <a:rPr lang="en-US" sz="2400" b="1" dirty="0">
                          <a:solidFill>
                            <a:srgbClr val="FFC000"/>
                          </a:solidFill>
                          <a:effectLst/>
                        </a:rPr>
                        <a:t>.             </a:t>
                      </a:r>
                      <a:endParaRPr lang="en-US" sz="2400" b="1" dirty="0">
                        <a:solidFill>
                          <a:srgbClr val="FFC000"/>
                        </a:solidFill>
                        <a:effectLst/>
                        <a:latin typeface="VNI-Times"/>
                        <a:ea typeface="Times New Roman"/>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val="10001"/>
                  </a:ext>
                </a:extLst>
              </a:tr>
              <a:tr h="1631404">
                <a:tc>
                  <a:txBody>
                    <a:bodyPr/>
                    <a:lstStyle/>
                    <a:p>
                      <a:pPr algn="just" hangingPunct="0">
                        <a:spcAft>
                          <a:spcPts val="0"/>
                        </a:spcAft>
                      </a:pPr>
                      <a:r>
                        <a:rPr lang="en-US" sz="2400" b="1" dirty="0">
                          <a:solidFill>
                            <a:srgbClr val="FFC000"/>
                          </a:solidFill>
                          <a:effectLst/>
                        </a:rPr>
                        <a:t>Câu </a:t>
                      </a:r>
                      <a:r>
                        <a:rPr lang="en-US" sz="2400" b="1" dirty="0" err="1">
                          <a:solidFill>
                            <a:srgbClr val="FFC000"/>
                          </a:solidFill>
                          <a:effectLst/>
                        </a:rPr>
                        <a:t>ghép</a:t>
                      </a:r>
                      <a:r>
                        <a:rPr lang="en-US" sz="2400" b="1" dirty="0">
                          <a:solidFill>
                            <a:srgbClr val="FFC000"/>
                          </a:solidFill>
                          <a:effectLst/>
                        </a:rPr>
                        <a:t>: Câu </a:t>
                      </a:r>
                      <a:r>
                        <a:rPr lang="en-US" sz="2400" b="1" dirty="0" err="1">
                          <a:solidFill>
                            <a:srgbClr val="FFC000"/>
                          </a:solidFill>
                          <a:effectLst/>
                        </a:rPr>
                        <a:t>có</a:t>
                      </a:r>
                      <a:r>
                        <a:rPr lang="en-US" sz="2400" b="1" dirty="0">
                          <a:solidFill>
                            <a:srgbClr val="FFC000"/>
                          </a:solidFill>
                          <a:effectLst/>
                        </a:rPr>
                        <a:t> 2 nòng cốt </a:t>
                      </a:r>
                      <a:r>
                        <a:rPr lang="en-US" sz="2400" b="1" dirty="0" err="1">
                          <a:solidFill>
                            <a:srgbClr val="FFC000"/>
                          </a:solidFill>
                          <a:effectLst/>
                        </a:rPr>
                        <a:t>trở</a:t>
                      </a:r>
                      <a:r>
                        <a:rPr lang="en-US" sz="2400" b="1" dirty="0">
                          <a:solidFill>
                            <a:srgbClr val="FFC000"/>
                          </a:solidFill>
                          <a:effectLst/>
                        </a:rPr>
                        <a:t> </a:t>
                      </a:r>
                      <a:r>
                        <a:rPr lang="en-US" sz="2400" b="1" dirty="0" err="1">
                          <a:solidFill>
                            <a:srgbClr val="FFC000"/>
                          </a:solidFill>
                          <a:effectLst/>
                        </a:rPr>
                        <a:t>lên</a:t>
                      </a:r>
                      <a:r>
                        <a:rPr lang="en-US" sz="2400" b="1" dirty="0">
                          <a:solidFill>
                            <a:srgbClr val="FFC000"/>
                          </a:solidFill>
                          <a:effectLst/>
                        </a:rPr>
                        <a:t>; các nòng cốt </a:t>
                      </a:r>
                      <a:r>
                        <a:rPr lang="en-US" sz="2400" b="1" dirty="0" err="1">
                          <a:solidFill>
                            <a:srgbClr val="FFC000"/>
                          </a:solidFill>
                          <a:effectLst/>
                        </a:rPr>
                        <a:t>không</a:t>
                      </a:r>
                      <a:r>
                        <a:rPr lang="en-US" sz="2400" b="1" dirty="0">
                          <a:solidFill>
                            <a:srgbClr val="FFC000"/>
                          </a:solidFill>
                          <a:effectLst/>
                        </a:rPr>
                        <a:t> bị </a:t>
                      </a:r>
                      <a:r>
                        <a:rPr lang="en-US" sz="2400" b="1" dirty="0" err="1">
                          <a:solidFill>
                            <a:srgbClr val="FFC000"/>
                          </a:solidFill>
                          <a:effectLst/>
                        </a:rPr>
                        <a:t>bao</a:t>
                      </a:r>
                      <a:r>
                        <a:rPr lang="en-US" sz="2400" b="1" dirty="0">
                          <a:solidFill>
                            <a:srgbClr val="FFC000"/>
                          </a:solidFill>
                          <a:effectLst/>
                        </a:rPr>
                        <a:t> </a:t>
                      </a:r>
                      <a:r>
                        <a:rPr lang="en-US" sz="2400" b="1" dirty="0" err="1">
                          <a:solidFill>
                            <a:srgbClr val="FFC000"/>
                          </a:solidFill>
                          <a:effectLst/>
                        </a:rPr>
                        <a:t>hàm</a:t>
                      </a:r>
                      <a:r>
                        <a:rPr lang="en-US" sz="2400" b="1" dirty="0">
                          <a:solidFill>
                            <a:srgbClr val="FFC000"/>
                          </a:solidFill>
                          <a:effectLst/>
                        </a:rPr>
                        <a:t> </a:t>
                      </a:r>
                      <a:r>
                        <a:rPr lang="en-US" sz="2400" b="1" dirty="0" err="1">
                          <a:solidFill>
                            <a:srgbClr val="FFC000"/>
                          </a:solidFill>
                          <a:effectLst/>
                        </a:rPr>
                        <a:t>trong</a:t>
                      </a:r>
                      <a:r>
                        <a:rPr lang="en-US" sz="2400" b="1" dirty="0">
                          <a:solidFill>
                            <a:srgbClr val="FFC000"/>
                          </a:solidFill>
                          <a:effectLst/>
                        </a:rPr>
                        <a:t> 1 nòng cốt </a:t>
                      </a:r>
                      <a:r>
                        <a:rPr lang="en-US" sz="2400" b="1" dirty="0" err="1">
                          <a:solidFill>
                            <a:srgbClr val="FFC000"/>
                          </a:solidFill>
                          <a:effectLst/>
                        </a:rPr>
                        <a:t>duy</a:t>
                      </a:r>
                      <a:r>
                        <a:rPr lang="en-US" sz="2400" b="1" dirty="0">
                          <a:solidFill>
                            <a:srgbClr val="FFC000"/>
                          </a:solidFill>
                          <a:effectLst/>
                        </a:rPr>
                        <a:t> </a:t>
                      </a:r>
                      <a:r>
                        <a:rPr lang="en-US" sz="2400" b="1" dirty="0" err="1">
                          <a:solidFill>
                            <a:srgbClr val="FFC000"/>
                          </a:solidFill>
                          <a:effectLst/>
                        </a:rPr>
                        <a:t>nhất</a:t>
                      </a:r>
                      <a:r>
                        <a:rPr lang="en-US" sz="2400" b="1" dirty="0">
                          <a:solidFill>
                            <a:srgbClr val="FFC000"/>
                          </a:solidFill>
                          <a:effectLst/>
                        </a:rPr>
                        <a:t>. </a:t>
                      </a:r>
                      <a:r>
                        <a:rPr lang="en-US" sz="2400" b="1" dirty="0" err="1">
                          <a:solidFill>
                            <a:srgbClr val="FFC000"/>
                          </a:solidFill>
                          <a:effectLst/>
                        </a:rPr>
                        <a:t>Có</a:t>
                      </a:r>
                      <a:r>
                        <a:rPr lang="en-US" sz="2400" b="1" dirty="0">
                          <a:solidFill>
                            <a:srgbClr val="FFC000"/>
                          </a:solidFill>
                          <a:effectLst/>
                        </a:rPr>
                        <a:t> câu </a:t>
                      </a:r>
                      <a:r>
                        <a:rPr lang="en-US" sz="2400" b="1" dirty="0" err="1">
                          <a:solidFill>
                            <a:srgbClr val="FFC000"/>
                          </a:solidFill>
                          <a:effectLst/>
                        </a:rPr>
                        <a:t>ghép</a:t>
                      </a:r>
                      <a:r>
                        <a:rPr lang="en-US" sz="2400" b="1" dirty="0">
                          <a:solidFill>
                            <a:srgbClr val="FFC000"/>
                          </a:solidFill>
                          <a:effectLst/>
                        </a:rPr>
                        <a:t> </a:t>
                      </a:r>
                      <a:r>
                        <a:rPr lang="en-US" sz="2400" b="1" dirty="0" err="1">
                          <a:solidFill>
                            <a:srgbClr val="FFC000"/>
                          </a:solidFill>
                          <a:effectLst/>
                        </a:rPr>
                        <a:t>lỏng</a:t>
                      </a:r>
                      <a:r>
                        <a:rPr lang="en-US" sz="2400" b="1" dirty="0">
                          <a:solidFill>
                            <a:srgbClr val="FFC000"/>
                          </a:solidFill>
                          <a:effectLst/>
                        </a:rPr>
                        <a:t> </a:t>
                      </a:r>
                      <a:r>
                        <a:rPr lang="en-US" sz="2400" b="1" dirty="0" err="1">
                          <a:solidFill>
                            <a:srgbClr val="FFC000"/>
                          </a:solidFill>
                          <a:effectLst/>
                        </a:rPr>
                        <a:t>và</a:t>
                      </a:r>
                      <a:r>
                        <a:rPr lang="en-US" sz="2400" b="1" dirty="0">
                          <a:solidFill>
                            <a:srgbClr val="FFC000"/>
                          </a:solidFill>
                          <a:effectLst/>
                        </a:rPr>
                        <a:t> câu </a:t>
                      </a:r>
                      <a:r>
                        <a:rPr lang="en-US" sz="2400" b="1" dirty="0" err="1">
                          <a:solidFill>
                            <a:srgbClr val="FFC000"/>
                          </a:solidFill>
                          <a:effectLst/>
                        </a:rPr>
                        <a:t>ghép</a:t>
                      </a:r>
                      <a:r>
                        <a:rPr lang="en-US" sz="2400" b="1" dirty="0">
                          <a:solidFill>
                            <a:srgbClr val="FFC000"/>
                          </a:solidFill>
                          <a:effectLst/>
                        </a:rPr>
                        <a:t> </a:t>
                      </a:r>
                      <a:r>
                        <a:rPr lang="en-US" sz="2400" b="1" dirty="0" err="1">
                          <a:solidFill>
                            <a:srgbClr val="FFC000"/>
                          </a:solidFill>
                          <a:effectLst/>
                        </a:rPr>
                        <a:t>chặt</a:t>
                      </a:r>
                      <a:r>
                        <a:rPr lang="en-US" sz="2400" b="1" dirty="0">
                          <a:solidFill>
                            <a:srgbClr val="FFC000"/>
                          </a:solidFill>
                          <a:effectLst/>
                        </a:rPr>
                        <a:t>. Câu </a:t>
                      </a:r>
                      <a:r>
                        <a:rPr lang="en-US" sz="2400" b="1" dirty="0" err="1">
                          <a:solidFill>
                            <a:srgbClr val="FFC000"/>
                          </a:solidFill>
                          <a:effectLst/>
                        </a:rPr>
                        <a:t>ghép</a:t>
                      </a:r>
                      <a:r>
                        <a:rPr lang="en-US" sz="2400" b="1" dirty="0">
                          <a:solidFill>
                            <a:srgbClr val="FFC000"/>
                          </a:solidFill>
                          <a:effectLst/>
                        </a:rPr>
                        <a:t> </a:t>
                      </a:r>
                      <a:r>
                        <a:rPr lang="en-US" sz="2400" b="1" dirty="0" err="1">
                          <a:solidFill>
                            <a:srgbClr val="FFC000"/>
                          </a:solidFill>
                          <a:effectLst/>
                        </a:rPr>
                        <a:t>cũng</a:t>
                      </a:r>
                      <a:r>
                        <a:rPr lang="en-US" sz="2400" b="1" dirty="0">
                          <a:solidFill>
                            <a:srgbClr val="FFC000"/>
                          </a:solidFill>
                          <a:effectLst/>
                        </a:rPr>
                        <a:t> </a:t>
                      </a:r>
                      <a:r>
                        <a:rPr lang="en-US" sz="2400" b="1" dirty="0" err="1">
                          <a:solidFill>
                            <a:srgbClr val="FFC000"/>
                          </a:solidFill>
                          <a:effectLst/>
                        </a:rPr>
                        <a:t>có</a:t>
                      </a:r>
                      <a:r>
                        <a:rPr lang="en-US" sz="2400" b="1" dirty="0">
                          <a:solidFill>
                            <a:srgbClr val="FFC000"/>
                          </a:solidFill>
                          <a:effectLst/>
                        </a:rPr>
                        <a:t> nòng cốt </a:t>
                      </a:r>
                      <a:r>
                        <a:rPr lang="en-US" sz="2400" b="1" dirty="0" err="1">
                          <a:solidFill>
                            <a:srgbClr val="FFC000"/>
                          </a:solidFill>
                          <a:effectLst/>
                        </a:rPr>
                        <a:t>nguyên</a:t>
                      </a:r>
                      <a:r>
                        <a:rPr lang="en-US" sz="2400" b="1" dirty="0">
                          <a:solidFill>
                            <a:srgbClr val="FFC000"/>
                          </a:solidFill>
                          <a:effectLst/>
                        </a:rPr>
                        <a:t> </a:t>
                      </a:r>
                      <a:r>
                        <a:rPr lang="en-US" sz="2400" b="1" dirty="0" err="1">
                          <a:solidFill>
                            <a:srgbClr val="FFC000"/>
                          </a:solidFill>
                          <a:effectLst/>
                        </a:rPr>
                        <a:t>và</a:t>
                      </a:r>
                      <a:r>
                        <a:rPr lang="en-US" sz="2400" b="1" dirty="0">
                          <a:solidFill>
                            <a:srgbClr val="FFC000"/>
                          </a:solidFill>
                          <a:effectLst/>
                        </a:rPr>
                        <a:t> nòng cốt </a:t>
                      </a:r>
                      <a:r>
                        <a:rPr lang="en-US" sz="2400" b="1" dirty="0" err="1">
                          <a:solidFill>
                            <a:srgbClr val="FFC000"/>
                          </a:solidFill>
                          <a:effectLst/>
                        </a:rPr>
                        <a:t>bao</a:t>
                      </a:r>
                      <a:r>
                        <a:rPr lang="en-US" sz="2400" b="1" dirty="0">
                          <a:solidFill>
                            <a:srgbClr val="FFC000"/>
                          </a:solidFill>
                          <a:effectLst/>
                        </a:rPr>
                        <a:t> </a:t>
                      </a:r>
                      <a:r>
                        <a:rPr lang="en-US" sz="2400" b="1" dirty="0" err="1">
                          <a:solidFill>
                            <a:srgbClr val="FFC000"/>
                          </a:solidFill>
                          <a:effectLst/>
                        </a:rPr>
                        <a:t>hàm</a:t>
                      </a:r>
                      <a:r>
                        <a:rPr lang="en-US" sz="2400" b="1" dirty="0">
                          <a:solidFill>
                            <a:srgbClr val="FFC000"/>
                          </a:solidFill>
                          <a:effectLst/>
                        </a:rPr>
                        <a:t>.</a:t>
                      </a:r>
                      <a:endParaRPr lang="en-US" sz="2400" b="1" dirty="0">
                        <a:solidFill>
                          <a:srgbClr val="FFC0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just" hangingPunct="0">
                        <a:spcAft>
                          <a:spcPts val="0"/>
                        </a:spcAft>
                      </a:pPr>
                      <a:r>
                        <a:rPr lang="en-US" sz="2400" b="1" dirty="0">
                          <a:solidFill>
                            <a:srgbClr val="FFC000"/>
                          </a:solidFill>
                          <a:effectLst/>
                        </a:rPr>
                        <a:t>Câu </a:t>
                      </a:r>
                      <a:r>
                        <a:rPr lang="en-US" sz="2400" b="1" dirty="0" err="1">
                          <a:solidFill>
                            <a:srgbClr val="FFC000"/>
                          </a:solidFill>
                          <a:effectLst/>
                        </a:rPr>
                        <a:t>loại</a:t>
                      </a:r>
                      <a:r>
                        <a:rPr lang="en-US" sz="2400" b="1" dirty="0">
                          <a:solidFill>
                            <a:srgbClr val="FFC000"/>
                          </a:solidFill>
                          <a:effectLst/>
                        </a:rPr>
                        <a:t> 2: </a:t>
                      </a:r>
                      <a:r>
                        <a:rPr lang="en-US" sz="2400" b="1" dirty="0" err="1">
                          <a:solidFill>
                            <a:srgbClr val="FFC000"/>
                          </a:solidFill>
                          <a:effectLst/>
                        </a:rPr>
                        <a:t>Có</a:t>
                      </a:r>
                      <a:r>
                        <a:rPr lang="en-US" sz="2400" b="1" dirty="0">
                          <a:solidFill>
                            <a:srgbClr val="FFC000"/>
                          </a:solidFill>
                          <a:effectLst/>
                        </a:rPr>
                        <a:t> </a:t>
                      </a:r>
                      <a:r>
                        <a:rPr lang="en-US" sz="2400" b="1" dirty="0" err="1">
                          <a:solidFill>
                            <a:srgbClr val="FFC000"/>
                          </a:solidFill>
                          <a:effectLst/>
                        </a:rPr>
                        <a:t>cấu</a:t>
                      </a:r>
                      <a:r>
                        <a:rPr lang="en-US" sz="2400" b="1" dirty="0">
                          <a:solidFill>
                            <a:srgbClr val="FFC000"/>
                          </a:solidFill>
                          <a:effectLst/>
                        </a:rPr>
                        <a:t> tạo ở </a:t>
                      </a:r>
                      <a:r>
                        <a:rPr lang="en-US" sz="2400" b="1" dirty="0" err="1">
                          <a:solidFill>
                            <a:srgbClr val="FFC000"/>
                          </a:solidFill>
                          <a:effectLst/>
                        </a:rPr>
                        <a:t>bậc</a:t>
                      </a:r>
                      <a:r>
                        <a:rPr lang="en-US" sz="2400" b="1" dirty="0">
                          <a:solidFill>
                            <a:srgbClr val="FFC000"/>
                          </a:solidFill>
                          <a:effectLst/>
                        </a:rPr>
                        <a:t> câu (</a:t>
                      </a:r>
                      <a:r>
                        <a:rPr lang="en-US" sz="2400" b="1" dirty="0" err="1">
                          <a:solidFill>
                            <a:srgbClr val="FFC000"/>
                          </a:solidFill>
                          <a:effectLst/>
                        </a:rPr>
                        <a:t>theo</a:t>
                      </a:r>
                      <a:r>
                        <a:rPr lang="en-US" sz="2400" b="1" dirty="0">
                          <a:solidFill>
                            <a:srgbClr val="FFC000"/>
                          </a:solidFill>
                          <a:effectLst/>
                        </a:rPr>
                        <a:t> </a:t>
                      </a:r>
                      <a:r>
                        <a:rPr lang="en-US" sz="2400" b="1" dirty="0" err="1">
                          <a:solidFill>
                            <a:srgbClr val="FFC000"/>
                          </a:solidFill>
                          <a:effectLst/>
                        </a:rPr>
                        <a:t>ngữ</a:t>
                      </a:r>
                      <a:r>
                        <a:rPr lang="en-US" sz="2400" b="1" dirty="0">
                          <a:solidFill>
                            <a:srgbClr val="FFC000"/>
                          </a:solidFill>
                          <a:effectLst/>
                        </a:rPr>
                        <a:t> </a:t>
                      </a:r>
                      <a:r>
                        <a:rPr lang="en-US" sz="2400" b="1" dirty="0" err="1">
                          <a:solidFill>
                            <a:srgbClr val="FFC000"/>
                          </a:solidFill>
                          <a:effectLst/>
                        </a:rPr>
                        <a:t>pháp</a:t>
                      </a:r>
                      <a:r>
                        <a:rPr lang="en-US" sz="2400" b="1" dirty="0">
                          <a:solidFill>
                            <a:srgbClr val="FFC000"/>
                          </a:solidFill>
                          <a:effectLst/>
                        </a:rPr>
                        <a:t> </a:t>
                      </a:r>
                      <a:r>
                        <a:rPr lang="en-US" sz="2400" b="1" dirty="0" err="1">
                          <a:solidFill>
                            <a:srgbClr val="FFC000"/>
                          </a:solidFill>
                          <a:effectLst/>
                        </a:rPr>
                        <a:t>truyền</a:t>
                      </a:r>
                      <a:r>
                        <a:rPr lang="en-US" sz="2400" b="1" dirty="0">
                          <a:solidFill>
                            <a:srgbClr val="FFC000"/>
                          </a:solidFill>
                          <a:effectLst/>
                        </a:rPr>
                        <a:t> </a:t>
                      </a:r>
                      <a:r>
                        <a:rPr lang="en-US" sz="2400" b="1" dirty="0" err="1">
                          <a:solidFill>
                            <a:srgbClr val="FFC000"/>
                          </a:solidFill>
                          <a:effectLst/>
                        </a:rPr>
                        <a:t>thống</a:t>
                      </a:r>
                      <a:r>
                        <a:rPr lang="en-US" sz="2400" b="1" dirty="0">
                          <a:solidFill>
                            <a:srgbClr val="FFC000"/>
                          </a:solidFill>
                          <a:effectLst/>
                        </a:rPr>
                        <a:t>) </a:t>
                      </a:r>
                      <a:r>
                        <a:rPr lang="en-US" sz="2400" b="1" dirty="0" err="1">
                          <a:solidFill>
                            <a:srgbClr val="FFC000"/>
                          </a:solidFill>
                          <a:effectLst/>
                        </a:rPr>
                        <a:t>nhưng</a:t>
                      </a:r>
                      <a:r>
                        <a:rPr lang="en-US" sz="2400" b="1" dirty="0">
                          <a:solidFill>
                            <a:srgbClr val="FFC000"/>
                          </a:solidFill>
                          <a:effectLst/>
                        </a:rPr>
                        <a:t> </a:t>
                      </a:r>
                      <a:r>
                        <a:rPr lang="en-US" sz="2400" b="1" dirty="0" err="1">
                          <a:solidFill>
                            <a:srgbClr val="FFC000"/>
                          </a:solidFill>
                          <a:effectLst/>
                        </a:rPr>
                        <a:t>không</a:t>
                      </a:r>
                      <a:r>
                        <a:rPr lang="en-US" sz="2400" b="1" dirty="0">
                          <a:solidFill>
                            <a:srgbClr val="FFC000"/>
                          </a:solidFill>
                          <a:effectLst/>
                        </a:rPr>
                        <a:t> </a:t>
                      </a:r>
                      <a:r>
                        <a:rPr lang="en-US" sz="2400" b="1" dirty="0" err="1">
                          <a:solidFill>
                            <a:srgbClr val="FFC000"/>
                          </a:solidFill>
                          <a:effectLst/>
                        </a:rPr>
                        <a:t>độc</a:t>
                      </a:r>
                      <a:r>
                        <a:rPr lang="en-US" sz="2400" b="1" dirty="0">
                          <a:solidFill>
                            <a:srgbClr val="FFC000"/>
                          </a:solidFill>
                          <a:effectLst/>
                        </a:rPr>
                        <a:t> lập </a:t>
                      </a:r>
                      <a:r>
                        <a:rPr lang="en-US" sz="2400" b="1" dirty="0" err="1">
                          <a:solidFill>
                            <a:srgbClr val="FFC000"/>
                          </a:solidFill>
                          <a:effectLst/>
                        </a:rPr>
                        <a:t>về</a:t>
                      </a:r>
                      <a:r>
                        <a:rPr lang="en-US" sz="2400" b="1" dirty="0">
                          <a:solidFill>
                            <a:srgbClr val="FFC000"/>
                          </a:solidFill>
                          <a:effectLst/>
                        </a:rPr>
                        <a:t> </a:t>
                      </a:r>
                      <a:r>
                        <a:rPr lang="en-US" sz="2400" b="1" dirty="0" err="1">
                          <a:solidFill>
                            <a:srgbClr val="FFC000"/>
                          </a:solidFill>
                          <a:effectLst/>
                        </a:rPr>
                        <a:t>nghĩa</a:t>
                      </a:r>
                      <a:r>
                        <a:rPr lang="en-US" sz="2400" b="1" dirty="0">
                          <a:solidFill>
                            <a:srgbClr val="FFC000"/>
                          </a:solidFill>
                          <a:effectLst/>
                        </a:rPr>
                        <a:t> (</a:t>
                      </a:r>
                      <a:r>
                        <a:rPr lang="en-US" sz="2400" b="1" dirty="0" err="1">
                          <a:solidFill>
                            <a:srgbClr val="FFC000"/>
                          </a:solidFill>
                          <a:effectLst/>
                        </a:rPr>
                        <a:t>phải</a:t>
                      </a:r>
                      <a:r>
                        <a:rPr lang="en-US" sz="2400" b="1" dirty="0">
                          <a:solidFill>
                            <a:srgbClr val="FFC000"/>
                          </a:solidFill>
                          <a:effectLst/>
                        </a:rPr>
                        <a:t> </a:t>
                      </a:r>
                      <a:r>
                        <a:rPr lang="en-US" sz="2400" b="1" dirty="0" err="1">
                          <a:solidFill>
                            <a:srgbClr val="FFC000"/>
                          </a:solidFill>
                          <a:effectLst/>
                        </a:rPr>
                        <a:t>hợp</a:t>
                      </a:r>
                      <a:r>
                        <a:rPr lang="en-US" sz="2400" b="1" dirty="0">
                          <a:solidFill>
                            <a:srgbClr val="FFC000"/>
                          </a:solidFill>
                          <a:effectLst/>
                        </a:rPr>
                        <a:t> </a:t>
                      </a:r>
                      <a:r>
                        <a:rPr lang="en-US" sz="2400" b="1" dirty="0" err="1">
                          <a:solidFill>
                            <a:srgbClr val="FFC000"/>
                          </a:solidFill>
                          <a:effectLst/>
                        </a:rPr>
                        <a:t>nghĩa</a:t>
                      </a:r>
                      <a:r>
                        <a:rPr lang="en-US" sz="2400" b="1" dirty="0">
                          <a:solidFill>
                            <a:srgbClr val="FFC000"/>
                          </a:solidFill>
                          <a:effectLst/>
                        </a:rPr>
                        <a:t> </a:t>
                      </a:r>
                      <a:r>
                        <a:rPr lang="en-US" sz="2400" b="1" dirty="0" err="1">
                          <a:solidFill>
                            <a:srgbClr val="FFC000"/>
                          </a:solidFill>
                          <a:effectLst/>
                        </a:rPr>
                        <a:t>với</a:t>
                      </a:r>
                      <a:r>
                        <a:rPr lang="en-US" sz="2400" b="1" dirty="0">
                          <a:solidFill>
                            <a:srgbClr val="FFC000"/>
                          </a:solidFill>
                          <a:effectLst/>
                        </a:rPr>
                        <a:t> </a:t>
                      </a:r>
                      <a:r>
                        <a:rPr lang="en-US" sz="2400" b="1" dirty="0" err="1">
                          <a:solidFill>
                            <a:srgbClr val="FFC000"/>
                          </a:solidFill>
                          <a:effectLst/>
                        </a:rPr>
                        <a:t>những</a:t>
                      </a:r>
                      <a:r>
                        <a:rPr lang="en-US" sz="2400" b="1" baseline="0" dirty="0">
                          <a:solidFill>
                            <a:srgbClr val="FFC000"/>
                          </a:solidFill>
                          <a:effectLst/>
                        </a:rPr>
                        <a:t> </a:t>
                      </a:r>
                      <a:r>
                        <a:rPr lang="en-US" sz="2400" b="1" dirty="0">
                          <a:solidFill>
                            <a:srgbClr val="FFC000"/>
                          </a:solidFill>
                          <a:effectLst/>
                        </a:rPr>
                        <a:t>câu </a:t>
                      </a:r>
                      <a:r>
                        <a:rPr lang="en-US" sz="2400" b="1" dirty="0" err="1">
                          <a:solidFill>
                            <a:srgbClr val="FFC000"/>
                          </a:solidFill>
                          <a:effectLst/>
                        </a:rPr>
                        <a:t>trước</a:t>
                      </a:r>
                      <a:r>
                        <a:rPr lang="en-US" sz="2400" b="1" dirty="0">
                          <a:solidFill>
                            <a:srgbClr val="FFC000"/>
                          </a:solidFill>
                          <a:effectLst/>
                        </a:rPr>
                        <a:t>).</a:t>
                      </a:r>
                      <a:endParaRPr lang="en-US" sz="2400" b="1" dirty="0">
                        <a:solidFill>
                          <a:srgbClr val="FFC000"/>
                        </a:solidFill>
                        <a:effectLst/>
                        <a:latin typeface="VNI-Times"/>
                        <a:ea typeface="Times New Roman"/>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val="10002"/>
                  </a:ext>
                </a:extLst>
              </a:tr>
              <a:tr h="2291522">
                <a:tc>
                  <a:txBody>
                    <a:bodyPr/>
                    <a:lstStyle/>
                    <a:p>
                      <a:pPr algn="just" hangingPunct="0">
                        <a:spcBef>
                          <a:spcPts val="400"/>
                        </a:spcBef>
                        <a:spcAft>
                          <a:spcPts val="0"/>
                        </a:spcAft>
                      </a:pPr>
                      <a:r>
                        <a:rPr lang="en-US" sz="2400" b="1" dirty="0">
                          <a:solidFill>
                            <a:srgbClr val="FFC000"/>
                          </a:solidFill>
                          <a:effectLst/>
                        </a:rPr>
                        <a:t>Câu </a:t>
                      </a:r>
                      <a:r>
                        <a:rPr lang="en-US" sz="2400" b="1" dirty="0" err="1">
                          <a:solidFill>
                            <a:srgbClr val="FFC000"/>
                          </a:solidFill>
                          <a:effectLst/>
                        </a:rPr>
                        <a:t>đặc</a:t>
                      </a:r>
                      <a:r>
                        <a:rPr lang="en-US" sz="2400" b="1" dirty="0">
                          <a:solidFill>
                            <a:srgbClr val="FFC000"/>
                          </a:solidFill>
                          <a:effectLst/>
                        </a:rPr>
                        <a:t> </a:t>
                      </a:r>
                      <a:r>
                        <a:rPr lang="en-US" sz="2400" b="1" dirty="0" err="1">
                          <a:solidFill>
                            <a:srgbClr val="FFC000"/>
                          </a:solidFill>
                          <a:effectLst/>
                        </a:rPr>
                        <a:t>biệt</a:t>
                      </a:r>
                      <a:r>
                        <a:rPr lang="en-US" sz="2400" b="1" dirty="0">
                          <a:solidFill>
                            <a:srgbClr val="FFC000"/>
                          </a:solidFill>
                          <a:effectLst/>
                        </a:rPr>
                        <a:t>: </a:t>
                      </a:r>
                      <a:r>
                        <a:rPr lang="en-US" sz="2400" b="1" dirty="0" err="1">
                          <a:solidFill>
                            <a:srgbClr val="FFC000"/>
                          </a:solidFill>
                          <a:effectLst/>
                        </a:rPr>
                        <a:t>Gồm</a:t>
                      </a:r>
                      <a:r>
                        <a:rPr lang="en-US" sz="2400" b="1" dirty="0">
                          <a:solidFill>
                            <a:srgbClr val="FFC000"/>
                          </a:solidFill>
                          <a:effectLst/>
                        </a:rPr>
                        <a:t> các câu: câu </a:t>
                      </a:r>
                      <a:r>
                        <a:rPr lang="en-US" sz="2400" b="1" dirty="0" err="1">
                          <a:solidFill>
                            <a:srgbClr val="FFC000"/>
                          </a:solidFill>
                          <a:effectLst/>
                        </a:rPr>
                        <a:t>tồn</a:t>
                      </a:r>
                      <a:r>
                        <a:rPr lang="en-US" sz="2400" b="1" dirty="0">
                          <a:solidFill>
                            <a:srgbClr val="FFC000"/>
                          </a:solidFill>
                          <a:effectLst/>
                        </a:rPr>
                        <a:t> </a:t>
                      </a:r>
                      <a:r>
                        <a:rPr lang="en-US" sz="2400" b="1" dirty="0" err="1">
                          <a:solidFill>
                            <a:srgbClr val="FFC000"/>
                          </a:solidFill>
                          <a:effectLst/>
                        </a:rPr>
                        <a:t>tại</a:t>
                      </a:r>
                      <a:r>
                        <a:rPr lang="en-US" sz="2400" b="1" dirty="0">
                          <a:solidFill>
                            <a:srgbClr val="FFC000"/>
                          </a:solidFill>
                          <a:effectLst/>
                        </a:rPr>
                        <a:t>, câu </a:t>
                      </a:r>
                      <a:r>
                        <a:rPr lang="en-US" sz="2400" b="1" dirty="0" err="1">
                          <a:solidFill>
                            <a:srgbClr val="FFC000"/>
                          </a:solidFill>
                          <a:effectLst/>
                        </a:rPr>
                        <a:t>gọi</a:t>
                      </a:r>
                      <a:r>
                        <a:rPr lang="en-US" sz="2400" b="1" dirty="0">
                          <a:solidFill>
                            <a:srgbClr val="FFC000"/>
                          </a:solidFill>
                          <a:effectLst/>
                        </a:rPr>
                        <a:t> </a:t>
                      </a:r>
                      <a:r>
                        <a:rPr lang="en-US" sz="2400" b="1" dirty="0" err="1">
                          <a:solidFill>
                            <a:srgbClr val="FFC000"/>
                          </a:solidFill>
                          <a:effectLst/>
                        </a:rPr>
                        <a:t>đáp</a:t>
                      </a:r>
                      <a:r>
                        <a:rPr lang="en-US" sz="2400" b="1" dirty="0">
                          <a:solidFill>
                            <a:srgbClr val="FFC000"/>
                          </a:solidFill>
                          <a:effectLst/>
                        </a:rPr>
                        <a:t>, câu </a:t>
                      </a:r>
                      <a:r>
                        <a:rPr lang="en-US" sz="2400" b="1" dirty="0" err="1">
                          <a:solidFill>
                            <a:srgbClr val="FFC000"/>
                          </a:solidFill>
                          <a:effectLst/>
                        </a:rPr>
                        <a:t>cảm</a:t>
                      </a:r>
                      <a:r>
                        <a:rPr lang="en-US" sz="2400" b="1" dirty="0">
                          <a:solidFill>
                            <a:srgbClr val="FFC000"/>
                          </a:solidFill>
                          <a:effectLst/>
                        </a:rPr>
                        <a:t> </a:t>
                      </a:r>
                      <a:r>
                        <a:rPr lang="en-US" sz="2400" b="1" dirty="0" err="1">
                          <a:solidFill>
                            <a:srgbClr val="FFC000"/>
                          </a:solidFill>
                          <a:effectLst/>
                        </a:rPr>
                        <a:t>thán</a:t>
                      </a:r>
                      <a:r>
                        <a:rPr lang="en-US" sz="2400" b="1" dirty="0">
                          <a:solidFill>
                            <a:srgbClr val="FFC000"/>
                          </a:solidFill>
                          <a:effectLst/>
                        </a:rPr>
                        <a:t>, câu </a:t>
                      </a:r>
                      <a:r>
                        <a:rPr lang="en-US" sz="2400" b="1" dirty="0" err="1">
                          <a:solidFill>
                            <a:srgbClr val="FFC000"/>
                          </a:solidFill>
                          <a:effectLst/>
                        </a:rPr>
                        <a:t>mô</a:t>
                      </a:r>
                      <a:r>
                        <a:rPr lang="en-US" sz="2400" b="1" dirty="0">
                          <a:solidFill>
                            <a:srgbClr val="FFC000"/>
                          </a:solidFill>
                          <a:effectLst/>
                        </a:rPr>
                        <a:t> </a:t>
                      </a:r>
                      <a:r>
                        <a:rPr lang="en-US" sz="2400" b="1" dirty="0" err="1">
                          <a:solidFill>
                            <a:srgbClr val="FFC000"/>
                          </a:solidFill>
                          <a:effectLst/>
                        </a:rPr>
                        <a:t>phỏng</a:t>
                      </a:r>
                      <a:r>
                        <a:rPr lang="en-US" sz="2400" b="1" dirty="0">
                          <a:solidFill>
                            <a:srgbClr val="FFC000"/>
                          </a:solidFill>
                          <a:effectLst/>
                        </a:rPr>
                        <a:t> </a:t>
                      </a:r>
                      <a:r>
                        <a:rPr lang="en-US" sz="2400" b="1" dirty="0" err="1">
                          <a:solidFill>
                            <a:srgbClr val="FFC000"/>
                          </a:solidFill>
                          <a:effectLst/>
                        </a:rPr>
                        <a:t>âm</a:t>
                      </a:r>
                      <a:r>
                        <a:rPr lang="en-US" sz="2400" b="1" dirty="0">
                          <a:solidFill>
                            <a:srgbClr val="FFC000"/>
                          </a:solidFill>
                          <a:effectLst/>
                        </a:rPr>
                        <a:t> </a:t>
                      </a:r>
                      <a:r>
                        <a:rPr lang="en-US" sz="2400" b="1" dirty="0" err="1">
                          <a:solidFill>
                            <a:srgbClr val="FFC000"/>
                          </a:solidFill>
                          <a:effectLst/>
                        </a:rPr>
                        <a:t>thanh</a:t>
                      </a:r>
                      <a:r>
                        <a:rPr lang="en-US" sz="2400" b="1" dirty="0">
                          <a:solidFill>
                            <a:srgbClr val="FFC000"/>
                          </a:solidFill>
                          <a:effectLst/>
                        </a:rPr>
                        <a:t>. </a:t>
                      </a:r>
                      <a:r>
                        <a:rPr lang="en-US" sz="2400" b="1" dirty="0" err="1">
                          <a:solidFill>
                            <a:srgbClr val="FFC000"/>
                          </a:solidFill>
                          <a:effectLst/>
                        </a:rPr>
                        <a:t>Đó</a:t>
                      </a:r>
                      <a:r>
                        <a:rPr lang="en-US" sz="2400" b="1" dirty="0">
                          <a:solidFill>
                            <a:srgbClr val="FFC000"/>
                          </a:solidFill>
                          <a:effectLst/>
                        </a:rPr>
                        <a:t> </a:t>
                      </a:r>
                      <a:r>
                        <a:rPr lang="en-US" sz="2400" b="1" dirty="0" err="1">
                          <a:solidFill>
                            <a:srgbClr val="FFC000"/>
                          </a:solidFill>
                          <a:effectLst/>
                        </a:rPr>
                        <a:t>là</a:t>
                      </a:r>
                      <a:r>
                        <a:rPr lang="en-US" sz="2400" b="1" dirty="0">
                          <a:solidFill>
                            <a:srgbClr val="FFC000"/>
                          </a:solidFill>
                          <a:effectLst/>
                        </a:rPr>
                        <a:t> </a:t>
                      </a:r>
                      <a:r>
                        <a:rPr lang="en-US" sz="2400" b="1" dirty="0" err="1">
                          <a:solidFill>
                            <a:srgbClr val="FFC000"/>
                          </a:solidFill>
                          <a:effectLst/>
                        </a:rPr>
                        <a:t>những</a:t>
                      </a:r>
                      <a:r>
                        <a:rPr lang="en-US" sz="2400" b="1" dirty="0">
                          <a:solidFill>
                            <a:srgbClr val="FFC000"/>
                          </a:solidFill>
                          <a:effectLst/>
                        </a:rPr>
                        <a:t> câu </a:t>
                      </a:r>
                      <a:r>
                        <a:rPr lang="en-US" sz="2400" b="1" dirty="0" err="1">
                          <a:solidFill>
                            <a:srgbClr val="FFC000"/>
                          </a:solidFill>
                          <a:effectLst/>
                        </a:rPr>
                        <a:t>không</a:t>
                      </a:r>
                      <a:r>
                        <a:rPr lang="en-US" sz="2400" b="1" dirty="0">
                          <a:solidFill>
                            <a:srgbClr val="FFC000"/>
                          </a:solidFill>
                          <a:effectLst/>
                        </a:rPr>
                        <a:t> </a:t>
                      </a:r>
                      <a:r>
                        <a:rPr lang="en-US" sz="2400" b="1" dirty="0" err="1">
                          <a:solidFill>
                            <a:srgbClr val="FFC000"/>
                          </a:solidFill>
                          <a:effectLst/>
                        </a:rPr>
                        <a:t>xác</a:t>
                      </a:r>
                      <a:r>
                        <a:rPr lang="en-US" sz="2400" b="1" dirty="0">
                          <a:solidFill>
                            <a:srgbClr val="FFC000"/>
                          </a:solidFill>
                          <a:effectLst/>
                        </a:rPr>
                        <a:t> </a:t>
                      </a:r>
                      <a:r>
                        <a:rPr lang="en-US" sz="2400" b="1" dirty="0" err="1">
                          <a:solidFill>
                            <a:srgbClr val="FFC000"/>
                          </a:solidFill>
                          <a:effectLst/>
                        </a:rPr>
                        <a:t>định</a:t>
                      </a:r>
                      <a:r>
                        <a:rPr lang="en-US" sz="2400" b="1" dirty="0">
                          <a:solidFill>
                            <a:srgbClr val="FFC000"/>
                          </a:solidFill>
                          <a:effectLst/>
                        </a:rPr>
                        <a:t> nòng cốt </a:t>
                      </a:r>
                      <a:r>
                        <a:rPr lang="en-US" sz="2400" b="1" dirty="0" err="1">
                          <a:solidFill>
                            <a:srgbClr val="FFC000"/>
                          </a:solidFill>
                          <a:effectLst/>
                        </a:rPr>
                        <a:t>nhưng</a:t>
                      </a:r>
                      <a:r>
                        <a:rPr lang="en-US" sz="2400" b="1" dirty="0">
                          <a:solidFill>
                            <a:srgbClr val="FFC000"/>
                          </a:solidFill>
                          <a:effectLst/>
                        </a:rPr>
                        <a:t> </a:t>
                      </a:r>
                      <a:r>
                        <a:rPr lang="en-US" sz="2400" b="1" dirty="0" err="1">
                          <a:solidFill>
                            <a:srgbClr val="FFC000"/>
                          </a:solidFill>
                          <a:effectLst/>
                        </a:rPr>
                        <a:t>thể</a:t>
                      </a:r>
                      <a:r>
                        <a:rPr lang="en-US" sz="2400" b="1" dirty="0">
                          <a:solidFill>
                            <a:srgbClr val="FFC000"/>
                          </a:solidFill>
                          <a:effectLst/>
                        </a:rPr>
                        <a:t> </a:t>
                      </a:r>
                      <a:r>
                        <a:rPr lang="en-US" sz="2400" b="1" dirty="0" err="1">
                          <a:solidFill>
                            <a:srgbClr val="FFC000"/>
                          </a:solidFill>
                          <a:effectLst/>
                        </a:rPr>
                        <a:t>hiện</a:t>
                      </a:r>
                      <a:r>
                        <a:rPr lang="en-US" sz="2400" b="1" dirty="0">
                          <a:solidFill>
                            <a:srgbClr val="FFC000"/>
                          </a:solidFill>
                          <a:effectLst/>
                        </a:rPr>
                        <a:t> </a:t>
                      </a:r>
                      <a:r>
                        <a:rPr lang="en-US" sz="2400" b="1" dirty="0" err="1">
                          <a:solidFill>
                            <a:srgbClr val="FFC000"/>
                          </a:solidFill>
                          <a:effectLst/>
                        </a:rPr>
                        <a:t>một</a:t>
                      </a:r>
                      <a:r>
                        <a:rPr lang="en-US" sz="2400" b="1" dirty="0">
                          <a:solidFill>
                            <a:srgbClr val="FFC000"/>
                          </a:solidFill>
                          <a:effectLst/>
                        </a:rPr>
                        <a:t> </a:t>
                      </a:r>
                      <a:r>
                        <a:rPr lang="en-US" sz="2400" b="1" dirty="0" err="1">
                          <a:solidFill>
                            <a:srgbClr val="FFC000"/>
                          </a:solidFill>
                          <a:effectLst/>
                        </a:rPr>
                        <a:t>thông</a:t>
                      </a:r>
                      <a:r>
                        <a:rPr lang="en-US" sz="2400" b="1" dirty="0">
                          <a:solidFill>
                            <a:srgbClr val="FFC000"/>
                          </a:solidFill>
                          <a:effectLst/>
                        </a:rPr>
                        <a:t> </a:t>
                      </a:r>
                      <a:r>
                        <a:rPr lang="en-US" sz="2400" b="1" dirty="0" err="1">
                          <a:solidFill>
                            <a:srgbClr val="FFC000"/>
                          </a:solidFill>
                          <a:effectLst/>
                        </a:rPr>
                        <a:t>báo</a:t>
                      </a:r>
                      <a:r>
                        <a:rPr lang="en-US" sz="2400" b="1" dirty="0">
                          <a:solidFill>
                            <a:srgbClr val="FFC000"/>
                          </a:solidFill>
                          <a:effectLst/>
                        </a:rPr>
                        <a:t> </a:t>
                      </a:r>
                      <a:r>
                        <a:rPr lang="en-US" sz="2400" b="1" dirty="0" err="1">
                          <a:solidFill>
                            <a:srgbClr val="FFC000"/>
                          </a:solidFill>
                          <a:effectLst/>
                        </a:rPr>
                        <a:t>trọn</a:t>
                      </a:r>
                      <a:r>
                        <a:rPr lang="en-US" sz="2400" b="1" dirty="0">
                          <a:solidFill>
                            <a:srgbClr val="FFC000"/>
                          </a:solidFill>
                          <a:effectLst/>
                        </a:rPr>
                        <a:t> </a:t>
                      </a:r>
                      <a:r>
                        <a:rPr lang="en-US" sz="2400" b="1" dirty="0" err="1">
                          <a:solidFill>
                            <a:srgbClr val="FFC000"/>
                          </a:solidFill>
                          <a:effectLst/>
                        </a:rPr>
                        <a:t>vẹn</a:t>
                      </a:r>
                      <a:r>
                        <a:rPr lang="en-US" sz="2400" b="1" dirty="0">
                          <a:solidFill>
                            <a:srgbClr val="FFC000"/>
                          </a:solidFill>
                          <a:effectLst/>
                        </a:rPr>
                        <a:t>.</a:t>
                      </a:r>
                      <a:endParaRPr lang="en-US" sz="2400" b="1" dirty="0">
                        <a:solidFill>
                          <a:srgbClr val="FFC000"/>
                        </a:solidFill>
                        <a:effectLst/>
                        <a:latin typeface="VNI-Times"/>
                        <a:ea typeface="Times New Roman"/>
                        <a:cs typeface="Times New Roman"/>
                      </a:endParaRPr>
                    </a:p>
                  </a:txBody>
                  <a:tcPr marL="68580" marR="68580" marT="0" marB="0">
                    <a:solidFill>
                      <a:schemeClr val="accent5">
                        <a:lumMod val="50000"/>
                      </a:schemeClr>
                    </a:solidFill>
                  </a:tcPr>
                </a:tc>
                <a:tc>
                  <a:txBody>
                    <a:bodyPr/>
                    <a:lstStyle/>
                    <a:p>
                      <a:pPr algn="just" hangingPunct="0">
                        <a:spcAft>
                          <a:spcPts val="0"/>
                        </a:spcAft>
                      </a:pPr>
                      <a:r>
                        <a:rPr lang="en-US" sz="2400" b="1" dirty="0">
                          <a:solidFill>
                            <a:srgbClr val="FFC000"/>
                          </a:solidFill>
                          <a:effectLst/>
                        </a:rPr>
                        <a:t>Câu </a:t>
                      </a:r>
                      <a:r>
                        <a:rPr lang="en-US" sz="2400" b="1" dirty="0" err="1">
                          <a:solidFill>
                            <a:srgbClr val="FFC000"/>
                          </a:solidFill>
                          <a:effectLst/>
                        </a:rPr>
                        <a:t>loại</a:t>
                      </a:r>
                      <a:r>
                        <a:rPr lang="en-US" sz="2400" b="1" dirty="0">
                          <a:solidFill>
                            <a:srgbClr val="FFC000"/>
                          </a:solidFill>
                          <a:effectLst/>
                        </a:rPr>
                        <a:t> 3: </a:t>
                      </a:r>
                      <a:r>
                        <a:rPr lang="en-US" sz="2400" b="1" dirty="0" err="1">
                          <a:solidFill>
                            <a:srgbClr val="FFC000"/>
                          </a:solidFill>
                          <a:effectLst/>
                        </a:rPr>
                        <a:t>Có</a:t>
                      </a:r>
                      <a:r>
                        <a:rPr lang="en-US" sz="2400" b="1" dirty="0">
                          <a:solidFill>
                            <a:srgbClr val="FFC000"/>
                          </a:solidFill>
                          <a:effectLst/>
                        </a:rPr>
                        <a:t> </a:t>
                      </a:r>
                      <a:r>
                        <a:rPr lang="en-US" sz="2400" b="1" dirty="0" err="1">
                          <a:solidFill>
                            <a:srgbClr val="FFC000"/>
                          </a:solidFill>
                          <a:effectLst/>
                        </a:rPr>
                        <a:t>cấu</a:t>
                      </a:r>
                      <a:r>
                        <a:rPr lang="en-US" sz="2400" b="1" dirty="0">
                          <a:solidFill>
                            <a:srgbClr val="FFC000"/>
                          </a:solidFill>
                          <a:effectLst/>
                        </a:rPr>
                        <a:t> tạo </a:t>
                      </a:r>
                      <a:r>
                        <a:rPr lang="en-US" sz="2400" b="1" dirty="0" err="1">
                          <a:solidFill>
                            <a:srgbClr val="FFC000"/>
                          </a:solidFill>
                          <a:effectLst/>
                        </a:rPr>
                        <a:t>dưới</a:t>
                      </a:r>
                      <a:r>
                        <a:rPr lang="en-US" sz="2400" b="1" dirty="0">
                          <a:solidFill>
                            <a:srgbClr val="FFC000"/>
                          </a:solidFill>
                          <a:effectLst/>
                        </a:rPr>
                        <a:t> </a:t>
                      </a:r>
                      <a:r>
                        <a:rPr lang="en-US" sz="2400" b="1" dirty="0" err="1">
                          <a:solidFill>
                            <a:srgbClr val="FFC000"/>
                          </a:solidFill>
                          <a:effectLst/>
                        </a:rPr>
                        <a:t>bậc</a:t>
                      </a:r>
                      <a:r>
                        <a:rPr lang="en-US" sz="2400" b="1" dirty="0">
                          <a:solidFill>
                            <a:srgbClr val="FFC000"/>
                          </a:solidFill>
                          <a:effectLst/>
                        </a:rPr>
                        <a:t> câu (hoặc câu </a:t>
                      </a:r>
                      <a:r>
                        <a:rPr lang="en-US" sz="2400" b="1" dirty="0" err="1">
                          <a:solidFill>
                            <a:srgbClr val="FFC000"/>
                          </a:solidFill>
                          <a:effectLst/>
                        </a:rPr>
                        <a:t>đặc</a:t>
                      </a:r>
                      <a:r>
                        <a:rPr lang="en-US" sz="2400" b="1" dirty="0">
                          <a:solidFill>
                            <a:srgbClr val="FFC000"/>
                          </a:solidFill>
                          <a:effectLst/>
                        </a:rPr>
                        <a:t> </a:t>
                      </a:r>
                      <a:r>
                        <a:rPr lang="en-US" sz="2400" b="1" dirty="0" err="1">
                          <a:solidFill>
                            <a:srgbClr val="FFC000"/>
                          </a:solidFill>
                          <a:effectLst/>
                        </a:rPr>
                        <a:t>biệt</a:t>
                      </a:r>
                      <a:r>
                        <a:rPr lang="en-US" sz="2400" b="1" dirty="0">
                          <a:solidFill>
                            <a:srgbClr val="FFC000"/>
                          </a:solidFill>
                          <a:effectLst/>
                        </a:rPr>
                        <a:t> </a:t>
                      </a:r>
                      <a:r>
                        <a:rPr lang="en-US" sz="2400" b="1" dirty="0" err="1">
                          <a:solidFill>
                            <a:srgbClr val="FFC000"/>
                          </a:solidFill>
                          <a:effectLst/>
                        </a:rPr>
                        <a:t>theo</a:t>
                      </a:r>
                      <a:r>
                        <a:rPr lang="en-US" sz="2400" b="1" dirty="0">
                          <a:solidFill>
                            <a:srgbClr val="FFC000"/>
                          </a:solidFill>
                          <a:effectLst/>
                        </a:rPr>
                        <a:t> </a:t>
                      </a:r>
                      <a:r>
                        <a:rPr lang="en-US" sz="2400" b="1" dirty="0" err="1">
                          <a:solidFill>
                            <a:srgbClr val="FFC000"/>
                          </a:solidFill>
                          <a:effectLst/>
                        </a:rPr>
                        <a:t>ngữ</a:t>
                      </a:r>
                      <a:r>
                        <a:rPr lang="en-US" sz="2400" b="1" dirty="0">
                          <a:solidFill>
                            <a:srgbClr val="FFC000"/>
                          </a:solidFill>
                          <a:effectLst/>
                        </a:rPr>
                        <a:t> </a:t>
                      </a:r>
                      <a:r>
                        <a:rPr lang="en-US" sz="2400" b="1" dirty="0" err="1">
                          <a:solidFill>
                            <a:srgbClr val="FFC000"/>
                          </a:solidFill>
                          <a:effectLst/>
                        </a:rPr>
                        <a:t>pháp</a:t>
                      </a:r>
                      <a:r>
                        <a:rPr lang="en-US" sz="2400" b="1" dirty="0">
                          <a:solidFill>
                            <a:srgbClr val="FFC000"/>
                          </a:solidFill>
                          <a:effectLst/>
                        </a:rPr>
                        <a:t> </a:t>
                      </a:r>
                      <a:r>
                        <a:rPr lang="en-US" sz="2400" b="1" dirty="0" err="1">
                          <a:solidFill>
                            <a:srgbClr val="FFC000"/>
                          </a:solidFill>
                          <a:effectLst/>
                        </a:rPr>
                        <a:t>truyền</a:t>
                      </a:r>
                      <a:r>
                        <a:rPr lang="en-US" sz="2400" b="1" dirty="0">
                          <a:solidFill>
                            <a:srgbClr val="FFC000"/>
                          </a:solidFill>
                          <a:effectLst/>
                        </a:rPr>
                        <a:t> </a:t>
                      </a:r>
                      <a:r>
                        <a:rPr lang="en-US" sz="2400" b="1" dirty="0" err="1">
                          <a:solidFill>
                            <a:srgbClr val="FFC000"/>
                          </a:solidFill>
                          <a:effectLst/>
                        </a:rPr>
                        <a:t>thống</a:t>
                      </a:r>
                      <a:r>
                        <a:rPr lang="en-US" sz="2400" b="1" dirty="0">
                          <a:solidFill>
                            <a:srgbClr val="FFC000"/>
                          </a:solidFill>
                          <a:effectLst/>
                        </a:rPr>
                        <a:t>), </a:t>
                      </a:r>
                      <a:r>
                        <a:rPr lang="en-US" sz="2400" b="1" dirty="0" err="1">
                          <a:solidFill>
                            <a:srgbClr val="FFC000"/>
                          </a:solidFill>
                          <a:effectLst/>
                        </a:rPr>
                        <a:t>không</a:t>
                      </a:r>
                      <a:r>
                        <a:rPr lang="en-US" sz="2400" b="1" dirty="0">
                          <a:solidFill>
                            <a:srgbClr val="FFC000"/>
                          </a:solidFill>
                          <a:effectLst/>
                        </a:rPr>
                        <a:t> </a:t>
                      </a:r>
                      <a:r>
                        <a:rPr lang="en-US" sz="2400" b="1" dirty="0" err="1">
                          <a:solidFill>
                            <a:srgbClr val="FFC000"/>
                          </a:solidFill>
                          <a:effectLst/>
                        </a:rPr>
                        <a:t>độc</a:t>
                      </a:r>
                      <a:r>
                        <a:rPr lang="en-US" sz="2400" b="1" dirty="0">
                          <a:solidFill>
                            <a:srgbClr val="FFC000"/>
                          </a:solidFill>
                          <a:effectLst/>
                        </a:rPr>
                        <a:t> lập </a:t>
                      </a:r>
                      <a:r>
                        <a:rPr lang="en-US" sz="2400" b="1" dirty="0" err="1">
                          <a:solidFill>
                            <a:srgbClr val="FFC000"/>
                          </a:solidFill>
                          <a:effectLst/>
                        </a:rPr>
                        <a:t>về</a:t>
                      </a:r>
                      <a:r>
                        <a:rPr lang="en-US" sz="2400" b="1" dirty="0">
                          <a:solidFill>
                            <a:srgbClr val="FFC000"/>
                          </a:solidFill>
                          <a:effectLst/>
                        </a:rPr>
                        <a:t> </a:t>
                      </a:r>
                      <a:r>
                        <a:rPr lang="en-US" sz="2400" b="1" dirty="0" err="1">
                          <a:solidFill>
                            <a:srgbClr val="FFC000"/>
                          </a:solidFill>
                          <a:effectLst/>
                        </a:rPr>
                        <a:t>nghĩa</a:t>
                      </a:r>
                      <a:r>
                        <a:rPr lang="en-US" sz="2400" b="1" dirty="0">
                          <a:solidFill>
                            <a:srgbClr val="FFC000"/>
                          </a:solidFill>
                          <a:effectLst/>
                        </a:rPr>
                        <a:t> (</a:t>
                      </a:r>
                      <a:r>
                        <a:rPr lang="en-US" sz="2400" b="1" dirty="0" err="1">
                          <a:solidFill>
                            <a:srgbClr val="FFC000"/>
                          </a:solidFill>
                          <a:effectLst/>
                        </a:rPr>
                        <a:t>phải</a:t>
                      </a:r>
                      <a:r>
                        <a:rPr lang="en-US" sz="2400" b="1" dirty="0">
                          <a:solidFill>
                            <a:srgbClr val="FFC000"/>
                          </a:solidFill>
                          <a:effectLst/>
                        </a:rPr>
                        <a:t> </a:t>
                      </a:r>
                      <a:r>
                        <a:rPr lang="en-US" sz="2400" b="1" dirty="0" err="1">
                          <a:solidFill>
                            <a:srgbClr val="FFC000"/>
                          </a:solidFill>
                          <a:effectLst/>
                        </a:rPr>
                        <a:t>hợp</a:t>
                      </a:r>
                      <a:r>
                        <a:rPr lang="en-US" sz="2400" b="1" dirty="0">
                          <a:solidFill>
                            <a:srgbClr val="FFC000"/>
                          </a:solidFill>
                          <a:effectLst/>
                        </a:rPr>
                        <a:t> </a:t>
                      </a:r>
                      <a:r>
                        <a:rPr lang="en-US" sz="2400" b="1" dirty="0" err="1">
                          <a:solidFill>
                            <a:srgbClr val="FFC000"/>
                          </a:solidFill>
                          <a:effectLst/>
                        </a:rPr>
                        <a:t>nghĩa</a:t>
                      </a:r>
                      <a:r>
                        <a:rPr lang="en-US" sz="2400" b="1" dirty="0">
                          <a:solidFill>
                            <a:srgbClr val="FFC000"/>
                          </a:solidFill>
                          <a:effectLst/>
                        </a:rPr>
                        <a:t> </a:t>
                      </a:r>
                      <a:r>
                        <a:rPr lang="en-US" sz="2400" b="1" dirty="0" err="1">
                          <a:solidFill>
                            <a:srgbClr val="FFC000"/>
                          </a:solidFill>
                          <a:effectLst/>
                        </a:rPr>
                        <a:t>với</a:t>
                      </a:r>
                      <a:r>
                        <a:rPr lang="en-US" sz="2400" b="1" dirty="0">
                          <a:solidFill>
                            <a:srgbClr val="FFC000"/>
                          </a:solidFill>
                          <a:effectLst/>
                        </a:rPr>
                        <a:t> </a:t>
                      </a:r>
                      <a:r>
                        <a:rPr lang="en-US" sz="2400" b="1" dirty="0" err="1">
                          <a:solidFill>
                            <a:srgbClr val="FFC000"/>
                          </a:solidFill>
                          <a:effectLst/>
                        </a:rPr>
                        <a:t>những</a:t>
                      </a:r>
                      <a:r>
                        <a:rPr lang="en-US" sz="2400" b="1" baseline="0" dirty="0">
                          <a:solidFill>
                            <a:srgbClr val="FFC000"/>
                          </a:solidFill>
                          <a:effectLst/>
                        </a:rPr>
                        <a:t> </a:t>
                      </a:r>
                      <a:r>
                        <a:rPr lang="en-US" sz="2400" b="1" dirty="0">
                          <a:solidFill>
                            <a:srgbClr val="FFC000"/>
                          </a:solidFill>
                          <a:effectLst/>
                        </a:rPr>
                        <a:t>câu </a:t>
                      </a:r>
                      <a:r>
                        <a:rPr lang="en-US" sz="2400" b="1" dirty="0" err="1">
                          <a:solidFill>
                            <a:srgbClr val="FFC000"/>
                          </a:solidFill>
                          <a:effectLst/>
                        </a:rPr>
                        <a:t>trước</a:t>
                      </a:r>
                      <a:r>
                        <a:rPr lang="en-US" sz="2400" b="1" dirty="0">
                          <a:solidFill>
                            <a:srgbClr val="FFC000"/>
                          </a:solidFill>
                          <a:effectLst/>
                        </a:rPr>
                        <a:t>). </a:t>
                      </a:r>
                      <a:r>
                        <a:rPr lang="en-US" sz="2400" b="1" dirty="0" err="1">
                          <a:solidFill>
                            <a:srgbClr val="FFC000"/>
                          </a:solidFill>
                          <a:effectLst/>
                        </a:rPr>
                        <a:t>Đó</a:t>
                      </a:r>
                      <a:r>
                        <a:rPr lang="en-US" sz="2400" b="1" dirty="0">
                          <a:solidFill>
                            <a:srgbClr val="FFC000"/>
                          </a:solidFill>
                          <a:effectLst/>
                        </a:rPr>
                        <a:t> </a:t>
                      </a:r>
                      <a:r>
                        <a:rPr lang="en-US" sz="2400" b="1" dirty="0" err="1">
                          <a:solidFill>
                            <a:srgbClr val="FFC000"/>
                          </a:solidFill>
                          <a:effectLst/>
                        </a:rPr>
                        <a:t>là</a:t>
                      </a:r>
                      <a:r>
                        <a:rPr lang="en-US" sz="2400" b="1" dirty="0">
                          <a:solidFill>
                            <a:srgbClr val="FFC000"/>
                          </a:solidFill>
                          <a:effectLst/>
                        </a:rPr>
                        <a:t> </a:t>
                      </a:r>
                      <a:r>
                        <a:rPr lang="en-US" sz="2400" b="1" dirty="0" err="1">
                          <a:solidFill>
                            <a:srgbClr val="FFC000"/>
                          </a:solidFill>
                          <a:effectLst/>
                        </a:rPr>
                        <a:t>những</a:t>
                      </a:r>
                      <a:r>
                        <a:rPr lang="en-US" sz="2400" b="1" dirty="0">
                          <a:solidFill>
                            <a:srgbClr val="FFC000"/>
                          </a:solidFill>
                          <a:effectLst/>
                        </a:rPr>
                        <a:t> </a:t>
                      </a:r>
                      <a:r>
                        <a:rPr lang="en-US" sz="2400" b="1" dirty="0" err="1">
                          <a:solidFill>
                            <a:srgbClr val="FFC000"/>
                          </a:solidFill>
                          <a:effectLst/>
                        </a:rPr>
                        <a:t>loại</a:t>
                      </a:r>
                      <a:r>
                        <a:rPr lang="en-US" sz="2400" b="1" dirty="0">
                          <a:solidFill>
                            <a:srgbClr val="FFC000"/>
                          </a:solidFill>
                          <a:effectLst/>
                        </a:rPr>
                        <a:t> câu </a:t>
                      </a:r>
                      <a:r>
                        <a:rPr lang="en-US" sz="2400" b="1" dirty="0" err="1">
                          <a:solidFill>
                            <a:srgbClr val="FFC000"/>
                          </a:solidFill>
                          <a:effectLst/>
                        </a:rPr>
                        <a:t>sau</a:t>
                      </a:r>
                      <a:r>
                        <a:rPr lang="en-US" sz="2400" b="1" dirty="0">
                          <a:solidFill>
                            <a:srgbClr val="FFC000"/>
                          </a:solidFill>
                          <a:effectLst/>
                        </a:rPr>
                        <a:t>: câu </a:t>
                      </a:r>
                      <a:r>
                        <a:rPr lang="en-US" sz="2400" b="1" dirty="0" err="1">
                          <a:solidFill>
                            <a:srgbClr val="FFC000"/>
                          </a:solidFill>
                          <a:effectLst/>
                        </a:rPr>
                        <a:t>đặt</a:t>
                      </a:r>
                      <a:r>
                        <a:rPr lang="en-US" sz="2400" b="1" dirty="0">
                          <a:solidFill>
                            <a:srgbClr val="FFC000"/>
                          </a:solidFill>
                          <a:effectLst/>
                        </a:rPr>
                        <a:t> đầu </a:t>
                      </a:r>
                      <a:r>
                        <a:rPr lang="en-US" sz="2400" b="1" dirty="0" err="1">
                          <a:solidFill>
                            <a:srgbClr val="FFC000"/>
                          </a:solidFill>
                          <a:effectLst/>
                        </a:rPr>
                        <a:t>đề</a:t>
                      </a:r>
                      <a:r>
                        <a:rPr lang="en-US" sz="2400" b="1" dirty="0">
                          <a:solidFill>
                            <a:srgbClr val="FFC000"/>
                          </a:solidFill>
                          <a:effectLst/>
                        </a:rPr>
                        <a:t> văn bản, câu bị tỉnh lược nòng cốt, câu </a:t>
                      </a:r>
                      <a:r>
                        <a:rPr lang="en-US" sz="2400" b="1" dirty="0" err="1">
                          <a:solidFill>
                            <a:srgbClr val="FFC000"/>
                          </a:solidFill>
                          <a:effectLst/>
                        </a:rPr>
                        <a:t>nhằm</a:t>
                      </a:r>
                      <a:r>
                        <a:rPr lang="en-US" sz="2400" b="1" dirty="0">
                          <a:solidFill>
                            <a:srgbClr val="FFC000"/>
                          </a:solidFill>
                          <a:effectLst/>
                        </a:rPr>
                        <a:t> </a:t>
                      </a:r>
                      <a:r>
                        <a:rPr lang="en-US" sz="2400" b="1" dirty="0" err="1">
                          <a:solidFill>
                            <a:srgbClr val="FFC000"/>
                          </a:solidFill>
                          <a:effectLst/>
                        </a:rPr>
                        <a:t>giới</a:t>
                      </a:r>
                      <a:r>
                        <a:rPr lang="en-US" sz="2400" b="1" dirty="0">
                          <a:solidFill>
                            <a:srgbClr val="FFC000"/>
                          </a:solidFill>
                          <a:effectLst/>
                        </a:rPr>
                        <a:t> </a:t>
                      </a:r>
                      <a:r>
                        <a:rPr lang="en-US" sz="2400" b="1" dirty="0" err="1">
                          <a:solidFill>
                            <a:srgbClr val="FFC000"/>
                          </a:solidFill>
                          <a:effectLst/>
                        </a:rPr>
                        <a:t>thiệu</a:t>
                      </a:r>
                      <a:r>
                        <a:rPr lang="en-US" sz="2400" b="1" dirty="0">
                          <a:solidFill>
                            <a:srgbClr val="FFC000"/>
                          </a:solidFill>
                          <a:effectLst/>
                        </a:rPr>
                        <a:t> </a:t>
                      </a:r>
                      <a:r>
                        <a:rPr lang="en-US" sz="2400" b="1" dirty="0" err="1">
                          <a:solidFill>
                            <a:srgbClr val="FFC000"/>
                          </a:solidFill>
                          <a:effectLst/>
                        </a:rPr>
                        <a:t>không</a:t>
                      </a:r>
                      <a:r>
                        <a:rPr lang="en-US" sz="2400" b="1" dirty="0">
                          <a:solidFill>
                            <a:srgbClr val="FFC000"/>
                          </a:solidFill>
                          <a:effectLst/>
                        </a:rPr>
                        <a:t> </a:t>
                      </a:r>
                      <a:r>
                        <a:rPr lang="en-US" sz="2400" b="1" dirty="0" err="1">
                          <a:solidFill>
                            <a:srgbClr val="FFC000"/>
                          </a:solidFill>
                          <a:effectLst/>
                        </a:rPr>
                        <a:t>gian</a:t>
                      </a:r>
                      <a:r>
                        <a:rPr lang="en-US" sz="2400" b="1" dirty="0">
                          <a:solidFill>
                            <a:srgbClr val="FFC000"/>
                          </a:solidFill>
                          <a:effectLst/>
                        </a:rPr>
                        <a:t>, </a:t>
                      </a:r>
                      <a:r>
                        <a:rPr lang="en-US" sz="2400" b="1" dirty="0" err="1">
                          <a:solidFill>
                            <a:srgbClr val="FFC000"/>
                          </a:solidFill>
                          <a:effectLst/>
                        </a:rPr>
                        <a:t>thời</a:t>
                      </a:r>
                      <a:r>
                        <a:rPr lang="en-US" sz="2400" b="1" dirty="0">
                          <a:solidFill>
                            <a:srgbClr val="FFC000"/>
                          </a:solidFill>
                          <a:effectLst/>
                        </a:rPr>
                        <a:t> </a:t>
                      </a:r>
                      <a:r>
                        <a:rPr lang="en-US" sz="2400" b="1" dirty="0" err="1">
                          <a:solidFill>
                            <a:srgbClr val="FFC000"/>
                          </a:solidFill>
                          <a:effectLst/>
                        </a:rPr>
                        <a:t>gian</a:t>
                      </a:r>
                      <a:r>
                        <a:rPr lang="en-US" sz="2400" b="1" dirty="0">
                          <a:solidFill>
                            <a:srgbClr val="FFC000"/>
                          </a:solidFill>
                          <a:effectLst/>
                        </a:rPr>
                        <a:t>, </a:t>
                      </a:r>
                      <a:r>
                        <a:rPr lang="en-US" sz="2400" b="1" dirty="0" err="1">
                          <a:solidFill>
                            <a:srgbClr val="FFC000"/>
                          </a:solidFill>
                          <a:effectLst/>
                        </a:rPr>
                        <a:t>tình</a:t>
                      </a:r>
                      <a:r>
                        <a:rPr lang="en-US" sz="2400" b="1" dirty="0">
                          <a:solidFill>
                            <a:srgbClr val="FFC000"/>
                          </a:solidFill>
                          <a:effectLst/>
                        </a:rPr>
                        <a:t> </a:t>
                      </a:r>
                      <a:r>
                        <a:rPr lang="en-US" sz="2400" b="1" dirty="0" err="1">
                          <a:solidFill>
                            <a:srgbClr val="FFC000"/>
                          </a:solidFill>
                          <a:effectLst/>
                        </a:rPr>
                        <a:t>huống</a:t>
                      </a:r>
                      <a:r>
                        <a:rPr lang="en-US" sz="2400" b="1" dirty="0">
                          <a:solidFill>
                            <a:srgbClr val="FFC000"/>
                          </a:solidFill>
                          <a:effectLst/>
                        </a:rPr>
                        <a:t>, </a:t>
                      </a:r>
                      <a:r>
                        <a:rPr lang="en-US" sz="2400" b="1" dirty="0" err="1">
                          <a:solidFill>
                            <a:srgbClr val="FFC000"/>
                          </a:solidFill>
                          <a:effectLst/>
                        </a:rPr>
                        <a:t>trạng</a:t>
                      </a:r>
                      <a:r>
                        <a:rPr lang="en-US" sz="2400" b="1" dirty="0">
                          <a:solidFill>
                            <a:srgbClr val="FFC000"/>
                          </a:solidFill>
                          <a:effectLst/>
                        </a:rPr>
                        <a:t> </a:t>
                      </a:r>
                      <a:r>
                        <a:rPr lang="en-US" sz="2400" b="1" dirty="0" err="1">
                          <a:solidFill>
                            <a:srgbClr val="FFC000"/>
                          </a:solidFill>
                          <a:effectLst/>
                        </a:rPr>
                        <a:t>thái</a:t>
                      </a:r>
                      <a:r>
                        <a:rPr lang="en-US" sz="2400" b="1" dirty="0">
                          <a:solidFill>
                            <a:srgbClr val="FFC000"/>
                          </a:solidFill>
                          <a:effectLst/>
                        </a:rPr>
                        <a:t>,… </a:t>
                      </a:r>
                      <a:r>
                        <a:rPr lang="en-US" sz="2400" b="1" dirty="0" err="1">
                          <a:solidFill>
                            <a:srgbClr val="FFC000"/>
                          </a:solidFill>
                          <a:effectLst/>
                        </a:rPr>
                        <a:t>với</a:t>
                      </a:r>
                      <a:r>
                        <a:rPr lang="en-US" sz="2400" b="1" dirty="0">
                          <a:solidFill>
                            <a:srgbClr val="FFC000"/>
                          </a:solidFill>
                          <a:effectLst/>
                        </a:rPr>
                        <a:t> ý </a:t>
                      </a:r>
                      <a:r>
                        <a:rPr lang="en-US" sz="2400" b="1" dirty="0" err="1">
                          <a:solidFill>
                            <a:srgbClr val="FFC000"/>
                          </a:solidFill>
                          <a:effectLst/>
                        </a:rPr>
                        <a:t>nhấn</a:t>
                      </a:r>
                      <a:r>
                        <a:rPr lang="en-US" sz="2400" b="1" dirty="0">
                          <a:solidFill>
                            <a:srgbClr val="FFC000"/>
                          </a:solidFill>
                          <a:effectLst/>
                        </a:rPr>
                        <a:t> mạnh.</a:t>
                      </a:r>
                      <a:endParaRPr lang="en-US" sz="2400" b="1" dirty="0">
                        <a:solidFill>
                          <a:srgbClr val="FFC000"/>
                        </a:solidFill>
                        <a:effectLst/>
                        <a:latin typeface="VNI-Times"/>
                        <a:ea typeface="Times New Roman"/>
                        <a:cs typeface="Times New Roman"/>
                      </a:endParaRPr>
                    </a:p>
                  </a:txBody>
                  <a:tcPr marL="68580" marR="68580" marT="0" marB="0">
                    <a:solidFill>
                      <a:schemeClr val="accent5">
                        <a:lumMod val="50000"/>
                      </a:schemeClr>
                    </a:solidFill>
                  </a:tcPr>
                </a:tc>
                <a:extLst>
                  <a:ext uri="{0D108BD9-81ED-4DB2-BD59-A6C34878D82A}">
                    <a16:rowId xmlns:a16="http://schemas.microsoft.com/office/drawing/2014/main" val="10003"/>
                  </a:ext>
                </a:extLst>
              </a:tr>
            </a:tbl>
          </a:graphicData>
        </a:graphic>
      </p:graphicFrame>
      <p:sp>
        <p:nvSpPr>
          <p:cNvPr id="4" name="Rectangle 1"/>
          <p:cNvSpPr>
            <a:spLocks noChangeArrowheads="1"/>
          </p:cNvSpPr>
          <p:nvPr/>
        </p:nvSpPr>
        <p:spPr bwMode="auto">
          <a:xfrm>
            <a:off x="1092843" y="164023"/>
            <a:ext cx="1005797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Phân</a:t>
            </a: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biệt</a:t>
            </a: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câu ở</a:t>
            </a:r>
            <a:r>
              <a:rPr kumimoji="0" lang="en-US" sz="2800" b="1"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dirty="0" err="1">
                <a:ln>
                  <a:noFill/>
                </a:ln>
                <a:solidFill>
                  <a:schemeClr val="tx1"/>
                </a:solidFill>
                <a:effectLst/>
                <a:latin typeface="Times New Roman" pitchFamily="18" charset="0"/>
                <a:ea typeface="Times New Roman" pitchFamily="18" charset="0"/>
                <a:cs typeface="Times New Roman" pitchFamily="18" charset="0"/>
              </a:rPr>
              <a:t>vị</a:t>
            </a:r>
            <a:r>
              <a:rPr kumimoji="0" lang="en-US" sz="2800" b="1"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dirty="0" err="1">
                <a:ln>
                  <a:noFill/>
                </a:ln>
                <a:solidFill>
                  <a:schemeClr val="tx1"/>
                </a:solidFill>
                <a:effectLst/>
                <a:latin typeface="Times New Roman" pitchFamily="18" charset="0"/>
                <a:ea typeface="Times New Roman" pitchFamily="18" charset="0"/>
                <a:cs typeface="Times New Roman" pitchFamily="18" charset="0"/>
              </a:rPr>
              <a:t>thế</a:t>
            </a:r>
            <a:r>
              <a:rPr kumimoji="0" lang="en-US" sz="2800" b="1" i="0" u="none" strike="noStrike" cap="none" normalizeH="0" dirty="0">
                <a:ln>
                  <a:noFill/>
                </a:ln>
                <a:solidFill>
                  <a:schemeClr val="tx1"/>
                </a:solidFill>
                <a:effectLst/>
                <a:latin typeface="Times New Roman" pitchFamily="18" charset="0"/>
                <a:ea typeface="Times New Roman" pitchFamily="18" charset="0"/>
                <a:cs typeface="Times New Roman" pitchFamily="18" charset="0"/>
              </a:rPr>
              <a:t> </a:t>
            </a:r>
            <a:r>
              <a:rPr kumimoji="0" lang="en-US"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độc</a:t>
            </a: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lập </a:t>
            </a:r>
            <a:r>
              <a:rPr kumimoji="0" lang="en-US"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và</a:t>
            </a: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câu </a:t>
            </a:r>
            <a:r>
              <a:rPr kumimoji="0" lang="en-US" sz="2800" b="1" i="0" u="none" strike="noStrike" cap="none" normalizeH="0" baseline="0" dirty="0" err="1">
                <a:ln>
                  <a:noFill/>
                </a:ln>
                <a:solidFill>
                  <a:schemeClr val="tx1"/>
                </a:solidFill>
                <a:effectLst/>
                <a:latin typeface="Times New Roman" pitchFamily="18" charset="0"/>
                <a:ea typeface="Times New Roman" pitchFamily="18" charset="0"/>
                <a:cs typeface="Times New Roman" pitchFamily="18" charset="0"/>
              </a:rPr>
              <a:t>trong</a:t>
            </a:r>
            <a:r>
              <a:rPr kumimoji="0" lang="en-US" sz="2800" b="1" i="0" u="none" strike="noStrike" cap="none" normalizeH="0" baseline="0" dirty="0">
                <a:ln>
                  <a:noFill/>
                </a:ln>
                <a:solidFill>
                  <a:schemeClr val="tx1"/>
                </a:solidFill>
                <a:effectLst/>
                <a:latin typeface="Times New Roman" pitchFamily="18" charset="0"/>
                <a:ea typeface="Times New Roman" pitchFamily="18" charset="0"/>
                <a:cs typeface="Times New Roman" pitchFamily="18" charset="0"/>
              </a:rPr>
              <a:t> văn bản</a:t>
            </a:r>
            <a:endParaRPr kumimoji="0" lang="en-US" sz="2400" b="1"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0527520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70479"/>
            <a:ext cx="12150671" cy="6963445"/>
          </a:xfrm>
          <a:prstGeom prst="rect">
            <a:avLst/>
          </a:prstGeom>
          <a:solidFill>
            <a:schemeClr val="accent2">
              <a:lumMod val="40000"/>
              <a:lumOff val="60000"/>
            </a:schemeClr>
          </a:solidFill>
        </p:spPr>
        <p:txBody>
          <a:bodyPr wrap="square">
            <a:spAutoFit/>
          </a:bodyPr>
          <a:lstStyle/>
          <a:p>
            <a:pPr algn="ctr" hangingPunct="0"/>
            <a:endParaRPr lang="en-US" sz="1050" b="1" dirty="0"/>
          </a:p>
          <a:p>
            <a:pPr algn="ctr" hangingPunct="0"/>
            <a:r>
              <a:rPr lang="x-none" sz="2800" b="1" dirty="0"/>
              <a:t>II. LÍ THUYẾT VỀ THỰC HÀNH VĂN BẢN</a:t>
            </a:r>
            <a:endParaRPr lang="en-US" sz="2800" dirty="0"/>
          </a:p>
          <a:p>
            <a:pPr hangingPunct="0"/>
            <a:r>
              <a:rPr lang="en-US" sz="2400" b="1" dirty="0"/>
              <a:t>1. </a:t>
            </a:r>
            <a:r>
              <a:rPr lang="en-US" sz="2400" b="1" dirty="0" err="1"/>
              <a:t>Lý</a:t>
            </a:r>
            <a:r>
              <a:rPr lang="en-US" sz="2400" b="1" dirty="0"/>
              <a:t> </a:t>
            </a:r>
            <a:r>
              <a:rPr lang="en-US" sz="2400" b="1" dirty="0" err="1"/>
              <a:t>thuyết</a:t>
            </a:r>
            <a:r>
              <a:rPr lang="en-US" sz="2400" b="1" dirty="0"/>
              <a:t> </a:t>
            </a:r>
            <a:r>
              <a:rPr lang="en-US" sz="2400" b="1" dirty="0" err="1"/>
              <a:t>soạn</a:t>
            </a:r>
            <a:r>
              <a:rPr lang="en-US" sz="2400" b="1" dirty="0"/>
              <a:t> </a:t>
            </a:r>
            <a:r>
              <a:rPr lang="en-US" sz="2400" b="1" dirty="0" err="1"/>
              <a:t>thảo</a:t>
            </a:r>
            <a:r>
              <a:rPr lang="en-US" sz="2400" b="1" dirty="0"/>
              <a:t> văn bản </a:t>
            </a:r>
            <a:r>
              <a:rPr lang="en-US" sz="2400" b="1" dirty="0" err="1"/>
              <a:t>và</a:t>
            </a:r>
            <a:r>
              <a:rPr lang="en-US" sz="2400" b="1" dirty="0"/>
              <a:t> ban </a:t>
            </a:r>
            <a:r>
              <a:rPr lang="en-US" sz="2400" b="1" dirty="0" err="1"/>
              <a:t>hành</a:t>
            </a:r>
            <a:r>
              <a:rPr lang="en-US" sz="2400" b="1" dirty="0"/>
              <a:t> văn bản</a:t>
            </a:r>
          </a:p>
          <a:p>
            <a:pPr hangingPunct="0"/>
            <a:r>
              <a:rPr lang="en-US" sz="2400" b="1" i="1" dirty="0"/>
              <a:t>1.1. </a:t>
            </a:r>
            <a:r>
              <a:rPr lang="en-US" sz="2400" b="1" i="1" dirty="0" err="1"/>
              <a:t>Lý</a:t>
            </a:r>
            <a:r>
              <a:rPr lang="en-US" sz="2400" b="1" i="1" dirty="0"/>
              <a:t> </a:t>
            </a:r>
            <a:r>
              <a:rPr lang="en-US" sz="2400" b="1" i="1" dirty="0" err="1"/>
              <a:t>thuyết</a:t>
            </a:r>
            <a:r>
              <a:rPr lang="en-US" sz="2400" b="1" i="1" dirty="0"/>
              <a:t> </a:t>
            </a:r>
            <a:r>
              <a:rPr lang="en-US" sz="2400" b="1" i="1" dirty="0" err="1"/>
              <a:t>soạn</a:t>
            </a:r>
            <a:r>
              <a:rPr lang="en-US" sz="2400" b="1" i="1" dirty="0"/>
              <a:t> </a:t>
            </a:r>
            <a:r>
              <a:rPr lang="en-US" sz="2400" b="1" i="1" dirty="0" err="1"/>
              <a:t>thảo</a:t>
            </a:r>
            <a:r>
              <a:rPr lang="en-US" sz="2400" b="1" i="1" dirty="0"/>
              <a:t> </a:t>
            </a:r>
            <a:r>
              <a:rPr lang="en-US" sz="2400" b="1" i="1" dirty="0" err="1"/>
              <a:t>văn</a:t>
            </a:r>
            <a:r>
              <a:rPr lang="en-US" sz="2400" b="1" i="1" dirty="0"/>
              <a:t> </a:t>
            </a:r>
            <a:r>
              <a:rPr lang="en-US" sz="2400" b="1" i="1" dirty="0" err="1"/>
              <a:t>bản</a:t>
            </a:r>
            <a:r>
              <a:rPr lang="en-US" sz="2400" b="1" i="1" dirty="0"/>
              <a:t>: </a:t>
            </a:r>
            <a:r>
              <a:rPr lang="en-US" sz="2400" dirty="0" err="1"/>
              <a:t>Soạn</a:t>
            </a:r>
            <a:r>
              <a:rPr lang="en-US" sz="2400" dirty="0"/>
              <a:t> </a:t>
            </a:r>
            <a:r>
              <a:rPr lang="en-US" sz="2400" dirty="0" err="1"/>
              <a:t>thảo</a:t>
            </a:r>
            <a:r>
              <a:rPr lang="en-US" sz="2400" dirty="0"/>
              <a:t> văn bản </a:t>
            </a:r>
            <a:r>
              <a:rPr lang="en-US" sz="2400" dirty="0" err="1"/>
              <a:t>gồm</a:t>
            </a:r>
            <a:r>
              <a:rPr lang="en-US" sz="2400" dirty="0"/>
              <a:t> các </a:t>
            </a:r>
            <a:r>
              <a:rPr lang="en-US" sz="2400" dirty="0" err="1"/>
              <a:t>công</a:t>
            </a:r>
            <a:r>
              <a:rPr lang="en-US" sz="2400" dirty="0"/>
              <a:t> </a:t>
            </a:r>
            <a:r>
              <a:rPr lang="en-US" sz="2400" dirty="0" err="1"/>
              <a:t>đoạn</a:t>
            </a:r>
            <a:r>
              <a:rPr lang="en-US" sz="2400" dirty="0"/>
              <a:t>:</a:t>
            </a:r>
          </a:p>
          <a:p>
            <a:pPr marL="800100" lvl="1" indent="-342900" hangingPunct="0">
              <a:buFont typeface="Wingdings" pitchFamily="2" charset="2"/>
              <a:buChar char="Ø"/>
            </a:pPr>
            <a:r>
              <a:rPr lang="en-US" sz="2400" b="1" dirty="0" err="1"/>
              <a:t>Phân</a:t>
            </a:r>
            <a:r>
              <a:rPr lang="en-US" sz="2400" b="1" dirty="0"/>
              <a:t> </a:t>
            </a:r>
            <a:r>
              <a:rPr lang="en-US" sz="2400" b="1" dirty="0" err="1"/>
              <a:t>tích</a:t>
            </a:r>
            <a:r>
              <a:rPr lang="en-US" sz="2400" b="1" dirty="0"/>
              <a:t> </a:t>
            </a:r>
            <a:r>
              <a:rPr lang="en-US" sz="2400" b="1" dirty="0" err="1"/>
              <a:t>tên</a:t>
            </a:r>
            <a:r>
              <a:rPr lang="en-US" sz="2400" b="1" dirty="0"/>
              <a:t> </a:t>
            </a:r>
            <a:r>
              <a:rPr lang="en-US" sz="2400" b="1" dirty="0" err="1"/>
              <a:t>đề</a:t>
            </a:r>
            <a:r>
              <a:rPr lang="en-US" sz="2400" b="1" dirty="0"/>
              <a:t> </a:t>
            </a:r>
            <a:r>
              <a:rPr lang="en-US" sz="2400" b="1" dirty="0" err="1"/>
              <a:t>tài</a:t>
            </a:r>
            <a:r>
              <a:rPr lang="en-US" sz="2400" b="1" dirty="0"/>
              <a:t> để </a:t>
            </a:r>
            <a:r>
              <a:rPr lang="en-US" sz="2400" b="1" dirty="0" err="1"/>
              <a:t>xác</a:t>
            </a:r>
            <a:r>
              <a:rPr lang="en-US" sz="2400" b="1" dirty="0"/>
              <a:t> </a:t>
            </a:r>
            <a:r>
              <a:rPr lang="en-US" sz="2400" b="1" dirty="0" err="1"/>
              <a:t>định</a:t>
            </a:r>
            <a:r>
              <a:rPr lang="en-US" sz="2400" b="1" dirty="0"/>
              <a:t> </a:t>
            </a:r>
            <a:r>
              <a:rPr lang="en-US" sz="2400" b="1" dirty="0" err="1"/>
              <a:t>nội</a:t>
            </a:r>
            <a:r>
              <a:rPr lang="en-US" sz="2400" b="1" dirty="0"/>
              <a:t> dung </a:t>
            </a:r>
            <a:r>
              <a:rPr lang="en-US" sz="2400" b="1" dirty="0" err="1"/>
              <a:t>đề</a:t>
            </a:r>
            <a:r>
              <a:rPr lang="en-US" sz="2400" b="1" dirty="0"/>
              <a:t> </a:t>
            </a:r>
            <a:r>
              <a:rPr lang="en-US" sz="2400" b="1" dirty="0" err="1"/>
              <a:t>tài</a:t>
            </a:r>
            <a:r>
              <a:rPr lang="en-US" sz="2400" b="1" dirty="0"/>
              <a:t> (</a:t>
            </a:r>
            <a:r>
              <a:rPr lang="en-US" sz="2400" b="1" dirty="0" err="1"/>
              <a:t>tức</a:t>
            </a:r>
            <a:r>
              <a:rPr lang="en-US" sz="2400" b="1" dirty="0"/>
              <a:t> </a:t>
            </a:r>
            <a:r>
              <a:rPr lang="en-US" sz="2400" b="1" dirty="0" err="1"/>
              <a:t>phạm</a:t>
            </a:r>
            <a:r>
              <a:rPr lang="en-US" sz="2400" b="1" dirty="0"/>
              <a:t> vi luận </a:t>
            </a:r>
            <a:r>
              <a:rPr lang="en-US" sz="2400" b="1" dirty="0" err="1"/>
              <a:t>đề</a:t>
            </a:r>
            <a:r>
              <a:rPr lang="en-US" sz="2400" b="1" dirty="0"/>
              <a:t>)</a:t>
            </a:r>
          </a:p>
          <a:p>
            <a:pPr marL="800100" lvl="1" indent="-342900" hangingPunct="0">
              <a:buFont typeface="Wingdings" pitchFamily="2" charset="2"/>
              <a:buChar char="Ø"/>
            </a:pPr>
            <a:r>
              <a:rPr lang="en-US" sz="2400" b="1" dirty="0" err="1"/>
              <a:t>Xây</a:t>
            </a:r>
            <a:r>
              <a:rPr lang="en-US" sz="2400" b="1" dirty="0"/>
              <a:t> </a:t>
            </a:r>
            <a:r>
              <a:rPr lang="en-US" sz="2400" b="1" dirty="0" err="1"/>
              <a:t>dựng</a:t>
            </a:r>
            <a:r>
              <a:rPr lang="en-US" sz="2400" b="1" dirty="0"/>
              <a:t> </a:t>
            </a:r>
            <a:r>
              <a:rPr lang="en-US" sz="2400" b="1" dirty="0" err="1"/>
              <a:t>hệ</a:t>
            </a:r>
            <a:r>
              <a:rPr lang="en-US" sz="2400" b="1" dirty="0"/>
              <a:t> </a:t>
            </a:r>
            <a:r>
              <a:rPr lang="en-US" sz="2400" b="1" dirty="0" err="1"/>
              <a:t>thống</a:t>
            </a:r>
            <a:r>
              <a:rPr lang="en-US" sz="2400" b="1" dirty="0"/>
              <a:t> lập luận (</a:t>
            </a:r>
            <a:r>
              <a:rPr lang="en-US" sz="2400" b="1" dirty="0" err="1"/>
              <a:t>tức</a:t>
            </a:r>
            <a:r>
              <a:rPr lang="en-US" sz="2400" b="1" dirty="0"/>
              <a:t> </a:t>
            </a:r>
            <a:r>
              <a:rPr lang="en-US" sz="2400" b="1" dirty="0" err="1"/>
              <a:t>hệ</a:t>
            </a:r>
            <a:r>
              <a:rPr lang="en-US" sz="2400" b="1" dirty="0"/>
              <a:t> </a:t>
            </a:r>
            <a:r>
              <a:rPr lang="en-US" sz="2400" b="1" dirty="0" err="1"/>
              <a:t>thống</a:t>
            </a:r>
            <a:r>
              <a:rPr lang="en-US" sz="2400" b="1" dirty="0"/>
              <a:t> luận </a:t>
            </a:r>
            <a:r>
              <a:rPr lang="en-US" sz="2400" b="1" dirty="0" err="1"/>
              <a:t>đểm</a:t>
            </a:r>
            <a:r>
              <a:rPr lang="en-US" sz="2400" b="1" dirty="0"/>
              <a:t>, luận </a:t>
            </a:r>
            <a:r>
              <a:rPr lang="en-US" sz="2400" b="1" dirty="0" err="1"/>
              <a:t>cứ</a:t>
            </a:r>
            <a:r>
              <a:rPr lang="en-US" sz="2400" b="1" dirty="0"/>
              <a:t> (ý </a:t>
            </a:r>
            <a:r>
              <a:rPr lang="en-US" sz="2400" b="1" dirty="0" err="1"/>
              <a:t>lớn</a:t>
            </a:r>
            <a:r>
              <a:rPr lang="en-US" sz="2400" b="1" dirty="0"/>
              <a:t>, ý </a:t>
            </a:r>
            <a:r>
              <a:rPr lang="en-US" sz="2400" b="1" dirty="0" err="1"/>
              <a:t>nhỏ</a:t>
            </a:r>
            <a:r>
              <a:rPr lang="en-US" sz="2400" b="1" dirty="0"/>
              <a:t>)).</a:t>
            </a:r>
          </a:p>
          <a:p>
            <a:pPr marL="800100" lvl="1" indent="-342900" hangingPunct="0">
              <a:buFont typeface="Wingdings" pitchFamily="2" charset="2"/>
              <a:buChar char="Ø"/>
            </a:pPr>
            <a:r>
              <a:rPr lang="en-US" sz="2400" b="1" dirty="0" err="1"/>
              <a:t>Dựa</a:t>
            </a:r>
            <a:r>
              <a:rPr lang="en-US" sz="2400" b="1" dirty="0"/>
              <a:t> </a:t>
            </a:r>
            <a:r>
              <a:rPr lang="en-US" sz="2400" b="1" dirty="0" err="1"/>
              <a:t>trên</a:t>
            </a:r>
            <a:r>
              <a:rPr lang="en-US" sz="2400" b="1" dirty="0"/>
              <a:t> </a:t>
            </a:r>
            <a:r>
              <a:rPr lang="en-US" sz="2400" b="1" dirty="0" err="1"/>
              <a:t>hệ</a:t>
            </a:r>
            <a:r>
              <a:rPr lang="en-US" sz="2400" b="1" dirty="0"/>
              <a:t> </a:t>
            </a:r>
            <a:r>
              <a:rPr lang="en-US" sz="2400" b="1" dirty="0" err="1"/>
              <a:t>thống</a:t>
            </a:r>
            <a:r>
              <a:rPr lang="en-US" sz="2400" b="1" dirty="0"/>
              <a:t> lập luận để lập dàn ý chi tiết.					</a:t>
            </a:r>
          </a:p>
          <a:p>
            <a:pPr marL="800100" lvl="1" indent="-342900" hangingPunct="0">
              <a:buFont typeface="Wingdings" pitchFamily="2" charset="2"/>
              <a:buChar char="Ø"/>
            </a:pPr>
            <a:r>
              <a:rPr lang="en-US" sz="2400" b="1" dirty="0"/>
              <a:t>Viết văn bản hoàn chỉnh: </a:t>
            </a:r>
            <a:r>
              <a:rPr lang="en-US" sz="2400" b="1" dirty="0" err="1"/>
              <a:t>Sử</a:t>
            </a:r>
            <a:r>
              <a:rPr lang="en-US" sz="2400" b="1" dirty="0"/>
              <a:t> </a:t>
            </a:r>
            <a:r>
              <a:rPr lang="en-US" sz="2400" b="1" dirty="0" err="1"/>
              <a:t>dụng</a:t>
            </a:r>
            <a:r>
              <a:rPr lang="en-US" sz="2400" b="1" dirty="0"/>
              <a:t> các </a:t>
            </a:r>
            <a:r>
              <a:rPr lang="en-US" sz="2400" b="1" dirty="0" err="1"/>
              <a:t>cách</a:t>
            </a:r>
            <a:r>
              <a:rPr lang="en-US" sz="2400" b="1" dirty="0"/>
              <a:t> </a:t>
            </a:r>
            <a:r>
              <a:rPr lang="en-US" sz="2400" b="1" dirty="0" err="1"/>
              <a:t>hành</a:t>
            </a:r>
            <a:r>
              <a:rPr lang="en-US" sz="2400" b="1" dirty="0"/>
              <a:t> văn </a:t>
            </a:r>
            <a:r>
              <a:rPr lang="en-US" sz="2400" b="1" dirty="0" err="1"/>
              <a:t>có</a:t>
            </a:r>
            <a:r>
              <a:rPr lang="en-US" sz="2400" b="1" dirty="0"/>
              <a:t> </a:t>
            </a:r>
            <a:r>
              <a:rPr lang="en-US" sz="2400" b="1" dirty="0" err="1"/>
              <a:t>sự</a:t>
            </a:r>
            <a:r>
              <a:rPr lang="en-US" sz="2400" b="1" dirty="0"/>
              <a:t> </a:t>
            </a:r>
            <a:r>
              <a:rPr lang="en-US" sz="2400" b="1" dirty="0" err="1"/>
              <a:t>phối</a:t>
            </a:r>
            <a:r>
              <a:rPr lang="en-US" sz="2400" b="1" dirty="0"/>
              <a:t> </a:t>
            </a:r>
            <a:r>
              <a:rPr lang="en-US" sz="2400" b="1" dirty="0" err="1"/>
              <a:t>hợp</a:t>
            </a:r>
            <a:r>
              <a:rPr lang="en-US" sz="2400" b="1" dirty="0"/>
              <a:t> </a:t>
            </a:r>
            <a:r>
              <a:rPr lang="en-US" sz="2400" b="1" dirty="0" err="1"/>
              <a:t>nhuần</a:t>
            </a:r>
            <a:r>
              <a:rPr lang="en-US" sz="2400" b="1" dirty="0"/>
              <a:t> </a:t>
            </a:r>
            <a:r>
              <a:rPr lang="en-US" sz="2400" b="1" dirty="0" err="1"/>
              <a:t>nhuyễn</a:t>
            </a:r>
            <a:r>
              <a:rPr lang="en-US" sz="2400" b="1" dirty="0"/>
              <a:t> các </a:t>
            </a:r>
            <a:r>
              <a:rPr lang="en-US" sz="2400" b="1" dirty="0" err="1"/>
              <a:t>tham</a:t>
            </a:r>
            <a:r>
              <a:rPr lang="en-US" sz="2400" b="1" dirty="0"/>
              <a:t> tố: </a:t>
            </a:r>
            <a:r>
              <a:rPr lang="en-US" sz="2400" b="1" dirty="0" err="1"/>
              <a:t>hệ</a:t>
            </a:r>
            <a:r>
              <a:rPr lang="en-US" sz="2400" b="1" dirty="0"/>
              <a:t> </a:t>
            </a:r>
            <a:r>
              <a:rPr lang="en-US" sz="2400" b="1" dirty="0" err="1"/>
              <a:t>thống</a:t>
            </a:r>
            <a:r>
              <a:rPr lang="en-US" sz="2400" b="1" dirty="0"/>
              <a:t> lập luận, </a:t>
            </a:r>
            <a:r>
              <a:rPr lang="en-US" sz="2400" b="1" dirty="0" err="1"/>
              <a:t>hệ</a:t>
            </a:r>
            <a:r>
              <a:rPr lang="en-US" sz="2400" b="1" dirty="0"/>
              <a:t> </a:t>
            </a:r>
            <a:r>
              <a:rPr lang="en-US" sz="2400" b="1" dirty="0" err="1"/>
              <a:t>thống</a:t>
            </a:r>
            <a:r>
              <a:rPr lang="en-US" sz="2400" b="1" dirty="0"/>
              <a:t> </a:t>
            </a:r>
            <a:r>
              <a:rPr lang="en-US" sz="2400" b="1" dirty="0" err="1"/>
              <a:t>liên</a:t>
            </a:r>
            <a:r>
              <a:rPr lang="en-US" sz="2400" b="1" dirty="0"/>
              <a:t> kết, </a:t>
            </a:r>
            <a:r>
              <a:rPr lang="en-US" sz="2400" b="1" dirty="0" err="1"/>
              <a:t>phong</a:t>
            </a:r>
            <a:r>
              <a:rPr lang="en-US" sz="2400" b="1" dirty="0"/>
              <a:t> </a:t>
            </a:r>
            <a:r>
              <a:rPr lang="en-US" sz="2400" b="1" dirty="0" err="1"/>
              <a:t>cách</a:t>
            </a:r>
            <a:r>
              <a:rPr lang="en-US" sz="2400" b="1" dirty="0"/>
              <a:t> </a:t>
            </a:r>
            <a:r>
              <a:rPr lang="en-US" sz="2400" b="1" dirty="0" err="1"/>
              <a:t>chức</a:t>
            </a:r>
            <a:r>
              <a:rPr lang="en-US" sz="2400" b="1" dirty="0"/>
              <a:t> </a:t>
            </a:r>
            <a:r>
              <a:rPr lang="en-US" sz="2400" b="1" dirty="0" err="1"/>
              <a:t>năng</a:t>
            </a:r>
            <a:r>
              <a:rPr lang="en-US" sz="2400" b="1" dirty="0"/>
              <a:t> </a:t>
            </a:r>
            <a:r>
              <a:rPr lang="en-US" sz="2400" b="1" dirty="0" err="1"/>
              <a:t>ngôn</a:t>
            </a:r>
            <a:r>
              <a:rPr lang="en-US" sz="2400" b="1" dirty="0"/>
              <a:t> </a:t>
            </a:r>
            <a:r>
              <a:rPr lang="en-US" sz="2400" b="1" dirty="0" err="1"/>
              <a:t>ngữ</a:t>
            </a:r>
            <a:r>
              <a:rPr lang="en-US" sz="2400" b="1" dirty="0"/>
              <a:t>.</a:t>
            </a:r>
          </a:p>
          <a:p>
            <a:pPr marL="800100" lvl="1" indent="-342900" hangingPunct="0">
              <a:buFont typeface="Wingdings" pitchFamily="2" charset="2"/>
              <a:buChar char="Ø"/>
            </a:pPr>
            <a:r>
              <a:rPr lang="en-US" sz="2400" b="1" dirty="0"/>
              <a:t> </a:t>
            </a:r>
            <a:r>
              <a:rPr lang="en-US" sz="2400" b="1" dirty="0" err="1"/>
              <a:t>Sửa</a:t>
            </a:r>
            <a:r>
              <a:rPr lang="en-US" sz="2400" b="1" dirty="0"/>
              <a:t> văn bản: </a:t>
            </a:r>
            <a:r>
              <a:rPr lang="en-US" sz="2400" b="1" dirty="0" err="1"/>
              <a:t>Rà</a:t>
            </a:r>
            <a:r>
              <a:rPr lang="en-US" sz="2400" b="1" dirty="0"/>
              <a:t> </a:t>
            </a:r>
            <a:r>
              <a:rPr lang="en-US" sz="2400" b="1" dirty="0" err="1"/>
              <a:t>soát</a:t>
            </a:r>
            <a:r>
              <a:rPr lang="en-US" sz="2400" b="1" dirty="0"/>
              <a:t> </a:t>
            </a:r>
            <a:r>
              <a:rPr lang="en-US" sz="2400" b="1" dirty="0" err="1"/>
              <a:t>những</a:t>
            </a:r>
            <a:r>
              <a:rPr lang="en-US" sz="2400" b="1" dirty="0"/>
              <a:t> </a:t>
            </a:r>
            <a:r>
              <a:rPr lang="en-US" sz="2400" b="1" dirty="0" err="1"/>
              <a:t>điểm</a:t>
            </a:r>
            <a:r>
              <a:rPr lang="en-US" sz="2400" b="1" dirty="0"/>
              <a:t> </a:t>
            </a:r>
            <a:r>
              <a:rPr lang="en-US" sz="2400" b="1" dirty="0" err="1"/>
              <a:t>chưa</a:t>
            </a:r>
            <a:r>
              <a:rPr lang="en-US" sz="2400" b="1" dirty="0"/>
              <a:t> </a:t>
            </a:r>
            <a:r>
              <a:rPr lang="en-US" sz="2400" b="1" dirty="0" err="1"/>
              <a:t>ổn</a:t>
            </a:r>
            <a:r>
              <a:rPr lang="en-US" sz="2400" b="1" dirty="0"/>
              <a:t> </a:t>
            </a:r>
            <a:r>
              <a:rPr lang="en-US" sz="2400" b="1" dirty="0" err="1"/>
              <a:t>về</a:t>
            </a:r>
            <a:r>
              <a:rPr lang="en-US" sz="2400" b="1" dirty="0"/>
              <a:t> </a:t>
            </a:r>
            <a:r>
              <a:rPr lang="en-US" sz="2400" b="1" dirty="0" err="1"/>
              <a:t>mặt</a:t>
            </a:r>
            <a:r>
              <a:rPr lang="en-US" sz="2400" b="1" dirty="0"/>
              <a:t> </a:t>
            </a:r>
            <a:r>
              <a:rPr lang="en-US" sz="2400" b="1" dirty="0" err="1"/>
              <a:t>nội</a:t>
            </a:r>
            <a:r>
              <a:rPr lang="en-US" sz="2400" b="1" dirty="0"/>
              <a:t> dung </a:t>
            </a:r>
            <a:r>
              <a:rPr lang="en-US" sz="2400" b="1" dirty="0" err="1"/>
              <a:t>và</a:t>
            </a:r>
            <a:r>
              <a:rPr lang="en-US" sz="2400" b="1" dirty="0"/>
              <a:t> </a:t>
            </a:r>
            <a:r>
              <a:rPr lang="en-US" sz="2400" b="1" dirty="0" err="1"/>
              <a:t>hình</a:t>
            </a:r>
            <a:r>
              <a:rPr lang="en-US" sz="2400" b="1" dirty="0"/>
              <a:t> thức của văn bản. </a:t>
            </a:r>
            <a:r>
              <a:rPr lang="en-US" sz="2400" b="1" dirty="0" err="1"/>
              <a:t>Nếu</a:t>
            </a:r>
            <a:r>
              <a:rPr lang="en-US" sz="2400" b="1" dirty="0"/>
              <a:t> </a:t>
            </a:r>
            <a:r>
              <a:rPr lang="en-US" sz="2400" b="1" dirty="0" err="1"/>
              <a:t>cần</a:t>
            </a:r>
            <a:r>
              <a:rPr lang="en-US" sz="2400" b="1" dirty="0"/>
              <a:t>, </a:t>
            </a:r>
            <a:r>
              <a:rPr lang="en-US" sz="2400" b="1" dirty="0" err="1"/>
              <a:t>phải</a:t>
            </a:r>
            <a:r>
              <a:rPr lang="en-US" sz="2400" b="1" dirty="0"/>
              <a:t> </a:t>
            </a:r>
            <a:r>
              <a:rPr lang="en-US" sz="2400" b="1" dirty="0" err="1"/>
              <a:t>tra</a:t>
            </a:r>
            <a:r>
              <a:rPr lang="en-US" sz="2400" b="1" dirty="0"/>
              <a:t> </a:t>
            </a:r>
            <a:r>
              <a:rPr lang="en-US" sz="2400" b="1" dirty="0" err="1"/>
              <a:t>cứu</a:t>
            </a:r>
            <a:r>
              <a:rPr lang="en-US" sz="2400" b="1" dirty="0"/>
              <a:t> </a:t>
            </a:r>
            <a:r>
              <a:rPr lang="en-US" sz="2400" b="1" dirty="0" err="1"/>
              <a:t>về</a:t>
            </a:r>
            <a:r>
              <a:rPr lang="en-US" sz="2400" b="1" dirty="0"/>
              <a:t> </a:t>
            </a:r>
            <a:r>
              <a:rPr lang="en-US" sz="2400" b="1" dirty="0" err="1"/>
              <a:t>thuật</a:t>
            </a:r>
            <a:r>
              <a:rPr lang="en-US" sz="2400" b="1" dirty="0"/>
              <a:t> </a:t>
            </a:r>
            <a:r>
              <a:rPr lang="en-US" sz="2400" b="1" dirty="0" err="1"/>
              <a:t>ngữ</a:t>
            </a:r>
            <a:r>
              <a:rPr lang="en-US" sz="2400" b="1" dirty="0"/>
              <a:t>, </a:t>
            </a:r>
            <a:r>
              <a:rPr lang="en-US" sz="2400" b="1" dirty="0" err="1"/>
              <a:t>về</a:t>
            </a:r>
            <a:r>
              <a:rPr lang="en-US" sz="2400" b="1" dirty="0"/>
              <a:t> </a:t>
            </a:r>
            <a:r>
              <a:rPr lang="en-US" sz="2400" b="1" dirty="0" err="1"/>
              <a:t>chính</a:t>
            </a:r>
            <a:r>
              <a:rPr lang="en-US" sz="2400" b="1" dirty="0"/>
              <a:t> </a:t>
            </a:r>
            <a:r>
              <a:rPr lang="en-US" sz="2400" b="1" dirty="0" err="1"/>
              <a:t>tả</a:t>
            </a:r>
            <a:r>
              <a:rPr lang="en-US" sz="2400" b="1" dirty="0"/>
              <a:t>, </a:t>
            </a:r>
            <a:r>
              <a:rPr lang="en-US" sz="2400" b="1" dirty="0" err="1"/>
              <a:t>về</a:t>
            </a:r>
            <a:r>
              <a:rPr lang="en-US" sz="2400" b="1" dirty="0"/>
              <a:t> </a:t>
            </a:r>
            <a:r>
              <a:rPr lang="en-US" sz="2400" b="1" dirty="0" err="1"/>
              <a:t>số</a:t>
            </a:r>
            <a:r>
              <a:rPr lang="en-US" sz="2400" b="1" dirty="0"/>
              <a:t> </a:t>
            </a:r>
            <a:r>
              <a:rPr lang="en-US" sz="2400" b="1" dirty="0" err="1"/>
              <a:t>liệu</a:t>
            </a:r>
            <a:r>
              <a:rPr lang="en-US" sz="2400" b="1" dirty="0"/>
              <a:t>, </a:t>
            </a:r>
            <a:r>
              <a:rPr lang="en-US" sz="2400" b="1" dirty="0" err="1"/>
              <a:t>tư</a:t>
            </a:r>
            <a:r>
              <a:rPr lang="en-US" sz="2400" b="1" dirty="0"/>
              <a:t> </a:t>
            </a:r>
            <a:r>
              <a:rPr lang="en-US" sz="2400" b="1" dirty="0" err="1"/>
              <a:t>liệu</a:t>
            </a:r>
            <a:r>
              <a:rPr lang="en-US" sz="2400" b="1" dirty="0"/>
              <a:t> </a:t>
            </a:r>
            <a:r>
              <a:rPr lang="en-US" sz="2400" b="1" dirty="0" err="1"/>
              <a:t>một</a:t>
            </a:r>
            <a:r>
              <a:rPr lang="en-US" sz="2400" b="1" dirty="0"/>
              <a:t> </a:t>
            </a:r>
            <a:r>
              <a:rPr lang="en-US" sz="2400" b="1" dirty="0" err="1"/>
              <a:t>cách</a:t>
            </a:r>
            <a:r>
              <a:rPr lang="en-US" sz="2400" b="1" dirty="0"/>
              <a:t> </a:t>
            </a:r>
            <a:r>
              <a:rPr lang="en-US" sz="2400" b="1" dirty="0" err="1"/>
              <a:t>cẩn</a:t>
            </a:r>
            <a:r>
              <a:rPr lang="en-US" sz="2400" b="1" dirty="0"/>
              <a:t> </a:t>
            </a:r>
            <a:r>
              <a:rPr lang="en-US" sz="2400" b="1" dirty="0" err="1"/>
              <a:t>thận</a:t>
            </a:r>
            <a:r>
              <a:rPr lang="en-US" sz="2400" b="1" dirty="0"/>
              <a:t>. </a:t>
            </a:r>
            <a:r>
              <a:rPr lang="en-US" sz="2400" b="1" dirty="0" err="1"/>
              <a:t>Thử</a:t>
            </a:r>
            <a:r>
              <a:rPr lang="en-US" sz="2400" b="1" dirty="0"/>
              <a:t> </a:t>
            </a:r>
            <a:r>
              <a:rPr lang="en-US" sz="2400" b="1" dirty="0" err="1"/>
              <a:t>đặt</a:t>
            </a:r>
            <a:r>
              <a:rPr lang="en-US" sz="2400" b="1" dirty="0"/>
              <a:t> </a:t>
            </a:r>
            <a:r>
              <a:rPr lang="en-US" sz="2400" b="1" dirty="0" err="1"/>
              <a:t>mình</a:t>
            </a:r>
            <a:r>
              <a:rPr lang="en-US" sz="2400" b="1" dirty="0"/>
              <a:t> </a:t>
            </a:r>
            <a:r>
              <a:rPr lang="en-US" sz="2400" b="1" dirty="0" err="1"/>
              <a:t>vào</a:t>
            </a:r>
            <a:r>
              <a:rPr lang="en-US" sz="2400" b="1" dirty="0"/>
              <a:t> </a:t>
            </a:r>
            <a:r>
              <a:rPr lang="en-US" sz="2400" b="1" dirty="0" err="1"/>
              <a:t>vai</a:t>
            </a:r>
            <a:r>
              <a:rPr lang="en-US" sz="2400" b="1" dirty="0"/>
              <a:t> người </a:t>
            </a:r>
            <a:r>
              <a:rPr lang="en-US" sz="2400" b="1" dirty="0" err="1"/>
              <a:t>đọc</a:t>
            </a:r>
            <a:r>
              <a:rPr lang="en-US" sz="2400" b="1" dirty="0"/>
              <a:t> để </a:t>
            </a:r>
            <a:r>
              <a:rPr lang="en-US" sz="2400" b="1" dirty="0" err="1"/>
              <a:t>lĩnh</a:t>
            </a:r>
            <a:r>
              <a:rPr lang="en-US" sz="2400" b="1" dirty="0"/>
              <a:t> hội văn bản, </a:t>
            </a:r>
            <a:r>
              <a:rPr lang="en-US" sz="2400" b="1" dirty="0" err="1"/>
              <a:t>tìm</a:t>
            </a:r>
            <a:r>
              <a:rPr lang="en-US" sz="2400" b="1" dirty="0"/>
              <a:t> </a:t>
            </a:r>
            <a:r>
              <a:rPr lang="en-US" sz="2400" b="1" dirty="0" err="1"/>
              <a:t>ra</a:t>
            </a:r>
            <a:r>
              <a:rPr lang="en-US" sz="2400" b="1" dirty="0"/>
              <a:t> </a:t>
            </a:r>
            <a:r>
              <a:rPr lang="en-US" sz="2400" b="1" dirty="0" err="1"/>
              <a:t>những</a:t>
            </a:r>
            <a:r>
              <a:rPr lang="en-US" sz="2400" b="1" dirty="0"/>
              <a:t> </a:t>
            </a:r>
            <a:r>
              <a:rPr lang="en-US" sz="2400" b="1" dirty="0" err="1"/>
              <a:t>chỗ</a:t>
            </a:r>
            <a:r>
              <a:rPr lang="en-US" sz="2400" b="1" dirty="0"/>
              <a:t> </a:t>
            </a:r>
            <a:r>
              <a:rPr lang="en-US" sz="2400" b="1" dirty="0" err="1"/>
              <a:t>gây</a:t>
            </a:r>
            <a:r>
              <a:rPr lang="en-US" sz="2400" b="1" dirty="0"/>
              <a:t> </a:t>
            </a:r>
            <a:r>
              <a:rPr lang="en-US" sz="2400" b="1" dirty="0" err="1"/>
              <a:t>khó</a:t>
            </a:r>
            <a:r>
              <a:rPr lang="en-US" sz="2400" b="1" dirty="0"/>
              <a:t> </a:t>
            </a:r>
            <a:r>
              <a:rPr lang="en-US" sz="2400" b="1" dirty="0" err="1"/>
              <a:t>hiểu</a:t>
            </a:r>
            <a:r>
              <a:rPr lang="en-US" sz="2400" b="1" dirty="0"/>
              <a:t> hoặc </a:t>
            </a:r>
            <a:r>
              <a:rPr lang="en-US" sz="2400" b="1" dirty="0" err="1"/>
              <a:t>tối</a:t>
            </a:r>
            <a:r>
              <a:rPr lang="en-US" sz="2400" b="1" dirty="0"/>
              <a:t> </a:t>
            </a:r>
            <a:r>
              <a:rPr lang="en-US" sz="2400" b="1" dirty="0" err="1"/>
              <a:t>nghĩa</a:t>
            </a:r>
            <a:r>
              <a:rPr lang="en-US" sz="2400" b="1" dirty="0"/>
              <a:t>.</a:t>
            </a:r>
          </a:p>
          <a:p>
            <a:pPr marL="800100" lvl="1" indent="-342900" hangingPunct="0">
              <a:buFont typeface="Wingdings" pitchFamily="2" charset="2"/>
              <a:buChar char="Ø"/>
            </a:pPr>
            <a:r>
              <a:rPr lang="en-US" sz="2400" b="1" dirty="0" err="1"/>
              <a:t>Trình</a:t>
            </a:r>
            <a:r>
              <a:rPr lang="en-US" sz="2400" b="1" dirty="0"/>
              <a:t> </a:t>
            </a:r>
            <a:r>
              <a:rPr lang="en-US" sz="2400" b="1" dirty="0" err="1"/>
              <a:t>bày</a:t>
            </a:r>
            <a:r>
              <a:rPr lang="en-US" sz="2400" b="1" dirty="0"/>
              <a:t> văn bản: </a:t>
            </a:r>
            <a:r>
              <a:rPr lang="en-US" sz="2400" b="1" dirty="0" err="1"/>
              <a:t>Thể</a:t>
            </a:r>
            <a:r>
              <a:rPr lang="en-US" sz="2400" b="1" dirty="0"/>
              <a:t> thức văn bản </a:t>
            </a:r>
            <a:r>
              <a:rPr lang="en-US" sz="2400" b="1" dirty="0" err="1"/>
              <a:t>đúng</a:t>
            </a:r>
            <a:r>
              <a:rPr lang="en-US" sz="2400" b="1" dirty="0"/>
              <a:t> </a:t>
            </a:r>
            <a:r>
              <a:rPr lang="en-US" sz="2400" b="1" dirty="0" err="1"/>
              <a:t>quy</a:t>
            </a:r>
            <a:r>
              <a:rPr lang="en-US" sz="2400" b="1" dirty="0"/>
              <a:t> </a:t>
            </a:r>
            <a:r>
              <a:rPr lang="en-US" sz="2400" b="1" dirty="0" err="1"/>
              <a:t>định</a:t>
            </a:r>
            <a:r>
              <a:rPr lang="en-US" sz="2400" b="1" dirty="0"/>
              <a:t> </a:t>
            </a:r>
            <a:r>
              <a:rPr lang="en-US" sz="2400" b="1" dirty="0" err="1"/>
              <a:t>Nhà</a:t>
            </a:r>
            <a:r>
              <a:rPr lang="en-US" sz="2400" b="1" dirty="0"/>
              <a:t> </a:t>
            </a:r>
            <a:r>
              <a:rPr lang="en-US" sz="2400" b="1" dirty="0" err="1"/>
              <a:t>nước</a:t>
            </a:r>
            <a:r>
              <a:rPr lang="en-US" sz="2400" b="1" dirty="0"/>
              <a:t> (</a:t>
            </a:r>
            <a:r>
              <a:rPr lang="en-US" sz="2400" b="1" dirty="0" err="1"/>
              <a:t>đối</a:t>
            </a:r>
            <a:r>
              <a:rPr lang="en-US" sz="2400" b="1" dirty="0"/>
              <a:t> </a:t>
            </a:r>
            <a:r>
              <a:rPr lang="en-US" sz="2400" b="1" dirty="0" err="1"/>
              <a:t>với</a:t>
            </a:r>
            <a:r>
              <a:rPr lang="en-US" sz="2400" b="1" dirty="0"/>
              <a:t> văn bản </a:t>
            </a:r>
            <a:r>
              <a:rPr lang="en-US" sz="2400" b="1" dirty="0" err="1"/>
              <a:t>hành</a:t>
            </a:r>
            <a:r>
              <a:rPr lang="en-US" sz="2400" b="1" dirty="0"/>
              <a:t> </a:t>
            </a:r>
            <a:r>
              <a:rPr lang="en-US" sz="2400" b="1" dirty="0" err="1"/>
              <a:t>chính</a:t>
            </a:r>
            <a:r>
              <a:rPr lang="en-US" sz="2400" b="1" dirty="0"/>
              <a:t>), </a:t>
            </a:r>
            <a:r>
              <a:rPr lang="en-US" sz="2400" b="1" dirty="0" err="1"/>
              <a:t>hình</a:t>
            </a:r>
            <a:r>
              <a:rPr lang="en-US" sz="2400" b="1" dirty="0"/>
              <a:t> thức văn bản </a:t>
            </a:r>
            <a:r>
              <a:rPr lang="en-US" sz="2400" b="1" dirty="0" err="1"/>
              <a:t>bảo</a:t>
            </a:r>
            <a:r>
              <a:rPr lang="en-US" sz="2400" b="1" dirty="0"/>
              <a:t> </a:t>
            </a:r>
            <a:r>
              <a:rPr lang="en-US" sz="2400" b="1" dirty="0" err="1"/>
              <a:t>đảm</a:t>
            </a:r>
            <a:r>
              <a:rPr lang="en-US" sz="2400" b="1" dirty="0"/>
              <a:t> </a:t>
            </a:r>
            <a:r>
              <a:rPr lang="en-US" sz="2400" b="1" dirty="0" err="1"/>
              <a:t>tính</a:t>
            </a:r>
            <a:r>
              <a:rPr lang="en-US" sz="2400" b="1" dirty="0"/>
              <a:t> </a:t>
            </a:r>
            <a:r>
              <a:rPr lang="en-US" sz="2400" b="1" dirty="0" err="1"/>
              <a:t>thẩm</a:t>
            </a:r>
            <a:r>
              <a:rPr lang="en-US" sz="2400" b="1" dirty="0"/>
              <a:t> </a:t>
            </a:r>
            <a:r>
              <a:rPr lang="en-US" sz="2400" b="1" dirty="0" err="1"/>
              <a:t>mĩ</a:t>
            </a:r>
            <a:r>
              <a:rPr lang="en-US" sz="2400" b="1" dirty="0"/>
              <a:t>.</a:t>
            </a:r>
          </a:p>
          <a:p>
            <a:pPr hangingPunct="0"/>
            <a:r>
              <a:rPr lang="en-US" sz="2400" dirty="0"/>
              <a:t>	</a:t>
            </a:r>
            <a:r>
              <a:rPr lang="en-US" sz="2400" dirty="0" err="1"/>
              <a:t>Ngoài</a:t>
            </a:r>
            <a:r>
              <a:rPr lang="en-US" sz="2400" dirty="0"/>
              <a:t> ra, </a:t>
            </a:r>
            <a:r>
              <a:rPr lang="en-US" sz="2400" dirty="0" err="1"/>
              <a:t>việc</a:t>
            </a:r>
            <a:r>
              <a:rPr lang="en-US" sz="2400" dirty="0"/>
              <a:t> tạo lập văn bản </a:t>
            </a:r>
            <a:r>
              <a:rPr lang="en-US" sz="2400" dirty="0" err="1"/>
              <a:t>đòi</a:t>
            </a:r>
            <a:r>
              <a:rPr lang="en-US" sz="2400" dirty="0"/>
              <a:t> </a:t>
            </a:r>
            <a:r>
              <a:rPr lang="en-US" sz="2400" dirty="0" err="1"/>
              <a:t>hỏi</a:t>
            </a:r>
            <a:r>
              <a:rPr lang="en-US" sz="2400" dirty="0"/>
              <a:t> người </a:t>
            </a:r>
            <a:r>
              <a:rPr lang="en-US" sz="2400" dirty="0" err="1"/>
              <a:t>viết</a:t>
            </a:r>
            <a:r>
              <a:rPr lang="en-US" sz="2400" dirty="0"/>
              <a:t> </a:t>
            </a:r>
            <a:r>
              <a:rPr lang="en-US" sz="2400" dirty="0" err="1"/>
              <a:t>phải</a:t>
            </a:r>
            <a:r>
              <a:rPr lang="en-US" sz="2400" dirty="0"/>
              <a:t> </a:t>
            </a:r>
            <a:r>
              <a:rPr lang="en-US" sz="2400" dirty="0" err="1"/>
              <a:t>có</a:t>
            </a:r>
            <a:r>
              <a:rPr lang="en-US" sz="2400" dirty="0"/>
              <a:t> </a:t>
            </a:r>
            <a:r>
              <a:rPr lang="en-US" sz="2400" b="1" dirty="0" err="1"/>
              <a:t>kiến</a:t>
            </a:r>
            <a:r>
              <a:rPr lang="en-US" sz="2400" b="1" dirty="0"/>
              <a:t> thức </a:t>
            </a:r>
            <a:r>
              <a:rPr lang="en-US" sz="2400" b="1" dirty="0" err="1"/>
              <a:t>chuyên</a:t>
            </a:r>
            <a:r>
              <a:rPr lang="en-US" sz="2400" b="1" dirty="0"/>
              <a:t> </a:t>
            </a:r>
            <a:r>
              <a:rPr lang="en-US" sz="2400" b="1" dirty="0" err="1"/>
              <a:t>ngành</a:t>
            </a:r>
            <a:r>
              <a:rPr lang="en-US" sz="2400" b="1" dirty="0"/>
              <a:t> </a:t>
            </a:r>
            <a:r>
              <a:rPr lang="en-US" sz="2400" dirty="0" err="1"/>
              <a:t>vững</a:t>
            </a:r>
            <a:r>
              <a:rPr lang="en-US" sz="2400" dirty="0"/>
              <a:t> </a:t>
            </a:r>
            <a:r>
              <a:rPr lang="en-US" sz="2400" dirty="0" err="1"/>
              <a:t>chắc</a:t>
            </a:r>
            <a:r>
              <a:rPr lang="en-US" sz="2400" dirty="0"/>
              <a:t>, </a:t>
            </a:r>
            <a:r>
              <a:rPr lang="en-US" sz="2400" b="1" dirty="0" err="1"/>
              <a:t>kiến</a:t>
            </a:r>
            <a:r>
              <a:rPr lang="en-US" sz="2400" b="1" dirty="0"/>
              <a:t> thức </a:t>
            </a:r>
            <a:r>
              <a:rPr lang="en-US" sz="2400" b="1" dirty="0" err="1"/>
              <a:t>phổ</a:t>
            </a:r>
            <a:r>
              <a:rPr lang="en-US" sz="2400" b="1" dirty="0"/>
              <a:t> </a:t>
            </a:r>
            <a:r>
              <a:rPr lang="en-US" sz="2400" b="1" dirty="0" err="1"/>
              <a:t>thông</a:t>
            </a:r>
            <a:r>
              <a:rPr lang="en-US" sz="2400" b="1" dirty="0"/>
              <a:t> </a:t>
            </a:r>
            <a:r>
              <a:rPr lang="en-US" sz="2400" dirty="0" err="1"/>
              <a:t>rộng</a:t>
            </a:r>
            <a:r>
              <a:rPr lang="en-US" sz="2400" dirty="0"/>
              <a:t> </a:t>
            </a:r>
            <a:r>
              <a:rPr lang="en-US" sz="2400" dirty="0" err="1"/>
              <a:t>rãi</a:t>
            </a:r>
            <a:r>
              <a:rPr lang="en-US" sz="2400" dirty="0"/>
              <a:t>, </a:t>
            </a:r>
            <a:r>
              <a:rPr lang="en-US" sz="2400" b="1" dirty="0"/>
              <a:t>bản </a:t>
            </a:r>
            <a:r>
              <a:rPr lang="en-US" sz="2400" b="1" dirty="0" err="1"/>
              <a:t>lĩnh</a:t>
            </a:r>
            <a:r>
              <a:rPr lang="en-US" sz="2400" b="1" dirty="0"/>
              <a:t> </a:t>
            </a:r>
            <a:r>
              <a:rPr lang="en-US" sz="2400" b="1" dirty="0" err="1"/>
              <a:t>chính</a:t>
            </a:r>
            <a:r>
              <a:rPr lang="en-US" sz="2400" b="1" dirty="0"/>
              <a:t> trị </a:t>
            </a:r>
            <a:r>
              <a:rPr lang="en-US" sz="2400" dirty="0" err="1"/>
              <a:t>vững</a:t>
            </a:r>
            <a:r>
              <a:rPr lang="en-US" sz="2400" dirty="0"/>
              <a:t> vàng, </a:t>
            </a:r>
            <a:r>
              <a:rPr lang="en-US" sz="2400" b="1" dirty="0" err="1"/>
              <a:t>bản</a:t>
            </a:r>
            <a:r>
              <a:rPr lang="en-US" sz="2400" b="1" dirty="0"/>
              <a:t> </a:t>
            </a:r>
            <a:r>
              <a:rPr lang="en-US" sz="2400" b="1" dirty="0" err="1"/>
              <a:t>săc</a:t>
            </a:r>
            <a:r>
              <a:rPr lang="en-US" sz="2400" b="1" dirty="0"/>
              <a:t> văn hóa </a:t>
            </a:r>
            <a:r>
              <a:rPr lang="en-US" sz="2400" dirty="0" err="1"/>
              <a:t>độc</a:t>
            </a:r>
            <a:r>
              <a:rPr lang="en-US" sz="2400" dirty="0"/>
              <a:t> </a:t>
            </a:r>
            <a:r>
              <a:rPr lang="en-US" sz="2400" dirty="0" err="1"/>
              <a:t>đáo</a:t>
            </a:r>
            <a:r>
              <a:rPr lang="en-US" sz="2400" dirty="0"/>
              <a:t>,...</a:t>
            </a:r>
          </a:p>
          <a:p>
            <a:pPr hangingPunct="0"/>
            <a:r>
              <a:rPr lang="en-US" sz="2400" dirty="0"/>
              <a:t>	</a:t>
            </a:r>
            <a:r>
              <a:rPr lang="en-US" sz="2400" dirty="0" err="1"/>
              <a:t>Một</a:t>
            </a:r>
            <a:r>
              <a:rPr lang="en-US" sz="2400" dirty="0"/>
              <a:t> </a:t>
            </a:r>
            <a:r>
              <a:rPr lang="en-US" sz="2400" dirty="0" err="1"/>
              <a:t>cái</a:t>
            </a:r>
            <a:r>
              <a:rPr lang="en-US" sz="2400" dirty="0"/>
              <a:t> </a:t>
            </a:r>
            <a:r>
              <a:rPr lang="en-US" sz="2400" dirty="0" err="1"/>
              <a:t>khó</a:t>
            </a:r>
            <a:r>
              <a:rPr lang="en-US" sz="2400" dirty="0"/>
              <a:t> </a:t>
            </a:r>
            <a:r>
              <a:rPr lang="en-US" sz="2400" dirty="0" err="1"/>
              <a:t>nữa</a:t>
            </a:r>
            <a:r>
              <a:rPr lang="en-US" sz="2400" dirty="0"/>
              <a:t> </a:t>
            </a:r>
            <a:r>
              <a:rPr lang="en-US" sz="2400" dirty="0" err="1"/>
              <a:t>là</a:t>
            </a:r>
            <a:r>
              <a:rPr lang="en-US" sz="2400" dirty="0"/>
              <a:t>, </a:t>
            </a:r>
            <a:r>
              <a:rPr lang="en-US" sz="2400" dirty="0" err="1"/>
              <a:t>trong</a:t>
            </a:r>
            <a:r>
              <a:rPr lang="en-US" sz="2400" dirty="0"/>
              <a:t> </a:t>
            </a:r>
            <a:r>
              <a:rPr lang="en-US" sz="2400" dirty="0" err="1"/>
              <a:t>quá</a:t>
            </a:r>
            <a:r>
              <a:rPr lang="en-US" sz="2400" dirty="0"/>
              <a:t> </a:t>
            </a:r>
            <a:r>
              <a:rPr lang="en-US" sz="2400" dirty="0" err="1"/>
              <a:t>trình</a:t>
            </a:r>
            <a:r>
              <a:rPr lang="en-US" sz="2400" dirty="0"/>
              <a:t> tạo lập văn bản người </a:t>
            </a:r>
            <a:r>
              <a:rPr lang="en-US" sz="2400" dirty="0" err="1"/>
              <a:t>viết</a:t>
            </a:r>
            <a:r>
              <a:rPr lang="en-US" sz="2400" dirty="0"/>
              <a:t> </a:t>
            </a:r>
            <a:r>
              <a:rPr lang="en-US" sz="2400" dirty="0" err="1"/>
              <a:t>phải</a:t>
            </a:r>
            <a:r>
              <a:rPr lang="en-US" sz="2400" dirty="0"/>
              <a:t> </a:t>
            </a:r>
            <a:r>
              <a:rPr lang="en-US" sz="2400" dirty="0" err="1"/>
              <a:t>có</a:t>
            </a:r>
            <a:r>
              <a:rPr lang="en-US" sz="2400" dirty="0"/>
              <a:t> </a:t>
            </a:r>
            <a:r>
              <a:rPr lang="en-US" sz="2400" dirty="0" err="1"/>
              <a:t>khả</a:t>
            </a:r>
            <a:r>
              <a:rPr lang="en-US" sz="2400" dirty="0"/>
              <a:t> </a:t>
            </a:r>
            <a:r>
              <a:rPr lang="en-US" sz="2400" dirty="0" err="1"/>
              <a:t>năng</a:t>
            </a:r>
            <a:r>
              <a:rPr lang="en-US" sz="2400" dirty="0"/>
              <a:t> bao </a:t>
            </a:r>
            <a:r>
              <a:rPr lang="en-US" sz="2400" dirty="0" err="1"/>
              <a:t>quát</a:t>
            </a:r>
            <a:r>
              <a:rPr lang="en-US" sz="2400" dirty="0"/>
              <a:t> </a:t>
            </a:r>
            <a:r>
              <a:rPr lang="en-US" sz="2400" dirty="0" err="1"/>
              <a:t>cũng</a:t>
            </a:r>
            <a:r>
              <a:rPr lang="en-US" sz="2400" dirty="0"/>
              <a:t> </a:t>
            </a:r>
            <a:r>
              <a:rPr lang="en-US" sz="2400" dirty="0" err="1"/>
              <a:t>như</a:t>
            </a:r>
            <a:r>
              <a:rPr lang="en-US" sz="2400" dirty="0"/>
              <a:t> </a:t>
            </a:r>
            <a:r>
              <a:rPr lang="en-US" sz="2400" dirty="0" err="1"/>
              <a:t>khả</a:t>
            </a:r>
            <a:r>
              <a:rPr lang="en-US" sz="2400" dirty="0"/>
              <a:t> </a:t>
            </a:r>
            <a:r>
              <a:rPr lang="en-US" sz="2400" dirty="0" err="1"/>
              <a:t>năng</a:t>
            </a:r>
            <a:r>
              <a:rPr lang="en-US" sz="2400" dirty="0"/>
              <a:t> </a:t>
            </a:r>
            <a:r>
              <a:rPr lang="en-US" sz="2400" dirty="0" err="1"/>
              <a:t>phân</a:t>
            </a:r>
            <a:r>
              <a:rPr lang="en-US" sz="2400" dirty="0"/>
              <a:t> </a:t>
            </a:r>
            <a:r>
              <a:rPr lang="en-US" sz="2400" dirty="0" err="1"/>
              <a:t>tích</a:t>
            </a:r>
            <a:r>
              <a:rPr lang="en-US" sz="2400" dirty="0"/>
              <a:t> các </a:t>
            </a:r>
            <a:r>
              <a:rPr lang="en-US" sz="2400" dirty="0" err="1"/>
              <a:t>vấn</a:t>
            </a:r>
            <a:r>
              <a:rPr lang="en-US" sz="2400" dirty="0"/>
              <a:t> </a:t>
            </a:r>
            <a:r>
              <a:rPr lang="en-US" sz="2400" dirty="0" err="1"/>
              <a:t>đề</a:t>
            </a:r>
            <a:r>
              <a:rPr lang="en-US" sz="2400" dirty="0"/>
              <a:t> </a:t>
            </a:r>
            <a:r>
              <a:rPr lang="en-US" sz="2400" dirty="0" err="1"/>
              <a:t>một</a:t>
            </a:r>
            <a:r>
              <a:rPr lang="en-US" sz="2400" dirty="0"/>
              <a:t> </a:t>
            </a:r>
            <a:r>
              <a:rPr lang="en-US" sz="2400" dirty="0" err="1"/>
              <a:t>cách</a:t>
            </a:r>
            <a:r>
              <a:rPr lang="en-US" sz="2400" dirty="0"/>
              <a:t> </a:t>
            </a:r>
            <a:r>
              <a:rPr lang="en-US" sz="2400" dirty="0" err="1"/>
              <a:t>thấu</a:t>
            </a:r>
            <a:r>
              <a:rPr lang="en-US" sz="2400" dirty="0"/>
              <a:t> </a:t>
            </a:r>
            <a:r>
              <a:rPr lang="en-US" sz="2400" dirty="0" err="1"/>
              <a:t>đáo</a:t>
            </a:r>
            <a:r>
              <a:rPr lang="en-US" sz="2400" dirty="0"/>
              <a:t>, </a:t>
            </a:r>
            <a:r>
              <a:rPr lang="en-US" sz="2400" dirty="0" err="1"/>
              <a:t>triệt</a:t>
            </a:r>
            <a:r>
              <a:rPr lang="en-US" sz="2400" dirty="0"/>
              <a:t> để. </a:t>
            </a:r>
          </a:p>
        </p:txBody>
      </p:sp>
    </p:spTree>
    <p:extLst>
      <p:ext uri="{BB962C8B-B14F-4D97-AF65-F5344CB8AC3E}">
        <p14:creationId xmlns:p14="http://schemas.microsoft.com/office/powerpoint/2010/main" val="98369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6601" y="599180"/>
            <a:ext cx="11372046" cy="5683607"/>
          </a:xfrm>
          <a:prstGeom prst="rect">
            <a:avLst/>
          </a:prstGeom>
          <a:solidFill>
            <a:schemeClr val="accent6">
              <a:lumMod val="60000"/>
              <a:lumOff val="40000"/>
            </a:schemeClr>
          </a:solidFill>
        </p:spPr>
        <p:txBody>
          <a:bodyPr wrap="square">
            <a:spAutoFit/>
          </a:bodyPr>
          <a:lstStyle/>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nl-NL" sz="3000" b="1" i="1" dirty="0">
                <a:effectLst/>
                <a:latin typeface="Times New Roman" panose="02020603050405020304" pitchFamily="18" charset="0"/>
                <a:ea typeface="Times New Roman" panose="02020603050405020304" pitchFamily="18" charset="0"/>
                <a:cs typeface="Times New Roman" panose="02020603050405020304" pitchFamily="18" charset="0"/>
              </a:rPr>
              <a:t>Tên địa lí:  </a:t>
            </a:r>
            <a:r>
              <a:rPr lang="nl-NL" sz="3000" dirty="0">
                <a:effectLst/>
                <a:latin typeface="Times New Roman" panose="02020603050405020304" pitchFamily="18" charset="0"/>
                <a:ea typeface="Times New Roman" panose="02020603050405020304" pitchFamily="18" charset="0"/>
                <a:cs typeface="Times New Roman" panose="02020603050405020304" pitchFamily="18" charset="0"/>
              </a:rPr>
              <a:t>Đặc điểm: Đơn vị hành chính + tên gọi khu biệt.</a:t>
            </a:r>
            <a:endParaRPr lang="en-US" sz="30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000" dirty="0">
                <a:effectLst/>
                <a:latin typeface="Times New Roman" panose="02020603050405020304" pitchFamily="18" charset="0"/>
                <a:ea typeface="Times New Roman" panose="02020603050405020304" pitchFamily="18" charset="0"/>
                <a:cs typeface="Times New Roman" panose="02020603050405020304" pitchFamily="18" charset="0"/>
              </a:rPr>
              <a:t>		Cách viết: 	</a:t>
            </a:r>
            <a:r>
              <a:rPr lang="nl-NL" sz="3000" i="1" dirty="0">
                <a:effectLst/>
                <a:latin typeface="Times New Roman" panose="02020603050405020304" pitchFamily="18" charset="0"/>
                <a:ea typeface="Times New Roman" panose="02020603050405020304" pitchFamily="18" charset="0"/>
                <a:cs typeface="Times New Roman" panose="02020603050405020304" pitchFamily="18" charset="0"/>
              </a:rPr>
              <a:t>thôn Hạ.</a:t>
            </a:r>
            <a:endParaRPr lang="en-US" sz="30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000" i="1" dirty="0">
                <a:effectLst/>
                <a:latin typeface="Times New Roman" panose="02020603050405020304" pitchFamily="18" charset="0"/>
                <a:ea typeface="Times New Roman" panose="02020603050405020304" pitchFamily="18" charset="0"/>
                <a:cs typeface="Times New Roman" panose="02020603050405020304" pitchFamily="18" charset="0"/>
              </a:rPr>
              <a:t>				làng Xuân Thái</a:t>
            </a:r>
            <a:endParaRPr lang="en-US" sz="30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0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nl-NL" sz="3000" i="1" dirty="0">
                <a:effectLst/>
                <a:latin typeface="Times New Roman" panose="02020603050405020304" pitchFamily="18" charset="0"/>
                <a:ea typeface="Times New Roman" panose="02020603050405020304" pitchFamily="18" charset="0"/>
                <a:cs typeface="Times New Roman" panose="02020603050405020304" pitchFamily="18" charset="0"/>
              </a:rPr>
              <a:t>	huyện Châu Đức</a:t>
            </a:r>
            <a:endParaRPr lang="en-US" sz="30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000" i="1" dirty="0">
                <a:effectLst/>
                <a:latin typeface="Times New Roman" panose="02020603050405020304" pitchFamily="18" charset="0"/>
                <a:ea typeface="Times New Roman" panose="02020603050405020304" pitchFamily="18" charset="0"/>
                <a:cs typeface="Times New Roman" panose="02020603050405020304" pitchFamily="18" charset="0"/>
              </a:rPr>
              <a:t>				tỉnh Bến Tre</a:t>
            </a:r>
            <a:endParaRPr lang="en-US" sz="3000" dirty="0">
              <a:effectLst/>
              <a:latin typeface="VNI-Times"/>
              <a:ea typeface="Times New Roman" panose="02020603050405020304" pitchFamily="18" charset="0"/>
              <a:cs typeface="Times New Roman" panose="02020603050405020304" pitchFamily="18" charset="0"/>
            </a:endParaRPr>
          </a:p>
          <a:p>
            <a:pPr marL="342900" lvl="0" indent="-342900" algn="just" hangingPunct="0">
              <a:spcBef>
                <a:spcPts val="400"/>
              </a:spcBef>
              <a:spcAft>
                <a:spcPts val="0"/>
              </a:spcAft>
              <a:buSzPts val="1600"/>
              <a:buFont typeface="Wingdings 3" panose="05040102010807070707" pitchFamily="18" charset="2"/>
              <a:buChar char=""/>
              <a:tabLst>
                <a:tab pos="678815" algn="l"/>
              </a:tabLst>
            </a:pPr>
            <a:r>
              <a:rPr lang="nl-NL" sz="3000" b="1" i="1" dirty="0">
                <a:effectLst/>
                <a:latin typeface="Times New Roman" panose="02020603050405020304" pitchFamily="18" charset="0"/>
                <a:ea typeface="Times New Roman" panose="02020603050405020304" pitchFamily="18" charset="0"/>
                <a:cs typeface="Times New Roman" panose="02020603050405020304" pitchFamily="18" charset="0"/>
              </a:rPr>
              <a:t>Tên cơ quan, đoàn thể:</a:t>
            </a:r>
            <a:endParaRPr lang="en-US" sz="3000" b="1" i="1"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000" dirty="0">
                <a:effectLst/>
                <a:latin typeface="Times New Roman" panose="02020603050405020304" pitchFamily="18" charset="0"/>
                <a:ea typeface="Times New Roman" panose="02020603050405020304" pitchFamily="18" charset="0"/>
                <a:cs typeface="Times New Roman" panose="02020603050405020304" pitchFamily="18" charset="0"/>
              </a:rPr>
              <a:t>Đặc điểm: loại + cấp đơn vị + đặc điểm, chức năng + tên gọi khu biệt.</a:t>
            </a:r>
            <a:endParaRPr lang="en-US" sz="30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000" dirty="0">
                <a:effectLst/>
                <a:latin typeface="Times New Roman" panose="02020603050405020304" pitchFamily="18" charset="0"/>
                <a:ea typeface="Times New Roman" panose="02020603050405020304" pitchFamily="18" charset="0"/>
                <a:cs typeface="Times New Roman" panose="02020603050405020304" pitchFamily="18" charset="0"/>
              </a:rPr>
              <a:t>Cách viết: 	</a:t>
            </a:r>
            <a:r>
              <a:rPr lang="nl-NL" sz="3000" i="1" dirty="0">
                <a:effectLst/>
                <a:latin typeface="Times New Roman" panose="02020603050405020304" pitchFamily="18" charset="0"/>
                <a:ea typeface="Times New Roman" panose="02020603050405020304" pitchFamily="18" charset="0"/>
                <a:cs typeface="Times New Roman" panose="02020603050405020304" pitchFamily="18" charset="0"/>
              </a:rPr>
              <a:t>Trường Đại học Sư phạm </a:t>
            </a:r>
            <a:r>
              <a:rPr lang="nl-NL" sz="3000" i="1" dirty="0">
                <a:latin typeface="Times New Roman" panose="02020603050405020304" pitchFamily="18" charset="0"/>
                <a:ea typeface="Times New Roman" panose="02020603050405020304" pitchFamily="18" charset="0"/>
                <a:cs typeface="Times New Roman" panose="02020603050405020304" pitchFamily="18" charset="0"/>
              </a:rPr>
              <a:t>t</a:t>
            </a:r>
            <a:r>
              <a:rPr lang="nl-NL" sz="3000" i="1" dirty="0">
                <a:effectLst/>
                <a:latin typeface="Times New Roman" panose="02020603050405020304" pitchFamily="18" charset="0"/>
                <a:ea typeface="Times New Roman" panose="02020603050405020304" pitchFamily="18" charset="0"/>
                <a:cs typeface="Times New Roman" panose="02020603050405020304" pitchFamily="18" charset="0"/>
              </a:rPr>
              <a:t>hành phố Hồ Chí Minh</a:t>
            </a:r>
            <a:endParaRPr lang="en-US" sz="30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000" i="1" dirty="0">
                <a:effectLst/>
                <a:latin typeface="Times New Roman" panose="02020603050405020304" pitchFamily="18" charset="0"/>
                <a:ea typeface="Times New Roman" panose="02020603050405020304" pitchFamily="18" charset="0"/>
                <a:cs typeface="Times New Roman" panose="02020603050405020304" pitchFamily="18" charset="0"/>
              </a:rPr>
              <a:t>			Ủy ban Bảo vệ Bà mẹ và Trẻ em</a:t>
            </a:r>
            <a:endParaRPr lang="en-US" sz="30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000" i="1" dirty="0">
                <a:effectLst/>
                <a:latin typeface="Times New Roman" panose="02020603050405020304" pitchFamily="18" charset="0"/>
                <a:ea typeface="Times New Roman" panose="02020603050405020304" pitchFamily="18" charset="0"/>
                <a:cs typeface="Times New Roman" panose="02020603050405020304" pitchFamily="18" charset="0"/>
              </a:rPr>
              <a:t>			Đoàn Thanh niên Cộng sản Hồ Chí Minh</a:t>
            </a:r>
            <a:endParaRPr lang="en-US" sz="3000" dirty="0">
              <a:effectLst/>
              <a:latin typeface="VNI-Times"/>
              <a:ea typeface="Times New Roman" panose="02020603050405020304" pitchFamily="18" charset="0"/>
              <a:cs typeface="Times New Roman" panose="02020603050405020304" pitchFamily="18" charset="0"/>
            </a:endParaRPr>
          </a:p>
          <a:p>
            <a:pPr indent="450215" algn="just" hangingPunct="0">
              <a:spcBef>
                <a:spcPts val="400"/>
              </a:spcBef>
              <a:spcAft>
                <a:spcPts val="0"/>
              </a:spcAft>
            </a:pPr>
            <a:r>
              <a:rPr lang="nl-NL" sz="3000" i="1" dirty="0">
                <a:effectLst/>
                <a:latin typeface="Times New Roman" panose="02020603050405020304" pitchFamily="18" charset="0"/>
                <a:ea typeface="Times New Roman" panose="02020603050405020304" pitchFamily="18" charset="0"/>
                <a:cs typeface="Times New Roman" panose="02020603050405020304" pitchFamily="18" charset="0"/>
              </a:rPr>
              <a:t>			Đảng Cộng sản Việt Nam</a:t>
            </a:r>
            <a:endParaRPr lang="en-US" sz="3000" dirty="0">
              <a:effectLst/>
              <a:latin typeface="VNI-Times"/>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438476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71640"/>
            <a:ext cx="11483789" cy="6740307"/>
          </a:xfrm>
          <a:prstGeom prst="rect">
            <a:avLst/>
          </a:prstGeom>
          <a:solidFill>
            <a:schemeClr val="accent2">
              <a:lumMod val="40000"/>
              <a:lumOff val="60000"/>
            </a:schemeClr>
          </a:solidFill>
        </p:spPr>
        <p:txBody>
          <a:bodyPr wrap="square">
            <a:spAutoFit/>
          </a:bodyPr>
          <a:lstStyle/>
          <a:p>
            <a:pPr hangingPunct="0"/>
            <a:r>
              <a:rPr lang="en-US" sz="2400" b="1" i="1" dirty="0"/>
              <a:t>1.2. </a:t>
            </a:r>
            <a:r>
              <a:rPr lang="en-US" sz="2400" b="1" i="1" dirty="0" err="1"/>
              <a:t>Lý</a:t>
            </a:r>
            <a:r>
              <a:rPr lang="en-US" sz="2400" b="1" i="1" dirty="0"/>
              <a:t> </a:t>
            </a:r>
            <a:r>
              <a:rPr lang="en-US" sz="2400" b="1" i="1" dirty="0" err="1"/>
              <a:t>thuyết</a:t>
            </a:r>
            <a:r>
              <a:rPr lang="en-US" sz="2400" b="1" i="1" dirty="0"/>
              <a:t> ban </a:t>
            </a:r>
            <a:r>
              <a:rPr lang="en-US" sz="2400" b="1" i="1" dirty="0" err="1"/>
              <a:t>hành</a:t>
            </a:r>
            <a:r>
              <a:rPr lang="en-US" sz="2400" b="1" i="1" dirty="0"/>
              <a:t> văn bản</a:t>
            </a:r>
            <a:endParaRPr lang="en-US" sz="2400" b="1" dirty="0"/>
          </a:p>
          <a:p>
            <a:pPr hangingPunct="0"/>
            <a:r>
              <a:rPr lang="en-US" sz="2400" dirty="0" err="1"/>
              <a:t>Khâu</a:t>
            </a:r>
            <a:r>
              <a:rPr lang="en-US" sz="2400" b="1" dirty="0"/>
              <a:t> </a:t>
            </a:r>
            <a:r>
              <a:rPr lang="en-US" sz="2400" dirty="0"/>
              <a:t>ban </a:t>
            </a:r>
            <a:r>
              <a:rPr lang="en-US" sz="2400" dirty="0" err="1"/>
              <a:t>hành</a:t>
            </a:r>
            <a:r>
              <a:rPr lang="en-US" sz="2400" dirty="0"/>
              <a:t> văn bản </a:t>
            </a:r>
            <a:r>
              <a:rPr lang="en-US" sz="2400" dirty="0" err="1"/>
              <a:t>phải</a:t>
            </a:r>
            <a:r>
              <a:rPr lang="en-US" sz="2400" dirty="0"/>
              <a:t> </a:t>
            </a:r>
            <a:r>
              <a:rPr lang="en-US" sz="2400" dirty="0" err="1"/>
              <a:t>đúng</a:t>
            </a:r>
            <a:r>
              <a:rPr lang="en-US" sz="2400" dirty="0"/>
              <a:t> </a:t>
            </a:r>
            <a:r>
              <a:rPr lang="en-US" sz="2400" dirty="0" err="1"/>
              <a:t>pháp</a:t>
            </a:r>
            <a:r>
              <a:rPr lang="en-US" sz="2400" dirty="0"/>
              <a:t> </a:t>
            </a:r>
            <a:r>
              <a:rPr lang="en-US" sz="2400" dirty="0" err="1"/>
              <a:t>luật</a:t>
            </a:r>
            <a:r>
              <a:rPr lang="en-US" sz="2400" dirty="0"/>
              <a:t> </a:t>
            </a:r>
            <a:r>
              <a:rPr lang="en-US" sz="2400" dirty="0" err="1"/>
              <a:t>Nhà</a:t>
            </a:r>
            <a:r>
              <a:rPr lang="en-US" sz="2400" dirty="0"/>
              <a:t> </a:t>
            </a:r>
            <a:r>
              <a:rPr lang="en-US" sz="2400" dirty="0" err="1"/>
              <a:t>nước</a:t>
            </a:r>
            <a:r>
              <a:rPr lang="en-US" sz="2400" dirty="0"/>
              <a:t>, </a:t>
            </a:r>
            <a:r>
              <a:rPr lang="en-US" sz="2400" dirty="0" err="1"/>
              <a:t>cụ</a:t>
            </a:r>
            <a:r>
              <a:rPr lang="en-US" sz="2400" dirty="0"/>
              <a:t> </a:t>
            </a:r>
            <a:r>
              <a:rPr lang="en-US" sz="2400" dirty="0" err="1"/>
              <a:t>thể</a:t>
            </a:r>
            <a:r>
              <a:rPr lang="en-US" sz="2400" dirty="0"/>
              <a:t> </a:t>
            </a:r>
            <a:r>
              <a:rPr lang="en-US" sz="2400" dirty="0" err="1"/>
              <a:t>là</a:t>
            </a:r>
            <a:r>
              <a:rPr lang="en-US" sz="2400" dirty="0"/>
              <a:t>:</a:t>
            </a:r>
            <a:endParaRPr lang="en-US" sz="2000" dirty="0"/>
          </a:p>
          <a:p>
            <a:pPr marL="800100" lvl="1" indent="-342900" hangingPunct="0">
              <a:buFont typeface="Wingdings" pitchFamily="2" charset="2"/>
              <a:buChar char="Ø"/>
            </a:pPr>
            <a:r>
              <a:rPr lang="en-US" sz="2400" dirty="0" err="1"/>
              <a:t>Đúng</a:t>
            </a:r>
            <a:r>
              <a:rPr lang="en-US" sz="2400" dirty="0"/>
              <a:t> </a:t>
            </a:r>
            <a:r>
              <a:rPr lang="en-US" sz="2400" dirty="0" err="1"/>
              <a:t>thẩm</a:t>
            </a:r>
            <a:r>
              <a:rPr lang="en-US" sz="2400" dirty="0"/>
              <a:t> </a:t>
            </a:r>
            <a:r>
              <a:rPr lang="en-US" sz="2400" dirty="0" err="1"/>
              <a:t>quyền</a:t>
            </a:r>
            <a:r>
              <a:rPr lang="en-US" sz="2400" dirty="0"/>
              <a:t> </a:t>
            </a:r>
            <a:r>
              <a:rPr lang="en-US" sz="2400" dirty="0" err="1"/>
              <a:t>xuất</a:t>
            </a:r>
            <a:r>
              <a:rPr lang="en-US" sz="2400" dirty="0"/>
              <a:t> bản.</a:t>
            </a:r>
            <a:endParaRPr lang="en-US" sz="2000" dirty="0"/>
          </a:p>
          <a:p>
            <a:pPr marL="800100" lvl="1" indent="-342900" hangingPunct="0">
              <a:buFont typeface="Wingdings" pitchFamily="2" charset="2"/>
              <a:buChar char="Ø"/>
            </a:pPr>
            <a:r>
              <a:rPr lang="en-US" sz="2400" dirty="0" err="1"/>
              <a:t>Đúng</a:t>
            </a:r>
            <a:r>
              <a:rPr lang="en-US" sz="2400" dirty="0"/>
              <a:t> </a:t>
            </a:r>
            <a:r>
              <a:rPr lang="en-US" sz="2400" dirty="0" err="1"/>
              <a:t>thể</a:t>
            </a:r>
            <a:r>
              <a:rPr lang="en-US" sz="2400" dirty="0"/>
              <a:t> thức, </a:t>
            </a:r>
            <a:r>
              <a:rPr lang="en-US" sz="2400" dirty="0" err="1"/>
              <a:t>thể</a:t>
            </a:r>
            <a:r>
              <a:rPr lang="en-US" sz="2400" dirty="0"/>
              <a:t> </a:t>
            </a:r>
            <a:r>
              <a:rPr lang="en-US" sz="2400" dirty="0" err="1"/>
              <a:t>loại</a:t>
            </a:r>
            <a:r>
              <a:rPr lang="en-US" sz="2400" dirty="0"/>
              <a:t> văn bản.</a:t>
            </a:r>
            <a:endParaRPr lang="en-US" sz="2000" dirty="0"/>
          </a:p>
          <a:p>
            <a:pPr marL="800100" lvl="1" indent="-342900" hangingPunct="0">
              <a:buFont typeface="Wingdings" pitchFamily="2" charset="2"/>
              <a:buChar char="Ø"/>
            </a:pPr>
            <a:r>
              <a:rPr lang="en-US" sz="2400" dirty="0" err="1"/>
              <a:t>Đúng</a:t>
            </a:r>
            <a:r>
              <a:rPr lang="en-US" sz="2400" dirty="0"/>
              <a:t> </a:t>
            </a:r>
            <a:r>
              <a:rPr lang="en-US" sz="2400" dirty="0" err="1"/>
              <a:t>quy</a:t>
            </a:r>
            <a:r>
              <a:rPr lang="en-US" sz="2400" dirty="0"/>
              <a:t> </a:t>
            </a:r>
            <a:r>
              <a:rPr lang="en-US" sz="2400" dirty="0" err="1"/>
              <a:t>trình</a:t>
            </a:r>
            <a:r>
              <a:rPr lang="en-US" sz="2400" dirty="0"/>
              <a:t> </a:t>
            </a:r>
            <a:r>
              <a:rPr lang="en-US" sz="2400" dirty="0" err="1"/>
              <a:t>chuyển</a:t>
            </a:r>
            <a:r>
              <a:rPr lang="en-US" sz="2400" dirty="0"/>
              <a:t> </a:t>
            </a:r>
            <a:r>
              <a:rPr lang="en-US" sz="2400" dirty="0" err="1"/>
              <a:t>nhận</a:t>
            </a:r>
            <a:r>
              <a:rPr lang="en-US" sz="2400" dirty="0"/>
              <a:t> hoặc </a:t>
            </a:r>
            <a:r>
              <a:rPr lang="en-US" sz="2400" dirty="0" err="1"/>
              <a:t>phát</a:t>
            </a:r>
            <a:r>
              <a:rPr lang="en-US" sz="2400" dirty="0"/>
              <a:t> </a:t>
            </a:r>
            <a:r>
              <a:rPr lang="en-US" sz="2400" dirty="0" err="1"/>
              <a:t>hành</a:t>
            </a:r>
            <a:r>
              <a:rPr lang="en-US" sz="2400" dirty="0"/>
              <a:t>, lưu </a:t>
            </a:r>
            <a:r>
              <a:rPr lang="en-US" sz="2400" dirty="0" err="1"/>
              <a:t>hành</a:t>
            </a:r>
            <a:r>
              <a:rPr lang="en-US" sz="2400" dirty="0"/>
              <a:t> văn bản.</a:t>
            </a:r>
            <a:endParaRPr lang="en-US" sz="2000" dirty="0"/>
          </a:p>
          <a:p>
            <a:pPr hangingPunct="0"/>
            <a:r>
              <a:rPr lang="en-US" sz="2400" b="1" dirty="0"/>
              <a:t>2. </a:t>
            </a:r>
            <a:r>
              <a:rPr lang="en-US" sz="2400" b="1" dirty="0" err="1"/>
              <a:t>Cách</a:t>
            </a:r>
            <a:r>
              <a:rPr lang="en-US" sz="2400" b="1" dirty="0"/>
              <a:t> </a:t>
            </a:r>
            <a:r>
              <a:rPr lang="en-US" sz="2400" b="1" dirty="0" err="1"/>
              <a:t>sử</a:t>
            </a:r>
            <a:r>
              <a:rPr lang="en-US" sz="2400" b="1" dirty="0"/>
              <a:t> </a:t>
            </a:r>
            <a:r>
              <a:rPr lang="en-US" sz="2400" b="1" dirty="0" err="1"/>
              <a:t>dụng</a:t>
            </a:r>
            <a:r>
              <a:rPr lang="en-US" sz="2400" b="1" dirty="0"/>
              <a:t> </a:t>
            </a:r>
            <a:r>
              <a:rPr lang="en-US" sz="2400" b="1" dirty="0" err="1"/>
              <a:t>biểu</a:t>
            </a:r>
            <a:r>
              <a:rPr lang="en-US" sz="2400" b="1" dirty="0"/>
              <a:t> </a:t>
            </a:r>
            <a:r>
              <a:rPr lang="en-US" sz="2400" b="1" dirty="0" err="1"/>
              <a:t>mẫu</a:t>
            </a:r>
            <a:r>
              <a:rPr lang="en-US" sz="2400" b="1" dirty="0"/>
              <a:t> văn bản</a:t>
            </a:r>
          </a:p>
          <a:p>
            <a:pPr hangingPunct="0"/>
            <a:r>
              <a:rPr lang="en-US" sz="2400" dirty="0"/>
              <a:t>	Do </a:t>
            </a:r>
            <a:r>
              <a:rPr lang="en-US" sz="2400" dirty="0" err="1"/>
              <a:t>sự</a:t>
            </a:r>
            <a:r>
              <a:rPr lang="en-US" sz="2400" dirty="0"/>
              <a:t> </a:t>
            </a:r>
            <a:r>
              <a:rPr lang="en-US" sz="2400" dirty="0" err="1"/>
              <a:t>phát</a:t>
            </a:r>
            <a:r>
              <a:rPr lang="en-US" sz="2400" dirty="0"/>
              <a:t> </a:t>
            </a:r>
            <a:r>
              <a:rPr lang="en-US" sz="2400" dirty="0" err="1"/>
              <a:t>triển</a:t>
            </a:r>
            <a:r>
              <a:rPr lang="en-US" sz="2400" dirty="0"/>
              <a:t> </a:t>
            </a:r>
            <a:r>
              <a:rPr lang="en-US" sz="2400" dirty="0" err="1"/>
              <a:t>về</a:t>
            </a:r>
            <a:r>
              <a:rPr lang="en-US" sz="2400" dirty="0"/>
              <a:t> </a:t>
            </a:r>
            <a:r>
              <a:rPr lang="en-US" sz="2400" dirty="0" err="1"/>
              <a:t>kinh</a:t>
            </a:r>
            <a:r>
              <a:rPr lang="en-US" sz="2400" dirty="0"/>
              <a:t> </a:t>
            </a:r>
            <a:r>
              <a:rPr lang="en-US" sz="2400" dirty="0" err="1"/>
              <a:t>tế</a:t>
            </a:r>
            <a:r>
              <a:rPr lang="en-US" sz="2400" dirty="0"/>
              <a:t>, </a:t>
            </a:r>
            <a:r>
              <a:rPr lang="en-US" sz="2400" dirty="0" err="1"/>
              <a:t>chính</a:t>
            </a:r>
            <a:r>
              <a:rPr lang="en-US" sz="2400" dirty="0"/>
              <a:t> trị, văn hóa, </a:t>
            </a:r>
            <a:r>
              <a:rPr lang="en-US" sz="2400" dirty="0" err="1"/>
              <a:t>biểu</a:t>
            </a:r>
            <a:r>
              <a:rPr lang="en-US" sz="2400" dirty="0"/>
              <a:t> </a:t>
            </a:r>
            <a:r>
              <a:rPr lang="en-US" sz="2400" dirty="0" err="1"/>
              <a:t>mẫu</a:t>
            </a:r>
            <a:r>
              <a:rPr lang="en-US" sz="2400" dirty="0"/>
              <a:t> </a:t>
            </a:r>
            <a:r>
              <a:rPr lang="en-US" sz="2400" dirty="0" err="1"/>
              <a:t>được</a:t>
            </a:r>
            <a:r>
              <a:rPr lang="en-US" sz="2400" dirty="0"/>
              <a:t> </a:t>
            </a:r>
            <a:r>
              <a:rPr lang="en-US" sz="2400" dirty="0" err="1"/>
              <a:t>phát</a:t>
            </a:r>
            <a:r>
              <a:rPr lang="en-US" sz="2400" dirty="0"/>
              <a:t> </a:t>
            </a:r>
            <a:r>
              <a:rPr lang="en-US" sz="2400" dirty="0" err="1"/>
              <a:t>hành</a:t>
            </a:r>
            <a:r>
              <a:rPr lang="en-US" sz="2400" dirty="0"/>
              <a:t> </a:t>
            </a:r>
            <a:r>
              <a:rPr lang="en-US" sz="2400" dirty="0" err="1"/>
              <a:t>rộng</a:t>
            </a:r>
            <a:r>
              <a:rPr lang="en-US" sz="2400" dirty="0"/>
              <a:t> </a:t>
            </a:r>
            <a:r>
              <a:rPr lang="en-US" sz="2400" dirty="0" err="1"/>
              <a:t>rãi</a:t>
            </a:r>
            <a:r>
              <a:rPr lang="en-US" sz="2400" dirty="0"/>
              <a:t> để </a:t>
            </a:r>
            <a:r>
              <a:rPr lang="en-US" sz="2400" dirty="0" err="1"/>
              <a:t>đáp</a:t>
            </a:r>
            <a:r>
              <a:rPr lang="en-US" sz="2400" dirty="0"/>
              <a:t> </a:t>
            </a:r>
            <a:r>
              <a:rPr lang="en-US" sz="2400" dirty="0" err="1"/>
              <a:t>ứng</a:t>
            </a:r>
            <a:r>
              <a:rPr lang="en-US" sz="2400" dirty="0"/>
              <a:t> </a:t>
            </a:r>
            <a:r>
              <a:rPr lang="en-US" sz="2400" dirty="0" err="1"/>
              <a:t>nhu</a:t>
            </a:r>
            <a:r>
              <a:rPr lang="en-US" sz="2400" dirty="0"/>
              <a:t> </a:t>
            </a:r>
            <a:r>
              <a:rPr lang="en-US" sz="2400" dirty="0" err="1"/>
              <a:t>cầu</a:t>
            </a:r>
            <a:r>
              <a:rPr lang="en-US" sz="2400" dirty="0"/>
              <a:t> </a:t>
            </a:r>
            <a:r>
              <a:rPr lang="en-US" sz="2400" dirty="0" err="1"/>
              <a:t>hoạt</a:t>
            </a:r>
            <a:r>
              <a:rPr lang="en-US" sz="2400" dirty="0"/>
              <a:t> </a:t>
            </a:r>
            <a:r>
              <a:rPr lang="en-US" sz="2400" dirty="0" err="1"/>
              <a:t>động</a:t>
            </a:r>
            <a:r>
              <a:rPr lang="en-US" sz="2400" dirty="0"/>
              <a:t> </a:t>
            </a:r>
            <a:r>
              <a:rPr lang="en-US" sz="2400" dirty="0" err="1"/>
              <a:t>xã</a:t>
            </a:r>
            <a:r>
              <a:rPr lang="en-US" sz="2400" dirty="0"/>
              <a:t> hội, </a:t>
            </a:r>
            <a:r>
              <a:rPr lang="en-US" sz="2400" dirty="0" err="1"/>
              <a:t>quản</a:t>
            </a:r>
            <a:r>
              <a:rPr lang="en-US" sz="2400" dirty="0"/>
              <a:t> </a:t>
            </a:r>
            <a:r>
              <a:rPr lang="en-US" sz="2400" dirty="0" err="1"/>
              <a:t>lí</a:t>
            </a:r>
            <a:r>
              <a:rPr lang="en-US" sz="2400" dirty="0"/>
              <a:t> </a:t>
            </a:r>
            <a:r>
              <a:rPr lang="en-US" sz="2400" dirty="0" err="1"/>
              <a:t>xã</a:t>
            </a:r>
            <a:r>
              <a:rPr lang="en-US" sz="2400" dirty="0"/>
              <a:t> hội.</a:t>
            </a:r>
            <a:endParaRPr lang="en-US" sz="2000" dirty="0"/>
          </a:p>
          <a:p>
            <a:pPr hangingPunct="0"/>
            <a:r>
              <a:rPr lang="en-US" sz="2400" dirty="0"/>
              <a:t>	</a:t>
            </a:r>
            <a:r>
              <a:rPr lang="en-US" sz="2400" dirty="0" err="1"/>
              <a:t>Đặc</a:t>
            </a:r>
            <a:r>
              <a:rPr lang="en-US" sz="2400" dirty="0"/>
              <a:t> </a:t>
            </a:r>
            <a:r>
              <a:rPr lang="en-US" sz="2400" dirty="0" err="1"/>
              <a:t>điểm</a:t>
            </a:r>
            <a:r>
              <a:rPr lang="en-US" sz="2400" dirty="0"/>
              <a:t> của </a:t>
            </a:r>
            <a:r>
              <a:rPr lang="en-US" sz="2400" dirty="0" err="1"/>
              <a:t>biểu</a:t>
            </a:r>
            <a:r>
              <a:rPr lang="en-US" sz="2400" dirty="0"/>
              <a:t> </a:t>
            </a:r>
            <a:r>
              <a:rPr lang="en-US" sz="2400" dirty="0" err="1"/>
              <a:t>mẫu</a:t>
            </a:r>
            <a:r>
              <a:rPr lang="en-US" sz="2400" dirty="0"/>
              <a:t> </a:t>
            </a:r>
            <a:r>
              <a:rPr lang="en-US" sz="2400" dirty="0" err="1"/>
              <a:t>là</a:t>
            </a:r>
            <a:r>
              <a:rPr lang="en-US" sz="2400" dirty="0"/>
              <a:t> </a:t>
            </a:r>
            <a:r>
              <a:rPr lang="en-US" sz="2400" dirty="0" err="1"/>
              <a:t>tính</a:t>
            </a:r>
            <a:r>
              <a:rPr lang="en-US" sz="2400" dirty="0"/>
              <a:t> </a:t>
            </a:r>
            <a:r>
              <a:rPr lang="en-US" sz="2400" dirty="0" err="1"/>
              <a:t>khuôn</a:t>
            </a:r>
            <a:r>
              <a:rPr lang="en-US" sz="2400" dirty="0"/>
              <a:t> </a:t>
            </a:r>
            <a:r>
              <a:rPr lang="en-US" sz="2400" dirty="0" err="1"/>
              <a:t>mẫu</a:t>
            </a:r>
            <a:r>
              <a:rPr lang="en-US" sz="2400" dirty="0"/>
              <a:t>, </a:t>
            </a:r>
            <a:r>
              <a:rPr lang="en-US" sz="2400" dirty="0" err="1"/>
              <a:t>tính</a:t>
            </a:r>
            <a:r>
              <a:rPr lang="en-US" sz="2400" dirty="0"/>
              <a:t> </a:t>
            </a:r>
            <a:r>
              <a:rPr lang="en-US" sz="2400" dirty="0" err="1"/>
              <a:t>thống</a:t>
            </a:r>
            <a:r>
              <a:rPr lang="en-US" sz="2400" dirty="0"/>
              <a:t> </a:t>
            </a:r>
            <a:r>
              <a:rPr lang="en-US" sz="2400" dirty="0" err="1"/>
              <a:t>nhất</a:t>
            </a:r>
            <a:r>
              <a:rPr lang="en-US" sz="2400" dirty="0"/>
              <a:t> </a:t>
            </a:r>
            <a:r>
              <a:rPr lang="en-US" sz="2400" dirty="0" err="1"/>
              <a:t>nên</a:t>
            </a:r>
            <a:r>
              <a:rPr lang="en-US" sz="2400" dirty="0"/>
              <a:t> </a:t>
            </a:r>
            <a:r>
              <a:rPr lang="en-US" sz="2400" dirty="0" err="1"/>
              <a:t>có</a:t>
            </a:r>
            <a:r>
              <a:rPr lang="en-US" sz="2400" dirty="0"/>
              <a:t> </a:t>
            </a:r>
            <a:r>
              <a:rPr lang="en-US" sz="2400" dirty="0" err="1"/>
              <a:t>thể</a:t>
            </a:r>
            <a:r>
              <a:rPr lang="en-US" sz="2400" dirty="0"/>
              <a:t> </a:t>
            </a:r>
            <a:r>
              <a:rPr lang="en-US" sz="2400" dirty="0" err="1"/>
              <a:t>đưa</a:t>
            </a:r>
            <a:r>
              <a:rPr lang="en-US" sz="2400" dirty="0"/>
              <a:t> </a:t>
            </a:r>
            <a:r>
              <a:rPr lang="en-US" sz="2400" dirty="0" err="1"/>
              <a:t>vào</a:t>
            </a:r>
            <a:r>
              <a:rPr lang="en-US" sz="2400" dirty="0"/>
              <a:t> </a:t>
            </a:r>
            <a:r>
              <a:rPr lang="en-US" sz="2400" dirty="0" err="1"/>
              <a:t>sử</a:t>
            </a:r>
            <a:r>
              <a:rPr lang="en-US" sz="2400" dirty="0"/>
              <a:t> </a:t>
            </a:r>
            <a:r>
              <a:rPr lang="en-US" sz="2400" dirty="0" err="1"/>
              <a:t>dụng</a:t>
            </a:r>
            <a:r>
              <a:rPr lang="en-US" sz="2400" dirty="0"/>
              <a:t> </a:t>
            </a:r>
            <a:r>
              <a:rPr lang="en-US" sz="2400" dirty="0" err="1"/>
              <a:t>với</a:t>
            </a:r>
            <a:r>
              <a:rPr lang="en-US" sz="2400" dirty="0"/>
              <a:t> </a:t>
            </a:r>
            <a:r>
              <a:rPr lang="en-US" sz="2400" dirty="0" err="1"/>
              <a:t>số</a:t>
            </a:r>
            <a:r>
              <a:rPr lang="en-US" sz="2400" dirty="0"/>
              <a:t> </a:t>
            </a:r>
            <a:r>
              <a:rPr lang="en-US" sz="2400" dirty="0" err="1"/>
              <a:t>lượng</a:t>
            </a:r>
            <a:r>
              <a:rPr lang="en-US" sz="2400" dirty="0"/>
              <a:t> </a:t>
            </a:r>
            <a:r>
              <a:rPr lang="en-US" sz="2400" dirty="0" err="1"/>
              <a:t>lớn</a:t>
            </a:r>
            <a:r>
              <a:rPr lang="en-US" sz="2400" dirty="0"/>
              <a:t> </a:t>
            </a:r>
            <a:r>
              <a:rPr lang="en-US" sz="2400" dirty="0" err="1"/>
              <a:t>một</a:t>
            </a:r>
            <a:r>
              <a:rPr lang="en-US" sz="2400" dirty="0"/>
              <a:t> </a:t>
            </a:r>
            <a:r>
              <a:rPr lang="en-US" sz="2400" dirty="0" err="1"/>
              <a:t>cách</a:t>
            </a:r>
            <a:r>
              <a:rPr lang="en-US" sz="2400" dirty="0"/>
              <a:t> </a:t>
            </a:r>
            <a:r>
              <a:rPr lang="en-US" sz="2400" dirty="0" err="1"/>
              <a:t>thuận</a:t>
            </a:r>
            <a:r>
              <a:rPr lang="en-US" sz="2400" dirty="0"/>
              <a:t> </a:t>
            </a:r>
            <a:r>
              <a:rPr lang="en-US" sz="2400" dirty="0" err="1"/>
              <a:t>tiện</a:t>
            </a:r>
            <a:r>
              <a:rPr lang="en-US" sz="2400" dirty="0"/>
              <a:t>, </a:t>
            </a:r>
            <a:r>
              <a:rPr lang="en-US" sz="2400" dirty="0" err="1"/>
              <a:t>dễ</a:t>
            </a:r>
            <a:r>
              <a:rPr lang="en-US" sz="2400" dirty="0"/>
              <a:t> </a:t>
            </a:r>
            <a:r>
              <a:rPr lang="en-US" sz="2400" dirty="0" err="1"/>
              <a:t>dàng</a:t>
            </a:r>
            <a:r>
              <a:rPr lang="en-US" sz="2400" dirty="0"/>
              <a:t>. </a:t>
            </a:r>
            <a:r>
              <a:rPr lang="en-US" sz="2400" dirty="0" err="1"/>
              <a:t>Tuy</a:t>
            </a:r>
            <a:r>
              <a:rPr lang="en-US" sz="2400" dirty="0"/>
              <a:t> </a:t>
            </a:r>
            <a:r>
              <a:rPr lang="en-US" sz="2400" dirty="0" err="1"/>
              <a:t>vậy</a:t>
            </a:r>
            <a:r>
              <a:rPr lang="en-US" sz="2400" dirty="0"/>
              <a:t>, </a:t>
            </a:r>
            <a:r>
              <a:rPr lang="en-US" sz="2400" dirty="0" err="1"/>
              <a:t>việc</a:t>
            </a:r>
            <a:r>
              <a:rPr lang="en-US" sz="2400" dirty="0"/>
              <a:t> </a:t>
            </a:r>
            <a:r>
              <a:rPr lang="en-US" sz="2400" dirty="0" err="1"/>
              <a:t>ghi</a:t>
            </a:r>
            <a:r>
              <a:rPr lang="en-US" sz="2400" dirty="0"/>
              <a:t> </a:t>
            </a:r>
            <a:r>
              <a:rPr lang="en-US" sz="2400" dirty="0" err="1"/>
              <a:t>nội</a:t>
            </a:r>
            <a:r>
              <a:rPr lang="en-US" sz="2400" dirty="0"/>
              <a:t> dung </a:t>
            </a:r>
            <a:r>
              <a:rPr lang="en-US" sz="2400" dirty="0" err="1"/>
              <a:t>thông</a:t>
            </a:r>
            <a:r>
              <a:rPr lang="en-US" sz="2400" dirty="0"/>
              <a:t> tin </a:t>
            </a:r>
            <a:r>
              <a:rPr lang="en-US" sz="2400" dirty="0" err="1"/>
              <a:t>vào</a:t>
            </a:r>
            <a:r>
              <a:rPr lang="en-US" sz="2400" dirty="0"/>
              <a:t> </a:t>
            </a:r>
            <a:r>
              <a:rPr lang="en-US" sz="2400" dirty="0" err="1"/>
              <a:t>biểu</a:t>
            </a:r>
            <a:r>
              <a:rPr lang="en-US" sz="2400" dirty="0"/>
              <a:t> </a:t>
            </a:r>
            <a:r>
              <a:rPr lang="en-US" sz="2400" dirty="0" err="1"/>
              <a:t>mẫu</a:t>
            </a:r>
            <a:r>
              <a:rPr lang="en-US" sz="2400" dirty="0"/>
              <a:t> </a:t>
            </a:r>
            <a:r>
              <a:rPr lang="en-US" sz="2400" dirty="0" err="1"/>
              <a:t>không</a:t>
            </a:r>
            <a:r>
              <a:rPr lang="en-US" sz="2400" dirty="0"/>
              <a:t> </a:t>
            </a:r>
            <a:r>
              <a:rPr lang="en-US" sz="2400" dirty="0" err="1"/>
              <a:t>phải</a:t>
            </a:r>
            <a:r>
              <a:rPr lang="en-US" sz="2400" dirty="0"/>
              <a:t> </a:t>
            </a:r>
            <a:r>
              <a:rPr lang="en-US" sz="2400" dirty="0" err="1"/>
              <a:t>là</a:t>
            </a:r>
            <a:r>
              <a:rPr lang="en-US" sz="2400" dirty="0"/>
              <a:t> </a:t>
            </a:r>
            <a:r>
              <a:rPr lang="en-US" sz="2400" dirty="0" err="1"/>
              <a:t>đơn</a:t>
            </a:r>
            <a:r>
              <a:rPr lang="en-US" sz="2400" dirty="0"/>
              <a:t> </a:t>
            </a:r>
            <a:r>
              <a:rPr lang="en-US" sz="2400" dirty="0" err="1"/>
              <a:t>giản</a:t>
            </a:r>
            <a:r>
              <a:rPr lang="en-US" sz="2400" dirty="0"/>
              <a:t>. </a:t>
            </a:r>
            <a:r>
              <a:rPr lang="en-US" sz="2400" dirty="0" err="1"/>
              <a:t>Nó</a:t>
            </a:r>
            <a:r>
              <a:rPr lang="en-US" sz="2400" dirty="0"/>
              <a:t> </a:t>
            </a:r>
            <a:r>
              <a:rPr lang="en-US" sz="2400" dirty="0" err="1"/>
              <a:t>đòi</a:t>
            </a:r>
            <a:r>
              <a:rPr lang="en-US" sz="2400" dirty="0"/>
              <a:t> </a:t>
            </a:r>
            <a:r>
              <a:rPr lang="en-US" sz="2400" dirty="0" err="1"/>
              <a:t>hỏi</a:t>
            </a:r>
            <a:r>
              <a:rPr lang="en-US" sz="2400" dirty="0"/>
              <a:t> </a:t>
            </a:r>
            <a:r>
              <a:rPr lang="en-US" sz="2400" dirty="0" err="1"/>
              <a:t>sự</a:t>
            </a:r>
            <a:r>
              <a:rPr lang="en-US" sz="2400" dirty="0"/>
              <a:t> </a:t>
            </a:r>
            <a:r>
              <a:rPr lang="en-US" sz="2400" dirty="0" err="1"/>
              <a:t>chính</a:t>
            </a:r>
            <a:r>
              <a:rPr lang="en-US" sz="2400" dirty="0"/>
              <a:t> </a:t>
            </a:r>
            <a:r>
              <a:rPr lang="en-US" sz="2400" dirty="0" err="1"/>
              <a:t>xác</a:t>
            </a:r>
            <a:r>
              <a:rPr lang="en-US" sz="2400" dirty="0"/>
              <a:t>, </a:t>
            </a:r>
            <a:r>
              <a:rPr lang="en-US" sz="2400" dirty="0" err="1"/>
              <a:t>khách</a:t>
            </a:r>
            <a:r>
              <a:rPr lang="en-US" sz="2400" dirty="0"/>
              <a:t> </a:t>
            </a:r>
            <a:r>
              <a:rPr lang="en-US" sz="2400" dirty="0" err="1"/>
              <a:t>quan</a:t>
            </a:r>
            <a:r>
              <a:rPr lang="en-US" sz="2400" dirty="0"/>
              <a:t> </a:t>
            </a:r>
            <a:r>
              <a:rPr lang="en-US" sz="2400" dirty="0" err="1"/>
              <a:t>và</a:t>
            </a:r>
            <a:r>
              <a:rPr lang="en-US" sz="2400" dirty="0"/>
              <a:t> </a:t>
            </a:r>
            <a:r>
              <a:rPr lang="en-US" sz="2400" dirty="0" err="1"/>
              <a:t>khoa</a:t>
            </a:r>
            <a:r>
              <a:rPr lang="en-US" sz="2400" dirty="0"/>
              <a:t> </a:t>
            </a:r>
            <a:r>
              <a:rPr lang="en-US" sz="2400" dirty="0" err="1"/>
              <a:t>học</a:t>
            </a:r>
            <a:r>
              <a:rPr lang="en-US" sz="2400" dirty="0"/>
              <a:t>. </a:t>
            </a:r>
            <a:r>
              <a:rPr lang="en-US" sz="2400" dirty="0" err="1"/>
              <a:t>Trong</a:t>
            </a:r>
            <a:r>
              <a:rPr lang="en-US" sz="2400" dirty="0"/>
              <a:t> </a:t>
            </a:r>
            <a:r>
              <a:rPr lang="en-US" sz="2400" dirty="0" err="1"/>
              <a:t>thực</a:t>
            </a:r>
            <a:r>
              <a:rPr lang="en-US" sz="2400" dirty="0"/>
              <a:t> </a:t>
            </a:r>
            <a:r>
              <a:rPr lang="en-US" sz="2400" dirty="0" err="1"/>
              <a:t>tế</a:t>
            </a:r>
            <a:r>
              <a:rPr lang="en-US" sz="2400" dirty="0"/>
              <a:t>, </a:t>
            </a:r>
            <a:r>
              <a:rPr lang="en-US" sz="2400" dirty="0" err="1"/>
              <a:t>chỉ</a:t>
            </a:r>
            <a:r>
              <a:rPr lang="en-US" sz="2400" dirty="0"/>
              <a:t> </a:t>
            </a:r>
            <a:r>
              <a:rPr lang="en-US" sz="2400" dirty="0" err="1"/>
              <a:t>có</a:t>
            </a:r>
            <a:r>
              <a:rPr lang="en-US" sz="2400" dirty="0"/>
              <a:t> </a:t>
            </a:r>
            <a:r>
              <a:rPr lang="en-US" sz="2400" dirty="0" err="1"/>
              <a:t>những</a:t>
            </a:r>
            <a:r>
              <a:rPr lang="en-US" sz="2400" dirty="0"/>
              <a:t> </a:t>
            </a:r>
            <a:r>
              <a:rPr lang="en-US" sz="2400" dirty="0" err="1"/>
              <a:t>sai</a:t>
            </a:r>
            <a:r>
              <a:rPr lang="en-US" sz="2400" dirty="0"/>
              <a:t> </a:t>
            </a:r>
            <a:r>
              <a:rPr lang="en-US" sz="2400" dirty="0" err="1"/>
              <a:t>sót</a:t>
            </a:r>
            <a:r>
              <a:rPr lang="en-US" sz="2400" dirty="0"/>
              <a:t> </a:t>
            </a:r>
            <a:r>
              <a:rPr lang="en-US" sz="2400" dirty="0" err="1"/>
              <a:t>rất</a:t>
            </a:r>
            <a:r>
              <a:rPr lang="en-US" sz="2400" dirty="0"/>
              <a:t> </a:t>
            </a:r>
            <a:r>
              <a:rPr lang="en-US" sz="2400" dirty="0" err="1"/>
              <a:t>nhỏ</a:t>
            </a:r>
            <a:r>
              <a:rPr lang="en-US" sz="2400" dirty="0"/>
              <a:t> </a:t>
            </a:r>
            <a:r>
              <a:rPr lang="en-US" sz="2400" dirty="0" err="1"/>
              <a:t>khi</a:t>
            </a:r>
            <a:r>
              <a:rPr lang="en-US" sz="2400" dirty="0"/>
              <a:t> </a:t>
            </a:r>
            <a:r>
              <a:rPr lang="en-US" sz="2400" dirty="0" err="1"/>
              <a:t>ghi</a:t>
            </a:r>
            <a:r>
              <a:rPr lang="en-US" sz="2400" dirty="0"/>
              <a:t> </a:t>
            </a:r>
            <a:r>
              <a:rPr lang="en-US" sz="2400" dirty="0" err="1"/>
              <a:t>biểu</a:t>
            </a:r>
            <a:r>
              <a:rPr lang="en-US" sz="2400" dirty="0"/>
              <a:t> </a:t>
            </a:r>
            <a:r>
              <a:rPr lang="en-US" sz="2400" dirty="0" err="1"/>
              <a:t>mẫu</a:t>
            </a:r>
            <a:r>
              <a:rPr lang="en-US" sz="2400" dirty="0"/>
              <a:t> </a:t>
            </a:r>
            <a:r>
              <a:rPr lang="en-US" sz="2400" dirty="0" err="1"/>
              <a:t>nhưng</a:t>
            </a:r>
            <a:r>
              <a:rPr lang="en-US" sz="2400" dirty="0"/>
              <a:t> </a:t>
            </a:r>
            <a:r>
              <a:rPr lang="en-US" sz="2400" dirty="0" err="1"/>
              <a:t>lại</a:t>
            </a:r>
            <a:r>
              <a:rPr lang="en-US" sz="2400" dirty="0"/>
              <a:t> </a:t>
            </a:r>
            <a:r>
              <a:rPr lang="en-US" sz="2400" dirty="0" err="1"/>
              <a:t>đưa</a:t>
            </a:r>
            <a:r>
              <a:rPr lang="en-US" sz="2400" dirty="0"/>
              <a:t> </a:t>
            </a:r>
            <a:r>
              <a:rPr lang="en-US" sz="2400" dirty="0" err="1"/>
              <a:t>đến</a:t>
            </a:r>
            <a:r>
              <a:rPr lang="en-US" sz="2400" dirty="0"/>
              <a:t> </a:t>
            </a:r>
            <a:r>
              <a:rPr lang="en-US" sz="2400" dirty="0" err="1"/>
              <a:t>những</a:t>
            </a:r>
            <a:r>
              <a:rPr lang="en-US" sz="2400" dirty="0"/>
              <a:t> </a:t>
            </a:r>
            <a:r>
              <a:rPr lang="en-US" sz="2400" dirty="0" err="1"/>
              <a:t>hậu</a:t>
            </a:r>
            <a:r>
              <a:rPr lang="en-US" sz="2400" dirty="0"/>
              <a:t> </a:t>
            </a:r>
            <a:r>
              <a:rPr lang="en-US" sz="2400" dirty="0" err="1"/>
              <a:t>quả</a:t>
            </a:r>
            <a:r>
              <a:rPr lang="en-US" sz="2400" dirty="0"/>
              <a:t> </a:t>
            </a:r>
            <a:r>
              <a:rPr lang="en-US" sz="2400" dirty="0" err="1"/>
              <a:t>rất</a:t>
            </a:r>
            <a:r>
              <a:rPr lang="en-US" sz="2400" dirty="0"/>
              <a:t> </a:t>
            </a:r>
            <a:r>
              <a:rPr lang="en-US" sz="2400" dirty="0" err="1"/>
              <a:t>lớn</a:t>
            </a:r>
            <a:r>
              <a:rPr lang="en-US" sz="2400" dirty="0"/>
              <a:t>. </a:t>
            </a:r>
            <a:r>
              <a:rPr lang="en-US" sz="2400" dirty="0" err="1"/>
              <a:t>Khi</a:t>
            </a:r>
            <a:r>
              <a:rPr lang="en-US" sz="2400" dirty="0"/>
              <a:t> </a:t>
            </a:r>
            <a:r>
              <a:rPr lang="en-US" sz="2400" dirty="0" err="1"/>
              <a:t>sử</a:t>
            </a:r>
            <a:r>
              <a:rPr lang="en-US" sz="2400" dirty="0"/>
              <a:t> </a:t>
            </a:r>
            <a:r>
              <a:rPr lang="en-US" sz="2400" dirty="0" err="1"/>
              <a:t>dụng</a:t>
            </a:r>
            <a:r>
              <a:rPr lang="en-US" sz="2400" dirty="0"/>
              <a:t> </a:t>
            </a:r>
            <a:r>
              <a:rPr lang="en-US" sz="2400" dirty="0" err="1"/>
              <a:t>biểu</a:t>
            </a:r>
            <a:r>
              <a:rPr lang="en-US" sz="2400" dirty="0"/>
              <a:t> </a:t>
            </a:r>
            <a:r>
              <a:rPr lang="en-US" sz="2400" dirty="0" err="1"/>
              <a:t>mẫu</a:t>
            </a:r>
            <a:r>
              <a:rPr lang="en-US" sz="2400" dirty="0"/>
              <a:t> </a:t>
            </a:r>
            <a:r>
              <a:rPr lang="en-US" sz="2400" dirty="0" err="1"/>
              <a:t>cần</a:t>
            </a:r>
            <a:r>
              <a:rPr lang="en-US" sz="2400" dirty="0"/>
              <a:t> lưu ý:</a:t>
            </a:r>
            <a:endParaRPr lang="en-US" sz="2000" dirty="0"/>
          </a:p>
          <a:p>
            <a:pPr marL="800100" lvl="1" indent="-342900" hangingPunct="0">
              <a:buFont typeface="Wingdings" pitchFamily="2" charset="2"/>
              <a:buChar char="Ø"/>
            </a:pPr>
            <a:r>
              <a:rPr lang="en-US" sz="2400" dirty="0" err="1"/>
              <a:t>Chọn</a:t>
            </a:r>
            <a:r>
              <a:rPr lang="en-US" sz="2400" dirty="0"/>
              <a:t> </a:t>
            </a:r>
            <a:r>
              <a:rPr lang="en-US" sz="2400" dirty="0" err="1"/>
              <a:t>và</a:t>
            </a:r>
            <a:r>
              <a:rPr lang="en-US" sz="2400" dirty="0"/>
              <a:t> </a:t>
            </a:r>
            <a:r>
              <a:rPr lang="en-US" sz="2400" dirty="0" err="1"/>
              <a:t>sử</a:t>
            </a:r>
            <a:r>
              <a:rPr lang="en-US" sz="2400" dirty="0"/>
              <a:t> </a:t>
            </a:r>
            <a:r>
              <a:rPr lang="en-US" sz="2400" dirty="0" err="1"/>
              <a:t>dụng</a:t>
            </a:r>
            <a:r>
              <a:rPr lang="en-US" sz="2400" dirty="0"/>
              <a:t> </a:t>
            </a:r>
            <a:r>
              <a:rPr lang="en-US" sz="2400" dirty="0" err="1"/>
              <a:t>đúng</a:t>
            </a:r>
            <a:r>
              <a:rPr lang="en-US" sz="2400" dirty="0"/>
              <a:t> </a:t>
            </a:r>
            <a:r>
              <a:rPr lang="en-US" sz="2400" dirty="0" err="1"/>
              <a:t>kiểu</a:t>
            </a:r>
            <a:r>
              <a:rPr lang="en-US" sz="2400" dirty="0"/>
              <a:t> </a:t>
            </a:r>
            <a:r>
              <a:rPr lang="en-US" sz="2400" dirty="0" err="1"/>
              <a:t>chữ</a:t>
            </a:r>
            <a:r>
              <a:rPr lang="en-US" sz="2400" dirty="0"/>
              <a:t>.</a:t>
            </a:r>
            <a:endParaRPr lang="en-US" sz="2000" dirty="0"/>
          </a:p>
          <a:p>
            <a:pPr marL="800100" lvl="1" indent="-342900" hangingPunct="0">
              <a:buFont typeface="Wingdings" pitchFamily="2" charset="2"/>
              <a:buChar char="Ø"/>
            </a:pPr>
            <a:r>
              <a:rPr lang="en-US" sz="2400" dirty="0"/>
              <a:t>Viết </a:t>
            </a:r>
            <a:r>
              <a:rPr lang="en-US" sz="2400" dirty="0" err="1"/>
              <a:t>đúng</a:t>
            </a:r>
            <a:r>
              <a:rPr lang="en-US" sz="2400" dirty="0"/>
              <a:t> </a:t>
            </a:r>
            <a:r>
              <a:rPr lang="en-US" sz="2400" dirty="0" err="1"/>
              <a:t>chính</a:t>
            </a:r>
            <a:r>
              <a:rPr lang="en-US" sz="2400" dirty="0"/>
              <a:t> </a:t>
            </a:r>
            <a:r>
              <a:rPr lang="en-US" sz="2400" dirty="0" err="1"/>
              <a:t>tả</a:t>
            </a:r>
            <a:r>
              <a:rPr lang="en-US" sz="2400" dirty="0"/>
              <a:t>, </a:t>
            </a:r>
            <a:r>
              <a:rPr lang="en-US" sz="2400" dirty="0" err="1"/>
              <a:t>đúng</a:t>
            </a:r>
            <a:r>
              <a:rPr lang="en-US" sz="2400" dirty="0"/>
              <a:t> </a:t>
            </a:r>
            <a:r>
              <a:rPr lang="en-US" sz="2400" dirty="0" err="1"/>
              <a:t>ngữ</a:t>
            </a:r>
            <a:r>
              <a:rPr lang="en-US" sz="2400" dirty="0"/>
              <a:t> </a:t>
            </a:r>
            <a:r>
              <a:rPr lang="en-US" sz="2400" dirty="0" err="1"/>
              <a:t>pháp</a:t>
            </a:r>
            <a:r>
              <a:rPr lang="en-US" sz="2400" dirty="0"/>
              <a:t>.</a:t>
            </a:r>
            <a:endParaRPr lang="en-US" sz="2000" dirty="0"/>
          </a:p>
          <a:p>
            <a:pPr marL="800100" lvl="1" indent="-342900" hangingPunct="0">
              <a:buFont typeface="Wingdings" pitchFamily="2" charset="2"/>
              <a:buChar char="Ø"/>
            </a:pPr>
            <a:r>
              <a:rPr lang="en-US" sz="2400" dirty="0" err="1"/>
              <a:t>Nội</a:t>
            </a:r>
            <a:r>
              <a:rPr lang="en-US" sz="2400" dirty="0"/>
              <a:t> dung </a:t>
            </a:r>
            <a:r>
              <a:rPr lang="en-US" sz="2400" dirty="0" err="1"/>
              <a:t>thông</a:t>
            </a:r>
            <a:r>
              <a:rPr lang="en-US" sz="2400" dirty="0"/>
              <a:t> tin </a:t>
            </a:r>
            <a:r>
              <a:rPr lang="en-US" sz="2400" dirty="0" err="1"/>
              <a:t>rõ</a:t>
            </a:r>
            <a:r>
              <a:rPr lang="en-US" sz="2400" dirty="0"/>
              <a:t> </a:t>
            </a:r>
            <a:r>
              <a:rPr lang="en-US" sz="2400" dirty="0" err="1"/>
              <a:t>ràng</a:t>
            </a:r>
            <a:r>
              <a:rPr lang="en-US" sz="2400" dirty="0"/>
              <a:t>, </a:t>
            </a:r>
            <a:r>
              <a:rPr lang="en-US" sz="2400" dirty="0" err="1"/>
              <a:t>ngắn</a:t>
            </a:r>
            <a:r>
              <a:rPr lang="en-US" sz="2400" dirty="0"/>
              <a:t> </a:t>
            </a:r>
            <a:r>
              <a:rPr lang="en-US" sz="2400" dirty="0" err="1"/>
              <a:t>gọn</a:t>
            </a:r>
            <a:r>
              <a:rPr lang="en-US" sz="2400" dirty="0"/>
              <a:t>.</a:t>
            </a:r>
            <a:endParaRPr lang="en-US" sz="2000" dirty="0"/>
          </a:p>
          <a:p>
            <a:pPr marL="800100" lvl="1" indent="-342900" hangingPunct="0">
              <a:buFont typeface="Wingdings" pitchFamily="2" charset="2"/>
              <a:buChar char="Ø"/>
            </a:pPr>
            <a:r>
              <a:rPr lang="en-US" sz="2400" dirty="0" err="1"/>
              <a:t>Đúng</a:t>
            </a:r>
            <a:r>
              <a:rPr lang="en-US" sz="2400" dirty="0"/>
              <a:t> </a:t>
            </a:r>
            <a:r>
              <a:rPr lang="en-US" sz="2400" dirty="0" err="1"/>
              <a:t>đối</a:t>
            </a:r>
            <a:r>
              <a:rPr lang="en-US" sz="2400" dirty="0"/>
              <a:t> </a:t>
            </a:r>
            <a:r>
              <a:rPr lang="en-US" sz="2400" dirty="0" err="1"/>
              <a:t>tượng</a:t>
            </a:r>
            <a:r>
              <a:rPr lang="en-US" sz="2400" dirty="0"/>
              <a:t>.</a:t>
            </a:r>
            <a:endParaRPr lang="en-US" sz="2000" dirty="0"/>
          </a:p>
          <a:p>
            <a:pPr marL="800100" lvl="1" indent="-342900" hangingPunct="0">
              <a:buFont typeface="Wingdings" pitchFamily="2" charset="2"/>
              <a:buChar char="Ø"/>
            </a:pPr>
            <a:r>
              <a:rPr lang="en-US" sz="2400" dirty="0" err="1"/>
              <a:t>Bảo</a:t>
            </a:r>
            <a:r>
              <a:rPr lang="en-US" sz="2400" dirty="0"/>
              <a:t> </a:t>
            </a:r>
            <a:r>
              <a:rPr lang="en-US" sz="2400" dirty="0" err="1"/>
              <a:t>đảm</a:t>
            </a:r>
            <a:r>
              <a:rPr lang="en-US" sz="2400" dirty="0"/>
              <a:t> </a:t>
            </a:r>
            <a:r>
              <a:rPr lang="en-US" sz="2400" dirty="0" err="1"/>
              <a:t>tính</a:t>
            </a:r>
            <a:r>
              <a:rPr lang="en-US" sz="2400" dirty="0"/>
              <a:t> </a:t>
            </a:r>
            <a:r>
              <a:rPr lang="en-US" sz="2400" dirty="0" err="1"/>
              <a:t>thẩm</a:t>
            </a:r>
            <a:r>
              <a:rPr lang="en-US" sz="2400" dirty="0"/>
              <a:t> </a:t>
            </a:r>
            <a:r>
              <a:rPr lang="en-US" sz="2400" dirty="0" err="1"/>
              <a:t>mỹ</a:t>
            </a:r>
            <a:r>
              <a:rPr lang="en-US" sz="2400" dirty="0"/>
              <a:t>.</a:t>
            </a:r>
            <a:endParaRPr lang="en-US" sz="2000" dirty="0"/>
          </a:p>
        </p:txBody>
      </p:sp>
    </p:spTree>
    <p:extLst>
      <p:ext uri="{BB962C8B-B14F-4D97-AF65-F5344CB8AC3E}">
        <p14:creationId xmlns:p14="http://schemas.microsoft.com/office/powerpoint/2010/main" val="223294404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685800"/>
            <a:ext cx="11322423" cy="4124206"/>
          </a:xfrm>
          <a:prstGeom prst="rect">
            <a:avLst/>
          </a:prstGeom>
          <a:solidFill>
            <a:schemeClr val="accent2">
              <a:lumMod val="40000"/>
              <a:lumOff val="60000"/>
            </a:schemeClr>
          </a:solidFill>
        </p:spPr>
        <p:txBody>
          <a:bodyPr wrap="square">
            <a:spAutoFit/>
          </a:bodyPr>
          <a:lstStyle/>
          <a:p>
            <a:pPr hangingPunct="0"/>
            <a:endParaRPr lang="en-US" b="1" dirty="0"/>
          </a:p>
          <a:p>
            <a:pPr hangingPunct="0"/>
            <a:r>
              <a:rPr lang="en-US" sz="2400" b="1" dirty="0"/>
              <a:t>3. Từ văn </a:t>
            </a:r>
            <a:r>
              <a:rPr lang="en-US" sz="2400" b="1" dirty="0" err="1"/>
              <a:t>viết</a:t>
            </a:r>
            <a:r>
              <a:rPr lang="en-US" sz="2400" b="1" dirty="0"/>
              <a:t> </a:t>
            </a:r>
            <a:r>
              <a:rPr lang="en-US" sz="2400" b="1" dirty="0" err="1"/>
              <a:t>đến</a:t>
            </a:r>
            <a:r>
              <a:rPr lang="en-US" sz="2400" b="1" dirty="0"/>
              <a:t> văn </a:t>
            </a:r>
            <a:r>
              <a:rPr lang="en-US" sz="2400" b="1" dirty="0" err="1"/>
              <a:t>nói</a:t>
            </a:r>
            <a:endParaRPr lang="en-US" sz="2400" b="1" dirty="0"/>
          </a:p>
          <a:p>
            <a:pPr hangingPunct="0"/>
            <a:r>
              <a:rPr lang="en-US" sz="2400" dirty="0"/>
              <a:t>	</a:t>
            </a:r>
            <a:r>
              <a:rPr lang="en-US" sz="2400" dirty="0" err="1"/>
              <a:t>Khi</a:t>
            </a:r>
            <a:r>
              <a:rPr lang="en-US" sz="2400" dirty="0"/>
              <a:t> </a:t>
            </a:r>
            <a:r>
              <a:rPr lang="en-US" sz="2400" dirty="0" err="1"/>
              <a:t>chuyển</a:t>
            </a:r>
            <a:r>
              <a:rPr lang="en-US" sz="2400" dirty="0"/>
              <a:t> văn bản từ </a:t>
            </a:r>
            <a:r>
              <a:rPr lang="en-US" sz="2400" dirty="0" err="1"/>
              <a:t>dạng</a:t>
            </a:r>
            <a:r>
              <a:rPr lang="en-US" sz="2400" dirty="0"/>
              <a:t> </a:t>
            </a:r>
            <a:r>
              <a:rPr lang="en-US" sz="2400" dirty="0" err="1"/>
              <a:t>viết</a:t>
            </a:r>
            <a:r>
              <a:rPr lang="en-US" sz="2400" dirty="0"/>
              <a:t> sang </a:t>
            </a:r>
            <a:r>
              <a:rPr lang="en-US" sz="2400" dirty="0" err="1"/>
              <a:t>dạng</a:t>
            </a:r>
            <a:r>
              <a:rPr lang="en-US" sz="2400" dirty="0"/>
              <a:t> </a:t>
            </a:r>
            <a:r>
              <a:rPr lang="en-US" sz="2400" dirty="0" err="1"/>
              <a:t>nói</a:t>
            </a:r>
            <a:r>
              <a:rPr lang="en-US" sz="2400" dirty="0"/>
              <a:t> </a:t>
            </a:r>
            <a:r>
              <a:rPr lang="en-US" sz="2400" dirty="0" err="1"/>
              <a:t>cần</a:t>
            </a:r>
            <a:r>
              <a:rPr lang="en-US" sz="2400" dirty="0"/>
              <a:t> </a:t>
            </a:r>
            <a:r>
              <a:rPr lang="en-US" sz="2400" dirty="0" err="1"/>
              <a:t>phân</a:t>
            </a:r>
            <a:r>
              <a:rPr lang="en-US" sz="2400" dirty="0"/>
              <a:t> </a:t>
            </a:r>
            <a:r>
              <a:rPr lang="en-US" sz="2400" dirty="0" err="1"/>
              <a:t>biệt</a:t>
            </a:r>
            <a:r>
              <a:rPr lang="en-US" sz="2400" dirty="0"/>
              <a:t> </a:t>
            </a:r>
            <a:r>
              <a:rPr lang="en-US" sz="2400" dirty="0" err="1"/>
              <a:t>hiện</a:t>
            </a:r>
            <a:r>
              <a:rPr lang="en-US" sz="2400" dirty="0"/>
              <a:t> </a:t>
            </a:r>
            <a:r>
              <a:rPr lang="en-US" sz="2400" dirty="0" err="1"/>
              <a:t>tượng</a:t>
            </a:r>
            <a:r>
              <a:rPr lang="en-US" sz="2400" dirty="0"/>
              <a:t> </a:t>
            </a:r>
            <a:r>
              <a:rPr lang="en-US" sz="2400" dirty="0" err="1"/>
              <a:t>đọc</a:t>
            </a:r>
            <a:r>
              <a:rPr lang="en-US" sz="2400" dirty="0"/>
              <a:t> văn bản </a:t>
            </a:r>
            <a:r>
              <a:rPr lang="en-US" sz="2400" dirty="0" err="1"/>
              <a:t>và</a:t>
            </a:r>
            <a:r>
              <a:rPr lang="en-US" sz="2400" dirty="0"/>
              <a:t> </a:t>
            </a:r>
            <a:r>
              <a:rPr lang="en-US" sz="2400" dirty="0" err="1"/>
              <a:t>hiện</a:t>
            </a:r>
            <a:r>
              <a:rPr lang="en-US" sz="2400" dirty="0"/>
              <a:t> </a:t>
            </a:r>
            <a:r>
              <a:rPr lang="en-US" sz="2400" dirty="0" err="1"/>
              <a:t>tượng</a:t>
            </a:r>
            <a:r>
              <a:rPr lang="en-US" sz="2400" dirty="0"/>
              <a:t> </a:t>
            </a:r>
            <a:r>
              <a:rPr lang="en-US" sz="2400" dirty="0" err="1"/>
              <a:t>trình</a:t>
            </a:r>
            <a:r>
              <a:rPr lang="en-US" sz="2400" dirty="0"/>
              <a:t> </a:t>
            </a:r>
            <a:r>
              <a:rPr lang="en-US" sz="2400" dirty="0" err="1"/>
              <a:t>bày</a:t>
            </a:r>
            <a:r>
              <a:rPr lang="en-US" sz="2400" dirty="0"/>
              <a:t> </a:t>
            </a:r>
            <a:r>
              <a:rPr lang="en-US" sz="2400" dirty="0" err="1"/>
              <a:t>miệng</a:t>
            </a:r>
            <a:r>
              <a:rPr lang="en-US" sz="2400" dirty="0"/>
              <a:t> văn bản.</a:t>
            </a:r>
            <a:endParaRPr lang="en-US" sz="2000" dirty="0"/>
          </a:p>
          <a:p>
            <a:pPr hangingPunct="0"/>
            <a:r>
              <a:rPr lang="en-US" sz="2400" dirty="0"/>
              <a:t>	</a:t>
            </a:r>
            <a:r>
              <a:rPr lang="en-US" sz="2400" dirty="0" err="1"/>
              <a:t>Đọc</a:t>
            </a:r>
            <a:r>
              <a:rPr lang="en-US" sz="2400" dirty="0"/>
              <a:t> văn bản </a:t>
            </a:r>
            <a:r>
              <a:rPr lang="en-US" sz="2400" dirty="0" err="1"/>
              <a:t>thì</a:t>
            </a:r>
            <a:r>
              <a:rPr lang="en-US" sz="2400" dirty="0"/>
              <a:t> </a:t>
            </a:r>
            <a:r>
              <a:rPr lang="en-US" sz="2400" dirty="0" err="1"/>
              <a:t>độ</a:t>
            </a:r>
            <a:r>
              <a:rPr lang="en-US" sz="2400" dirty="0"/>
              <a:t> </a:t>
            </a:r>
            <a:r>
              <a:rPr lang="en-US" sz="2400" dirty="0" err="1"/>
              <a:t>chênh</a:t>
            </a:r>
            <a:r>
              <a:rPr lang="en-US" sz="2400" dirty="0"/>
              <a:t> </a:t>
            </a:r>
            <a:r>
              <a:rPr lang="en-US" sz="2400" dirty="0" err="1"/>
              <a:t>giữa</a:t>
            </a:r>
            <a:r>
              <a:rPr lang="en-US" sz="2400" dirty="0"/>
              <a:t> văn bản </a:t>
            </a:r>
            <a:r>
              <a:rPr lang="en-US" sz="2400" dirty="0" err="1"/>
              <a:t>viết</a:t>
            </a:r>
            <a:r>
              <a:rPr lang="en-US" sz="2400" dirty="0"/>
              <a:t> </a:t>
            </a:r>
            <a:r>
              <a:rPr lang="en-US" sz="2400" dirty="0" err="1"/>
              <a:t>và</a:t>
            </a:r>
            <a:r>
              <a:rPr lang="en-US" sz="2400" dirty="0"/>
              <a:t> văn bản </a:t>
            </a:r>
            <a:r>
              <a:rPr lang="en-US" sz="2400" dirty="0" err="1"/>
              <a:t>đọc</a:t>
            </a:r>
            <a:r>
              <a:rPr lang="en-US" sz="2400" dirty="0"/>
              <a:t> </a:t>
            </a:r>
            <a:r>
              <a:rPr lang="en-US" sz="2400" dirty="0" err="1"/>
              <a:t>không</a:t>
            </a:r>
            <a:r>
              <a:rPr lang="en-US" sz="2400" dirty="0"/>
              <a:t> </a:t>
            </a:r>
            <a:r>
              <a:rPr lang="en-US" sz="2400" dirty="0" err="1"/>
              <a:t>lớn</a:t>
            </a:r>
            <a:r>
              <a:rPr lang="en-US" sz="2400" dirty="0"/>
              <a:t> </a:t>
            </a:r>
            <a:r>
              <a:rPr lang="en-US" sz="2400" dirty="0" err="1"/>
              <a:t>bằng</a:t>
            </a:r>
            <a:r>
              <a:rPr lang="en-US" sz="2400" dirty="0"/>
              <a:t> </a:t>
            </a:r>
            <a:r>
              <a:rPr lang="en-US" sz="2400" dirty="0" err="1"/>
              <a:t>trình</a:t>
            </a:r>
            <a:r>
              <a:rPr lang="en-US" sz="2400" dirty="0"/>
              <a:t> </a:t>
            </a:r>
            <a:r>
              <a:rPr lang="en-US" sz="2400" dirty="0" err="1"/>
              <a:t>bày</a:t>
            </a:r>
            <a:r>
              <a:rPr lang="en-US" sz="2400" dirty="0"/>
              <a:t> </a:t>
            </a:r>
            <a:r>
              <a:rPr lang="en-US" sz="2400" dirty="0" err="1"/>
              <a:t>miệng</a:t>
            </a:r>
            <a:r>
              <a:rPr lang="en-US" sz="2400" dirty="0"/>
              <a:t> văn bản. </a:t>
            </a:r>
            <a:r>
              <a:rPr lang="en-US" sz="2400" dirty="0" err="1"/>
              <a:t>Dù</a:t>
            </a:r>
            <a:r>
              <a:rPr lang="en-US" sz="2400" dirty="0"/>
              <a:t> </a:t>
            </a:r>
            <a:r>
              <a:rPr lang="en-US" sz="2400" dirty="0" err="1"/>
              <a:t>đọc</a:t>
            </a:r>
            <a:r>
              <a:rPr lang="en-US" sz="2400" dirty="0"/>
              <a:t> hay </a:t>
            </a:r>
            <a:r>
              <a:rPr lang="en-US" sz="2400" dirty="0" err="1"/>
              <a:t>trình</a:t>
            </a:r>
            <a:r>
              <a:rPr lang="en-US" sz="2400" dirty="0"/>
              <a:t> </a:t>
            </a:r>
            <a:r>
              <a:rPr lang="en-US" sz="2400" dirty="0" err="1"/>
              <a:t>bày</a:t>
            </a:r>
            <a:r>
              <a:rPr lang="en-US" sz="2400" dirty="0"/>
              <a:t> </a:t>
            </a:r>
            <a:r>
              <a:rPr lang="en-US" sz="2400" dirty="0" err="1"/>
              <a:t>miệng</a:t>
            </a:r>
            <a:r>
              <a:rPr lang="en-US" sz="2400" dirty="0"/>
              <a:t> văn bản, người </a:t>
            </a:r>
            <a:r>
              <a:rPr lang="en-US" sz="2400" dirty="0" err="1"/>
              <a:t>thực</a:t>
            </a:r>
            <a:r>
              <a:rPr lang="en-US" sz="2400" dirty="0"/>
              <a:t> </a:t>
            </a:r>
            <a:r>
              <a:rPr lang="en-US" sz="2400" dirty="0" err="1"/>
              <a:t>hiện</a:t>
            </a:r>
            <a:r>
              <a:rPr lang="en-US" sz="2400" dirty="0"/>
              <a:t> </a:t>
            </a:r>
            <a:r>
              <a:rPr lang="en-US" sz="2400" dirty="0" err="1"/>
              <a:t>cần</a:t>
            </a:r>
            <a:r>
              <a:rPr lang="en-US" sz="2400" dirty="0"/>
              <a:t> </a:t>
            </a:r>
            <a:r>
              <a:rPr lang="en-US" sz="2400" dirty="0" err="1"/>
              <a:t>chú</a:t>
            </a:r>
            <a:r>
              <a:rPr lang="en-US" sz="2400" dirty="0"/>
              <a:t> ý:</a:t>
            </a:r>
            <a:endParaRPr lang="en-US" sz="2000" dirty="0"/>
          </a:p>
          <a:p>
            <a:pPr lvl="1" hangingPunct="0"/>
            <a:endParaRPr lang="en-US" sz="1050" dirty="0"/>
          </a:p>
          <a:p>
            <a:pPr marL="800100" lvl="1" indent="-342900" hangingPunct="0">
              <a:buFont typeface="Wingdings" pitchFamily="2" charset="2"/>
              <a:buChar char="§"/>
            </a:pPr>
            <a:r>
              <a:rPr lang="en-US" sz="2400" dirty="0" err="1"/>
              <a:t>Đọc</a:t>
            </a:r>
            <a:r>
              <a:rPr lang="en-US" sz="2400" dirty="0"/>
              <a:t> </a:t>
            </a:r>
            <a:r>
              <a:rPr lang="en-US" sz="2400" dirty="0" err="1"/>
              <a:t>kĩ</a:t>
            </a:r>
            <a:r>
              <a:rPr lang="en-US" sz="2400" dirty="0"/>
              <a:t> văn bản </a:t>
            </a:r>
            <a:r>
              <a:rPr lang="en-US" sz="2400" dirty="0" err="1"/>
              <a:t>trước</a:t>
            </a:r>
            <a:r>
              <a:rPr lang="en-US" sz="2400" dirty="0"/>
              <a:t> </a:t>
            </a:r>
            <a:r>
              <a:rPr lang="en-US" sz="2400" dirty="0" err="1"/>
              <a:t>khi</a:t>
            </a:r>
            <a:r>
              <a:rPr lang="en-US" sz="2400" dirty="0"/>
              <a:t> </a:t>
            </a:r>
            <a:r>
              <a:rPr lang="en-US" sz="2400" dirty="0" err="1"/>
              <a:t>thể</a:t>
            </a:r>
            <a:r>
              <a:rPr lang="en-US" sz="2400" dirty="0"/>
              <a:t> </a:t>
            </a:r>
            <a:r>
              <a:rPr lang="en-US" sz="2400" dirty="0" err="1"/>
              <a:t>hiện</a:t>
            </a:r>
            <a:r>
              <a:rPr lang="en-US" sz="2400" dirty="0"/>
              <a:t> văn bản, </a:t>
            </a:r>
            <a:r>
              <a:rPr lang="en-US" sz="2400" dirty="0" err="1"/>
              <a:t>hết</a:t>
            </a:r>
            <a:r>
              <a:rPr lang="en-US" sz="2400" dirty="0"/>
              <a:t> </a:t>
            </a:r>
            <a:r>
              <a:rPr lang="en-US" sz="2400" dirty="0" err="1"/>
              <a:t>sức</a:t>
            </a:r>
            <a:r>
              <a:rPr lang="en-US" sz="2400" dirty="0"/>
              <a:t> </a:t>
            </a:r>
            <a:r>
              <a:rPr lang="en-US" sz="2400" dirty="0" err="1"/>
              <a:t>chú</a:t>
            </a:r>
            <a:r>
              <a:rPr lang="en-US" sz="2400" dirty="0"/>
              <a:t> ý các </a:t>
            </a:r>
            <a:r>
              <a:rPr lang="en-US" sz="2400" dirty="0" err="1"/>
              <a:t>dấu</a:t>
            </a:r>
            <a:r>
              <a:rPr lang="en-US" sz="2400" dirty="0"/>
              <a:t> </a:t>
            </a:r>
            <a:r>
              <a:rPr lang="en-US" sz="2400" dirty="0" err="1"/>
              <a:t>mũ</a:t>
            </a:r>
            <a:r>
              <a:rPr lang="en-US" sz="2400" dirty="0"/>
              <a:t>, các </a:t>
            </a:r>
            <a:r>
              <a:rPr lang="en-US" sz="2400" dirty="0" err="1"/>
              <a:t>dấu</a:t>
            </a:r>
            <a:r>
              <a:rPr lang="en-US" sz="2400" dirty="0"/>
              <a:t> </a:t>
            </a:r>
            <a:r>
              <a:rPr lang="en-US" sz="2400" dirty="0" err="1"/>
              <a:t>thanh</a:t>
            </a:r>
            <a:r>
              <a:rPr lang="en-US" sz="2400" dirty="0"/>
              <a:t> </a:t>
            </a:r>
            <a:r>
              <a:rPr lang="en-US" sz="2400" dirty="0" err="1"/>
              <a:t>điệu</a:t>
            </a:r>
            <a:r>
              <a:rPr lang="en-US" sz="2400" dirty="0"/>
              <a:t> của các từ </a:t>
            </a:r>
            <a:r>
              <a:rPr lang="en-US" sz="2400" dirty="0" err="1"/>
              <a:t>dễ</a:t>
            </a:r>
            <a:r>
              <a:rPr lang="en-US" sz="2400" dirty="0"/>
              <a:t> </a:t>
            </a:r>
            <a:r>
              <a:rPr lang="en-US" sz="2400" dirty="0" err="1"/>
              <a:t>đọc</a:t>
            </a:r>
            <a:r>
              <a:rPr lang="en-US" sz="2400" dirty="0"/>
              <a:t> </a:t>
            </a:r>
            <a:r>
              <a:rPr lang="en-US" sz="2400" dirty="0" err="1"/>
              <a:t>sai</a:t>
            </a:r>
            <a:r>
              <a:rPr lang="en-US" sz="2400" dirty="0"/>
              <a:t>, </a:t>
            </a:r>
            <a:r>
              <a:rPr lang="en-US" sz="2400" dirty="0" err="1"/>
              <a:t>dễ</a:t>
            </a:r>
            <a:r>
              <a:rPr lang="en-US" sz="2400" dirty="0"/>
              <a:t> </a:t>
            </a:r>
            <a:r>
              <a:rPr lang="en-US" sz="2400" dirty="0" err="1"/>
              <a:t>gây</a:t>
            </a:r>
            <a:r>
              <a:rPr lang="en-US" sz="2400" dirty="0"/>
              <a:t> </a:t>
            </a:r>
            <a:r>
              <a:rPr lang="en-US" sz="2400" dirty="0" err="1"/>
              <a:t>nhầm</a:t>
            </a:r>
            <a:r>
              <a:rPr lang="en-US" sz="2400" dirty="0"/>
              <a:t> </a:t>
            </a:r>
            <a:r>
              <a:rPr lang="en-US" sz="2400" dirty="0" err="1"/>
              <a:t>lẫn</a:t>
            </a:r>
            <a:r>
              <a:rPr lang="en-US" sz="2400" dirty="0"/>
              <a:t>.</a:t>
            </a:r>
            <a:endParaRPr lang="en-US" sz="2000" dirty="0"/>
          </a:p>
          <a:p>
            <a:pPr marL="800100" lvl="1" indent="-342900" hangingPunct="0">
              <a:buFont typeface="Wingdings" pitchFamily="2" charset="2"/>
              <a:buChar char="§"/>
            </a:pPr>
            <a:r>
              <a:rPr lang="en-US" sz="2400" dirty="0" err="1"/>
              <a:t>Tránh</a:t>
            </a:r>
            <a:r>
              <a:rPr lang="en-US" sz="2400" dirty="0"/>
              <a:t> </a:t>
            </a:r>
            <a:r>
              <a:rPr lang="en-US" sz="2400" dirty="0" err="1"/>
              <a:t>hiện</a:t>
            </a:r>
            <a:r>
              <a:rPr lang="en-US" sz="2400" dirty="0"/>
              <a:t> </a:t>
            </a:r>
            <a:r>
              <a:rPr lang="en-US" sz="2400" dirty="0" err="1"/>
              <a:t>tượng</a:t>
            </a:r>
            <a:r>
              <a:rPr lang="en-US" sz="2400" dirty="0"/>
              <a:t> </a:t>
            </a:r>
            <a:r>
              <a:rPr lang="en-US" sz="2400" dirty="0" err="1"/>
              <a:t>ngắt</a:t>
            </a:r>
            <a:r>
              <a:rPr lang="en-US" sz="2400" dirty="0"/>
              <a:t> câu </a:t>
            </a:r>
            <a:r>
              <a:rPr lang="en-US" sz="2400" dirty="0" err="1"/>
              <a:t>không</a:t>
            </a:r>
            <a:r>
              <a:rPr lang="en-US" sz="2400" dirty="0"/>
              <a:t> </a:t>
            </a:r>
            <a:r>
              <a:rPr lang="en-US" sz="2400" dirty="0" err="1"/>
              <a:t>đúng</a:t>
            </a:r>
            <a:r>
              <a:rPr lang="en-US" sz="2400" dirty="0"/>
              <a:t> </a:t>
            </a:r>
            <a:r>
              <a:rPr lang="en-US" sz="2400" dirty="0" err="1"/>
              <a:t>chỗ</a:t>
            </a:r>
            <a:r>
              <a:rPr lang="en-US" sz="2400" dirty="0"/>
              <a:t> hoặc </a:t>
            </a:r>
            <a:r>
              <a:rPr lang="en-US" sz="2400" dirty="0" err="1"/>
              <a:t>nói</a:t>
            </a:r>
            <a:r>
              <a:rPr lang="en-US" sz="2400" dirty="0"/>
              <a:t> </a:t>
            </a:r>
            <a:r>
              <a:rPr lang="en-US" sz="2400" dirty="0" err="1"/>
              <a:t>lái</a:t>
            </a:r>
            <a:r>
              <a:rPr lang="en-US" sz="2400" dirty="0"/>
              <a:t> từ.</a:t>
            </a:r>
            <a:endParaRPr lang="en-US" sz="2000" dirty="0"/>
          </a:p>
          <a:p>
            <a:pPr marL="800100" lvl="1" indent="-342900" hangingPunct="0">
              <a:buFont typeface="Wingdings" pitchFamily="2" charset="2"/>
              <a:buChar char="§"/>
            </a:pPr>
            <a:r>
              <a:rPr lang="en-US" sz="2400" dirty="0" err="1"/>
              <a:t>Đọc</a:t>
            </a:r>
            <a:r>
              <a:rPr lang="en-US" sz="2400" dirty="0"/>
              <a:t> </a:t>
            </a:r>
            <a:r>
              <a:rPr lang="en-US" sz="2400" dirty="0" err="1"/>
              <a:t>và</a:t>
            </a:r>
            <a:r>
              <a:rPr lang="en-US" sz="2400" dirty="0"/>
              <a:t> </a:t>
            </a:r>
            <a:r>
              <a:rPr lang="en-US" sz="2400" dirty="0" err="1"/>
              <a:t>trình</a:t>
            </a:r>
            <a:r>
              <a:rPr lang="en-US" sz="2400" dirty="0"/>
              <a:t> </a:t>
            </a:r>
            <a:r>
              <a:rPr lang="en-US" sz="2400" dirty="0" err="1"/>
              <a:t>bày</a:t>
            </a:r>
            <a:r>
              <a:rPr lang="en-US" sz="2400" dirty="0"/>
              <a:t> </a:t>
            </a:r>
            <a:r>
              <a:rPr lang="en-US" sz="2400" dirty="0" err="1"/>
              <a:t>đúng</a:t>
            </a:r>
            <a:r>
              <a:rPr lang="en-US" sz="2400" dirty="0"/>
              <a:t> </a:t>
            </a:r>
            <a:r>
              <a:rPr lang="en-US" sz="2400" dirty="0" err="1"/>
              <a:t>chất</a:t>
            </a:r>
            <a:r>
              <a:rPr lang="en-US" sz="2400" dirty="0"/>
              <a:t> </a:t>
            </a:r>
            <a:r>
              <a:rPr lang="en-US" sz="2400" dirty="0" err="1"/>
              <a:t>giọng</a:t>
            </a:r>
            <a:r>
              <a:rPr lang="en-US" sz="2400" dirty="0"/>
              <a:t> của văn bản (</a:t>
            </a:r>
            <a:r>
              <a:rPr lang="en-US" sz="2400" dirty="0" err="1"/>
              <a:t>hùng</a:t>
            </a:r>
            <a:r>
              <a:rPr lang="en-US" sz="2400" dirty="0"/>
              <a:t> </a:t>
            </a:r>
            <a:r>
              <a:rPr lang="en-US" sz="2400" dirty="0" err="1"/>
              <a:t>biện</a:t>
            </a:r>
            <a:r>
              <a:rPr lang="en-US" sz="2400" dirty="0"/>
              <a:t>, </a:t>
            </a:r>
            <a:r>
              <a:rPr lang="en-US" sz="2400" dirty="0" err="1"/>
              <a:t>trữ</a:t>
            </a:r>
            <a:r>
              <a:rPr lang="en-US" sz="2400" dirty="0"/>
              <a:t> </a:t>
            </a:r>
            <a:r>
              <a:rPr lang="en-US" sz="2400" dirty="0" err="1"/>
              <a:t>tình</a:t>
            </a:r>
            <a:r>
              <a:rPr lang="en-US" sz="2400" dirty="0"/>
              <a:t>, ...).</a:t>
            </a:r>
          </a:p>
          <a:p>
            <a:pPr lvl="1" hangingPunct="0"/>
            <a:endParaRPr lang="en-US" sz="1600" dirty="0"/>
          </a:p>
        </p:txBody>
      </p:sp>
    </p:spTree>
    <p:extLst>
      <p:ext uri="{BB962C8B-B14F-4D97-AF65-F5344CB8AC3E}">
        <p14:creationId xmlns:p14="http://schemas.microsoft.com/office/powerpoint/2010/main" val="81033906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03411" y="17048"/>
            <a:ext cx="11322423" cy="6740307"/>
          </a:xfrm>
          <a:prstGeom prst="rect">
            <a:avLst/>
          </a:prstGeom>
          <a:solidFill>
            <a:schemeClr val="accent2">
              <a:lumMod val="40000"/>
              <a:lumOff val="60000"/>
            </a:schemeClr>
          </a:solidFill>
        </p:spPr>
        <p:txBody>
          <a:bodyPr wrap="square">
            <a:spAutoFit/>
          </a:bodyPr>
          <a:lstStyle/>
          <a:p>
            <a:pPr hangingPunct="0"/>
            <a:r>
              <a:rPr lang="en-US" b="1" dirty="0"/>
              <a:t>4. Lập </a:t>
            </a:r>
            <a:r>
              <a:rPr lang="en-US" b="1" dirty="0" err="1"/>
              <a:t>đề</a:t>
            </a:r>
            <a:r>
              <a:rPr lang="en-US" b="1" dirty="0"/>
              <a:t> </a:t>
            </a:r>
            <a:r>
              <a:rPr lang="en-US" b="1" dirty="0" err="1"/>
              <a:t>cương</a:t>
            </a:r>
            <a:r>
              <a:rPr lang="en-US" b="1" dirty="0"/>
              <a:t> </a:t>
            </a:r>
            <a:r>
              <a:rPr lang="en-US" b="1" dirty="0" err="1"/>
              <a:t>nghiên</a:t>
            </a:r>
            <a:r>
              <a:rPr lang="en-US" b="1" dirty="0"/>
              <a:t> </a:t>
            </a:r>
            <a:r>
              <a:rPr lang="en-US" b="1" dirty="0" err="1"/>
              <a:t>cứu</a:t>
            </a:r>
            <a:endParaRPr lang="en-US" b="1" dirty="0"/>
          </a:p>
          <a:p>
            <a:pPr hangingPunct="0"/>
            <a:r>
              <a:rPr lang="en-US" dirty="0" err="1"/>
              <a:t>Thông</a:t>
            </a:r>
            <a:r>
              <a:rPr lang="en-US" dirty="0"/>
              <a:t> </a:t>
            </a:r>
            <a:r>
              <a:rPr lang="en-US" dirty="0" err="1"/>
              <a:t>thường</a:t>
            </a:r>
            <a:r>
              <a:rPr lang="en-US" dirty="0"/>
              <a:t> </a:t>
            </a:r>
            <a:r>
              <a:rPr lang="en-US" dirty="0" err="1"/>
              <a:t>đề</a:t>
            </a:r>
            <a:r>
              <a:rPr lang="en-US" dirty="0"/>
              <a:t> </a:t>
            </a:r>
            <a:r>
              <a:rPr lang="en-US" dirty="0" err="1"/>
              <a:t>cương</a:t>
            </a:r>
            <a:r>
              <a:rPr lang="en-US" dirty="0"/>
              <a:t> </a:t>
            </a:r>
            <a:r>
              <a:rPr lang="en-US" dirty="0" err="1"/>
              <a:t>nghiên</a:t>
            </a:r>
            <a:r>
              <a:rPr lang="en-US" dirty="0"/>
              <a:t> </a:t>
            </a:r>
            <a:r>
              <a:rPr lang="en-US" dirty="0" err="1"/>
              <a:t>cứu</a:t>
            </a:r>
            <a:r>
              <a:rPr lang="en-US" dirty="0"/>
              <a:t> </a:t>
            </a:r>
            <a:r>
              <a:rPr lang="en-US" dirty="0" err="1"/>
              <a:t>gồm</a:t>
            </a:r>
            <a:r>
              <a:rPr lang="en-US" dirty="0"/>
              <a:t> các phần:</a:t>
            </a:r>
            <a:endParaRPr lang="en-US" sz="1600" dirty="0"/>
          </a:p>
          <a:p>
            <a:pPr hangingPunct="0"/>
            <a:r>
              <a:rPr lang="en-US" i="1" dirty="0" err="1"/>
              <a:t>Tên</a:t>
            </a:r>
            <a:r>
              <a:rPr lang="en-US" i="1" dirty="0"/>
              <a:t> </a:t>
            </a:r>
            <a:r>
              <a:rPr lang="en-US" i="1" dirty="0" err="1"/>
              <a:t>đề</a:t>
            </a:r>
            <a:r>
              <a:rPr lang="en-US" i="1" dirty="0"/>
              <a:t> </a:t>
            </a:r>
            <a:r>
              <a:rPr lang="en-US" i="1" dirty="0" err="1"/>
              <a:t>tài</a:t>
            </a:r>
            <a:r>
              <a:rPr lang="en-US" i="1" dirty="0"/>
              <a:t>.</a:t>
            </a:r>
            <a:endParaRPr lang="en-US" sz="1600" dirty="0"/>
          </a:p>
          <a:p>
            <a:pPr hangingPunct="0"/>
            <a:r>
              <a:rPr lang="en-US" i="1" dirty="0"/>
              <a:t>I/ Phần </a:t>
            </a:r>
            <a:r>
              <a:rPr lang="en-US" i="1" dirty="0" err="1"/>
              <a:t>mở</a:t>
            </a:r>
            <a:r>
              <a:rPr lang="en-US" i="1" dirty="0"/>
              <a:t> đầu</a:t>
            </a:r>
            <a:endParaRPr lang="en-US" sz="1600" dirty="0"/>
          </a:p>
          <a:p>
            <a:pPr hangingPunct="0"/>
            <a:r>
              <a:rPr lang="en-US" dirty="0"/>
              <a:t>1) </a:t>
            </a:r>
            <a:r>
              <a:rPr lang="en-US" dirty="0" err="1"/>
              <a:t>Lí</a:t>
            </a:r>
            <a:r>
              <a:rPr lang="en-US" dirty="0"/>
              <a:t> do </a:t>
            </a:r>
            <a:r>
              <a:rPr lang="en-US" dirty="0" err="1"/>
              <a:t>chọn</a:t>
            </a:r>
            <a:r>
              <a:rPr lang="en-US" dirty="0"/>
              <a:t> </a:t>
            </a:r>
            <a:r>
              <a:rPr lang="en-US" dirty="0" err="1"/>
              <a:t>đề</a:t>
            </a:r>
            <a:r>
              <a:rPr lang="en-US" dirty="0"/>
              <a:t> </a:t>
            </a:r>
            <a:r>
              <a:rPr lang="en-US" dirty="0" err="1"/>
              <a:t>tài</a:t>
            </a:r>
            <a:r>
              <a:rPr lang="en-US" dirty="0"/>
              <a:t> (</a:t>
            </a:r>
            <a:r>
              <a:rPr lang="en-US" dirty="0" err="1"/>
              <a:t>tính</a:t>
            </a:r>
            <a:r>
              <a:rPr lang="en-US" dirty="0"/>
              <a:t> </a:t>
            </a:r>
            <a:r>
              <a:rPr lang="en-US" dirty="0" err="1"/>
              <a:t>cấp</a:t>
            </a:r>
            <a:r>
              <a:rPr lang="en-US" dirty="0"/>
              <a:t> </a:t>
            </a:r>
            <a:r>
              <a:rPr lang="en-US" dirty="0" err="1"/>
              <a:t>thiết</a:t>
            </a:r>
            <a:r>
              <a:rPr lang="en-US" dirty="0"/>
              <a:t>, </a:t>
            </a:r>
            <a:r>
              <a:rPr lang="en-US" dirty="0" err="1"/>
              <a:t>tính</a:t>
            </a:r>
            <a:r>
              <a:rPr lang="en-US" dirty="0"/>
              <a:t> </a:t>
            </a:r>
            <a:r>
              <a:rPr lang="en-US" dirty="0" err="1"/>
              <a:t>hệ</a:t>
            </a:r>
            <a:r>
              <a:rPr lang="en-US" dirty="0"/>
              <a:t> </a:t>
            </a:r>
            <a:r>
              <a:rPr lang="en-US" dirty="0" err="1"/>
              <a:t>thống</a:t>
            </a:r>
            <a:r>
              <a:rPr lang="en-US" dirty="0"/>
              <a:t>  của </a:t>
            </a:r>
            <a:r>
              <a:rPr lang="en-US" dirty="0" err="1"/>
              <a:t>công</a:t>
            </a:r>
            <a:r>
              <a:rPr lang="en-US" dirty="0"/>
              <a:t> </a:t>
            </a:r>
            <a:r>
              <a:rPr lang="en-US" dirty="0" err="1"/>
              <a:t>việc</a:t>
            </a:r>
            <a:r>
              <a:rPr lang="en-US" dirty="0"/>
              <a:t> </a:t>
            </a:r>
            <a:r>
              <a:rPr lang="en-US" dirty="0" err="1"/>
              <a:t>nghiên</a:t>
            </a:r>
            <a:r>
              <a:rPr lang="en-US" dirty="0"/>
              <a:t> </a:t>
            </a:r>
            <a:r>
              <a:rPr lang="en-US" dirty="0" err="1"/>
              <a:t>cứu</a:t>
            </a:r>
            <a:r>
              <a:rPr lang="en-US" dirty="0"/>
              <a:t> </a:t>
            </a:r>
            <a:r>
              <a:rPr lang="en-US" dirty="0" err="1"/>
              <a:t>khoa</a:t>
            </a:r>
            <a:r>
              <a:rPr lang="en-US" dirty="0"/>
              <a:t> </a:t>
            </a:r>
            <a:r>
              <a:rPr lang="en-US" dirty="0" err="1"/>
              <a:t>học</a:t>
            </a:r>
            <a:r>
              <a:rPr lang="en-US" dirty="0"/>
              <a:t>, ...).</a:t>
            </a:r>
            <a:endParaRPr lang="en-US" sz="1600" dirty="0"/>
          </a:p>
          <a:p>
            <a:pPr hangingPunct="0"/>
            <a:r>
              <a:rPr lang="en-US" dirty="0"/>
              <a:t>2) </a:t>
            </a:r>
            <a:r>
              <a:rPr lang="en-US" dirty="0" err="1"/>
              <a:t>Lịch</a:t>
            </a:r>
            <a:r>
              <a:rPr lang="en-US" dirty="0"/>
              <a:t> </a:t>
            </a:r>
            <a:r>
              <a:rPr lang="en-US" dirty="0" err="1"/>
              <a:t>sử</a:t>
            </a:r>
            <a:r>
              <a:rPr lang="en-US" dirty="0"/>
              <a:t> </a:t>
            </a:r>
            <a:r>
              <a:rPr lang="en-US" dirty="0" err="1"/>
              <a:t>vấn</a:t>
            </a:r>
            <a:r>
              <a:rPr lang="en-US" dirty="0"/>
              <a:t> </a:t>
            </a:r>
            <a:r>
              <a:rPr lang="en-US" dirty="0" err="1"/>
              <a:t>đề</a:t>
            </a:r>
            <a:r>
              <a:rPr lang="en-US" dirty="0"/>
              <a:t>. 3) </a:t>
            </a:r>
            <a:r>
              <a:rPr lang="en-US" dirty="0" err="1"/>
              <a:t>Đối</a:t>
            </a:r>
            <a:r>
              <a:rPr lang="en-US" dirty="0"/>
              <a:t> </a:t>
            </a:r>
            <a:r>
              <a:rPr lang="en-US" dirty="0" err="1"/>
              <a:t>tượng</a:t>
            </a:r>
            <a:r>
              <a:rPr lang="en-US" dirty="0"/>
              <a:t> </a:t>
            </a:r>
            <a:r>
              <a:rPr lang="en-US" dirty="0" err="1"/>
              <a:t>và</a:t>
            </a:r>
            <a:r>
              <a:rPr lang="en-US" dirty="0"/>
              <a:t> </a:t>
            </a:r>
            <a:r>
              <a:rPr lang="en-US" dirty="0" err="1"/>
              <a:t>mục</a:t>
            </a:r>
            <a:r>
              <a:rPr lang="en-US" dirty="0"/>
              <a:t> </a:t>
            </a:r>
            <a:r>
              <a:rPr lang="en-US" dirty="0" err="1"/>
              <a:t>đích</a:t>
            </a:r>
            <a:r>
              <a:rPr lang="en-US" dirty="0"/>
              <a:t> </a:t>
            </a:r>
            <a:r>
              <a:rPr lang="en-US" dirty="0" err="1"/>
              <a:t>nghiên</a:t>
            </a:r>
            <a:r>
              <a:rPr lang="en-US" dirty="0"/>
              <a:t> </a:t>
            </a:r>
            <a:r>
              <a:rPr lang="en-US" dirty="0" err="1"/>
              <a:t>cứu</a:t>
            </a:r>
            <a:r>
              <a:rPr lang="en-US" dirty="0"/>
              <a:t>.</a:t>
            </a:r>
            <a:endParaRPr lang="en-US" sz="1600" dirty="0"/>
          </a:p>
          <a:p>
            <a:pPr hangingPunct="0"/>
            <a:r>
              <a:rPr lang="en-US" dirty="0"/>
              <a:t>4) </a:t>
            </a:r>
            <a:r>
              <a:rPr lang="en-US" dirty="0" err="1"/>
              <a:t>Phương</a:t>
            </a:r>
            <a:r>
              <a:rPr lang="en-US" dirty="0"/>
              <a:t> </a:t>
            </a:r>
            <a:r>
              <a:rPr lang="en-US" dirty="0" err="1"/>
              <a:t>pháp</a:t>
            </a:r>
            <a:r>
              <a:rPr lang="en-US" dirty="0"/>
              <a:t> </a:t>
            </a:r>
            <a:r>
              <a:rPr lang="en-US" dirty="0" err="1"/>
              <a:t>nghiên</a:t>
            </a:r>
            <a:r>
              <a:rPr lang="en-US" dirty="0"/>
              <a:t> </a:t>
            </a:r>
            <a:r>
              <a:rPr lang="en-US" dirty="0" err="1"/>
              <a:t>cứu</a:t>
            </a:r>
            <a:r>
              <a:rPr lang="en-US" dirty="0"/>
              <a:t>.</a:t>
            </a:r>
            <a:endParaRPr lang="en-US" sz="1600" dirty="0"/>
          </a:p>
          <a:p>
            <a:pPr hangingPunct="0"/>
            <a:r>
              <a:rPr lang="en-US" dirty="0"/>
              <a:t>5) </a:t>
            </a:r>
            <a:r>
              <a:rPr lang="en-US" dirty="0" err="1"/>
              <a:t>Mục</a:t>
            </a:r>
            <a:r>
              <a:rPr lang="en-US" dirty="0"/>
              <a:t> </a:t>
            </a:r>
            <a:r>
              <a:rPr lang="en-US" dirty="0" err="1"/>
              <a:t>lục</a:t>
            </a:r>
            <a:r>
              <a:rPr lang="en-US" dirty="0"/>
              <a:t> </a:t>
            </a:r>
            <a:endParaRPr lang="en-US" sz="1600" dirty="0"/>
          </a:p>
          <a:p>
            <a:pPr hangingPunct="0"/>
            <a:r>
              <a:rPr lang="en-US" i="1" dirty="0"/>
              <a:t>II/ Phần </a:t>
            </a:r>
            <a:r>
              <a:rPr lang="en-US" i="1" dirty="0" err="1"/>
              <a:t>nội</a:t>
            </a:r>
            <a:r>
              <a:rPr lang="en-US" i="1" dirty="0"/>
              <a:t> dung</a:t>
            </a:r>
            <a:endParaRPr lang="en-US" sz="1600" dirty="0"/>
          </a:p>
          <a:p>
            <a:pPr hangingPunct="0"/>
            <a:r>
              <a:rPr lang="en-US" b="1" dirty="0" err="1"/>
              <a:t>CHƯƠNG</a:t>
            </a:r>
            <a:r>
              <a:rPr lang="en-US" b="1" dirty="0"/>
              <a:t> </a:t>
            </a:r>
            <a:r>
              <a:rPr lang="en-US" b="1" dirty="0" err="1"/>
              <a:t>MỘT</a:t>
            </a:r>
            <a:r>
              <a:rPr lang="en-US" b="1" dirty="0"/>
              <a:t>: ...</a:t>
            </a:r>
            <a:endParaRPr lang="en-US" sz="1600" b="1" dirty="0"/>
          </a:p>
          <a:p>
            <a:pPr hangingPunct="0"/>
            <a:r>
              <a:rPr lang="en-US" dirty="0"/>
              <a:t>Luận </a:t>
            </a:r>
            <a:r>
              <a:rPr lang="en-US" dirty="0" err="1"/>
              <a:t>điểm</a:t>
            </a:r>
            <a:r>
              <a:rPr lang="en-US" dirty="0"/>
              <a:t> 1: ...</a:t>
            </a:r>
            <a:endParaRPr lang="en-US" sz="1600" dirty="0"/>
          </a:p>
          <a:p>
            <a:pPr hangingPunct="0"/>
            <a:r>
              <a:rPr lang="en-US" dirty="0"/>
              <a:t>Luận </a:t>
            </a:r>
            <a:r>
              <a:rPr lang="en-US" dirty="0" err="1"/>
              <a:t>cứ</a:t>
            </a:r>
            <a:r>
              <a:rPr lang="en-US" dirty="0"/>
              <a:t>, luận </a:t>
            </a:r>
            <a:r>
              <a:rPr lang="en-US" dirty="0" err="1"/>
              <a:t>chứng</a:t>
            </a:r>
            <a:r>
              <a:rPr lang="en-US" dirty="0"/>
              <a:t> </a:t>
            </a:r>
            <a:r>
              <a:rPr lang="en-US" dirty="0" err="1"/>
              <a:t>khoa</a:t>
            </a:r>
            <a:r>
              <a:rPr lang="en-US" dirty="0"/>
              <a:t> </a:t>
            </a:r>
            <a:r>
              <a:rPr lang="en-US" dirty="0" err="1"/>
              <a:t>học</a:t>
            </a:r>
            <a:r>
              <a:rPr lang="en-US" dirty="0"/>
              <a:t> ...</a:t>
            </a:r>
            <a:endParaRPr lang="en-US" sz="1600" dirty="0"/>
          </a:p>
          <a:p>
            <a:pPr hangingPunct="0"/>
            <a:r>
              <a:rPr lang="en-US" dirty="0"/>
              <a:t>Luận </a:t>
            </a:r>
            <a:r>
              <a:rPr lang="en-US" dirty="0" err="1"/>
              <a:t>điểm</a:t>
            </a:r>
            <a:r>
              <a:rPr lang="en-US" dirty="0"/>
              <a:t> 2: ...</a:t>
            </a:r>
            <a:endParaRPr lang="en-US" sz="1600" dirty="0"/>
          </a:p>
          <a:p>
            <a:pPr hangingPunct="0"/>
            <a:r>
              <a:rPr lang="en-US" dirty="0"/>
              <a:t>Luận </a:t>
            </a:r>
            <a:r>
              <a:rPr lang="en-US" dirty="0" err="1"/>
              <a:t>cứ</a:t>
            </a:r>
            <a:r>
              <a:rPr lang="en-US" dirty="0"/>
              <a:t>, luận </a:t>
            </a:r>
            <a:r>
              <a:rPr lang="en-US" dirty="0" err="1"/>
              <a:t>chứng</a:t>
            </a:r>
            <a:r>
              <a:rPr lang="en-US" dirty="0"/>
              <a:t> </a:t>
            </a:r>
            <a:r>
              <a:rPr lang="en-US" dirty="0" err="1"/>
              <a:t>khoa</a:t>
            </a:r>
            <a:r>
              <a:rPr lang="en-US" dirty="0"/>
              <a:t> </a:t>
            </a:r>
            <a:r>
              <a:rPr lang="en-US" dirty="0" err="1"/>
              <a:t>học</a:t>
            </a:r>
            <a:r>
              <a:rPr lang="en-US" dirty="0"/>
              <a:t> ...</a:t>
            </a:r>
            <a:endParaRPr lang="en-US" sz="1600" dirty="0"/>
          </a:p>
          <a:p>
            <a:pPr hangingPunct="0"/>
            <a:r>
              <a:rPr lang="en-US" b="1" dirty="0" err="1"/>
              <a:t>CHƯƠNG</a:t>
            </a:r>
            <a:r>
              <a:rPr lang="en-US" b="1" dirty="0"/>
              <a:t> HAI: ...</a:t>
            </a:r>
            <a:endParaRPr lang="en-US" sz="1600" b="1" dirty="0"/>
          </a:p>
          <a:p>
            <a:pPr hangingPunct="0"/>
            <a:r>
              <a:rPr lang="en-US" dirty="0"/>
              <a:t>Luận </a:t>
            </a:r>
            <a:r>
              <a:rPr lang="en-US" dirty="0" err="1"/>
              <a:t>điểm</a:t>
            </a:r>
            <a:r>
              <a:rPr lang="en-US" dirty="0"/>
              <a:t> 1: ...</a:t>
            </a:r>
            <a:endParaRPr lang="en-US" sz="1600" dirty="0"/>
          </a:p>
          <a:p>
            <a:pPr hangingPunct="0"/>
            <a:r>
              <a:rPr lang="en-US" dirty="0"/>
              <a:t>Luận </a:t>
            </a:r>
            <a:r>
              <a:rPr lang="en-US" dirty="0" err="1"/>
              <a:t>điểm</a:t>
            </a:r>
            <a:r>
              <a:rPr lang="en-US" dirty="0"/>
              <a:t> 2: ...</a:t>
            </a:r>
            <a:endParaRPr lang="en-US" sz="1600" dirty="0"/>
          </a:p>
          <a:p>
            <a:pPr hangingPunct="0"/>
            <a:r>
              <a:rPr lang="en-US" dirty="0"/>
              <a:t>……</a:t>
            </a:r>
            <a:endParaRPr lang="en-US" sz="1600" dirty="0"/>
          </a:p>
          <a:p>
            <a:pPr hangingPunct="0"/>
            <a:r>
              <a:rPr lang="en-US" i="1" dirty="0"/>
              <a:t>III/ Phần kết luận</a:t>
            </a:r>
            <a:endParaRPr lang="en-US" sz="1600" dirty="0"/>
          </a:p>
          <a:p>
            <a:pPr hangingPunct="0"/>
            <a:r>
              <a:rPr lang="en-US" dirty="0"/>
              <a:t>- Kết </a:t>
            </a:r>
            <a:r>
              <a:rPr lang="en-US" dirty="0" err="1"/>
              <a:t>quả</a:t>
            </a:r>
            <a:r>
              <a:rPr lang="en-US" dirty="0"/>
              <a:t> </a:t>
            </a:r>
            <a:r>
              <a:rPr lang="en-US" dirty="0" err="1"/>
              <a:t>đạt</a:t>
            </a:r>
            <a:r>
              <a:rPr lang="en-US" dirty="0"/>
              <a:t> </a:t>
            </a:r>
            <a:r>
              <a:rPr lang="en-US" dirty="0" err="1"/>
              <a:t>được</a:t>
            </a:r>
            <a:r>
              <a:rPr lang="en-US" dirty="0"/>
              <a:t> qua </a:t>
            </a:r>
            <a:r>
              <a:rPr lang="en-US" dirty="0" err="1"/>
              <a:t>nghiên</a:t>
            </a:r>
            <a:r>
              <a:rPr lang="en-US" dirty="0"/>
              <a:t> </a:t>
            </a:r>
            <a:r>
              <a:rPr lang="en-US" dirty="0" err="1"/>
              <a:t>cứu</a:t>
            </a:r>
            <a:r>
              <a:rPr lang="en-US" dirty="0"/>
              <a:t>.</a:t>
            </a:r>
            <a:endParaRPr lang="en-US" sz="1600" dirty="0"/>
          </a:p>
          <a:p>
            <a:pPr hangingPunct="0"/>
            <a:r>
              <a:rPr lang="en-US" dirty="0"/>
              <a:t>- </a:t>
            </a:r>
            <a:r>
              <a:rPr lang="en-US" dirty="0" err="1"/>
              <a:t>Những</a:t>
            </a:r>
            <a:r>
              <a:rPr lang="en-US" dirty="0"/>
              <a:t> </a:t>
            </a:r>
            <a:r>
              <a:rPr lang="en-US" dirty="0" err="1"/>
              <a:t>đóng</a:t>
            </a:r>
            <a:r>
              <a:rPr lang="en-US" dirty="0"/>
              <a:t> </a:t>
            </a:r>
            <a:r>
              <a:rPr lang="en-US" dirty="0" err="1"/>
              <a:t>góp</a:t>
            </a:r>
            <a:r>
              <a:rPr lang="en-US" dirty="0"/>
              <a:t> </a:t>
            </a:r>
            <a:r>
              <a:rPr lang="en-US" dirty="0" err="1"/>
              <a:t>về</a:t>
            </a:r>
            <a:r>
              <a:rPr lang="en-US" dirty="0"/>
              <a:t> </a:t>
            </a:r>
            <a:r>
              <a:rPr lang="en-US" dirty="0" err="1"/>
              <a:t>mặt</a:t>
            </a:r>
            <a:r>
              <a:rPr lang="en-US" dirty="0"/>
              <a:t> </a:t>
            </a:r>
            <a:r>
              <a:rPr lang="en-US" dirty="0" err="1"/>
              <a:t>lí</a:t>
            </a:r>
            <a:r>
              <a:rPr lang="en-US" dirty="0"/>
              <a:t> luận </a:t>
            </a:r>
            <a:r>
              <a:rPr lang="en-US" dirty="0" err="1"/>
              <a:t>và</a:t>
            </a:r>
            <a:r>
              <a:rPr lang="en-US" dirty="0"/>
              <a:t> </a:t>
            </a:r>
            <a:r>
              <a:rPr lang="en-US" dirty="0" err="1"/>
              <a:t>thực</a:t>
            </a:r>
            <a:r>
              <a:rPr lang="en-US" dirty="0"/>
              <a:t> </a:t>
            </a:r>
            <a:r>
              <a:rPr lang="en-US" dirty="0" err="1"/>
              <a:t>tiễn</a:t>
            </a:r>
            <a:r>
              <a:rPr lang="en-US" dirty="0"/>
              <a:t>.</a:t>
            </a:r>
            <a:endParaRPr lang="en-US" sz="1600" dirty="0"/>
          </a:p>
          <a:p>
            <a:pPr hangingPunct="0"/>
            <a:r>
              <a:rPr lang="en-US" dirty="0"/>
              <a:t>- </a:t>
            </a:r>
            <a:r>
              <a:rPr lang="en-US" dirty="0" err="1"/>
              <a:t>Những</a:t>
            </a:r>
            <a:r>
              <a:rPr lang="en-US" dirty="0"/>
              <a:t> </a:t>
            </a:r>
            <a:r>
              <a:rPr lang="en-US" dirty="0" err="1"/>
              <a:t>vấn</a:t>
            </a:r>
            <a:r>
              <a:rPr lang="en-US" dirty="0"/>
              <a:t> </a:t>
            </a:r>
            <a:r>
              <a:rPr lang="en-US" dirty="0" err="1"/>
              <a:t>đề</a:t>
            </a:r>
            <a:r>
              <a:rPr lang="en-US" dirty="0"/>
              <a:t> </a:t>
            </a:r>
            <a:r>
              <a:rPr lang="en-US" dirty="0" err="1"/>
              <a:t>còn</a:t>
            </a:r>
            <a:r>
              <a:rPr lang="en-US" dirty="0"/>
              <a:t> </a:t>
            </a:r>
            <a:r>
              <a:rPr lang="en-US" dirty="0" err="1"/>
              <a:t>tồn</a:t>
            </a:r>
            <a:r>
              <a:rPr lang="en-US" dirty="0"/>
              <a:t> </a:t>
            </a:r>
            <a:r>
              <a:rPr lang="en-US" dirty="0" err="1"/>
              <a:t>tại</a:t>
            </a:r>
            <a:r>
              <a:rPr lang="en-US" dirty="0"/>
              <a:t>, </a:t>
            </a:r>
            <a:r>
              <a:rPr lang="en-US" dirty="0" err="1"/>
              <a:t>đề</a:t>
            </a:r>
            <a:r>
              <a:rPr lang="en-US" dirty="0"/>
              <a:t> </a:t>
            </a:r>
            <a:r>
              <a:rPr lang="en-US" dirty="0" err="1"/>
              <a:t>xuất</a:t>
            </a:r>
            <a:r>
              <a:rPr lang="en-US" dirty="0"/>
              <a:t> </a:t>
            </a:r>
            <a:r>
              <a:rPr lang="en-US" dirty="0" err="1"/>
              <a:t>phương</a:t>
            </a:r>
            <a:r>
              <a:rPr lang="en-US" dirty="0"/>
              <a:t> </a:t>
            </a:r>
            <a:r>
              <a:rPr lang="en-US" dirty="0" err="1"/>
              <a:t>pháp</a:t>
            </a:r>
            <a:r>
              <a:rPr lang="en-US" dirty="0"/>
              <a:t> </a:t>
            </a:r>
            <a:r>
              <a:rPr lang="en-US" dirty="0" err="1"/>
              <a:t>giải</a:t>
            </a:r>
            <a:r>
              <a:rPr lang="en-US" dirty="0"/>
              <a:t> </a:t>
            </a:r>
            <a:r>
              <a:rPr lang="en-US" dirty="0" err="1"/>
              <a:t>quyết</a:t>
            </a:r>
            <a:r>
              <a:rPr lang="en-US" dirty="0"/>
              <a:t>.</a:t>
            </a:r>
            <a:endParaRPr lang="en-US" sz="1600" dirty="0"/>
          </a:p>
          <a:p>
            <a:pPr hangingPunct="0"/>
            <a:r>
              <a:rPr lang="en-US" b="1" i="1" dirty="0"/>
              <a:t>Phần </a:t>
            </a:r>
            <a:r>
              <a:rPr lang="en-US" b="1" i="1" dirty="0" err="1"/>
              <a:t>cuối</a:t>
            </a:r>
            <a:r>
              <a:rPr lang="en-US" b="1" i="1" dirty="0"/>
              <a:t> </a:t>
            </a:r>
            <a:r>
              <a:rPr lang="en-US" b="1" i="1" dirty="0" err="1"/>
              <a:t>công</a:t>
            </a:r>
            <a:r>
              <a:rPr lang="en-US" b="1" i="1" dirty="0"/>
              <a:t> </a:t>
            </a:r>
            <a:r>
              <a:rPr lang="en-US" b="1" i="1" dirty="0" err="1"/>
              <a:t>trình</a:t>
            </a:r>
            <a:r>
              <a:rPr lang="en-US" b="1" i="1" dirty="0"/>
              <a:t> </a:t>
            </a:r>
            <a:r>
              <a:rPr lang="en-US" b="1" i="1" dirty="0" err="1"/>
              <a:t>luôn</a:t>
            </a:r>
            <a:r>
              <a:rPr lang="en-US" b="1" i="1" dirty="0"/>
              <a:t> </a:t>
            </a:r>
            <a:r>
              <a:rPr lang="en-US" b="1" i="1" dirty="0" err="1"/>
              <a:t>có</a:t>
            </a:r>
            <a:r>
              <a:rPr lang="en-US" b="1" i="1" dirty="0"/>
              <a:t> </a:t>
            </a:r>
            <a:r>
              <a:rPr lang="en-US" b="1" i="1" dirty="0" err="1"/>
              <a:t>hai</a:t>
            </a:r>
            <a:r>
              <a:rPr lang="en-US" b="1" i="1" dirty="0"/>
              <a:t> </a:t>
            </a:r>
            <a:r>
              <a:rPr lang="en-US" b="1" i="1" dirty="0" err="1"/>
              <a:t>mục</a:t>
            </a:r>
            <a:r>
              <a:rPr lang="en-US" b="1" i="1" dirty="0"/>
              <a:t> </a:t>
            </a:r>
            <a:r>
              <a:rPr lang="en-US" b="1" i="1" dirty="0" err="1"/>
              <a:t>là</a:t>
            </a:r>
            <a:r>
              <a:rPr lang="en-US" b="1" i="1" dirty="0"/>
              <a:t>: </a:t>
            </a:r>
            <a:r>
              <a:rPr lang="en-US" b="1" i="1" dirty="0" err="1"/>
              <a:t>tài</a:t>
            </a:r>
            <a:r>
              <a:rPr lang="en-US" b="1" i="1" dirty="0"/>
              <a:t> </a:t>
            </a:r>
            <a:r>
              <a:rPr lang="en-US" b="1" i="1" dirty="0" err="1"/>
              <a:t>liệu</a:t>
            </a:r>
            <a:r>
              <a:rPr lang="en-US" b="1" i="1" dirty="0"/>
              <a:t> </a:t>
            </a:r>
            <a:r>
              <a:rPr lang="en-US" b="1" i="1" dirty="0" err="1"/>
              <a:t>tham</a:t>
            </a:r>
            <a:r>
              <a:rPr lang="en-US" b="1" i="1" dirty="0"/>
              <a:t> </a:t>
            </a:r>
            <a:r>
              <a:rPr lang="en-US" b="1" i="1" dirty="0" err="1"/>
              <a:t>khảo</a:t>
            </a:r>
            <a:r>
              <a:rPr lang="en-US" b="1" i="1" dirty="0"/>
              <a:t> </a:t>
            </a:r>
            <a:r>
              <a:rPr lang="en-US" b="1" i="1" dirty="0" err="1"/>
              <a:t>và</a:t>
            </a:r>
            <a:r>
              <a:rPr lang="en-US" b="1" i="1" dirty="0"/>
              <a:t> </a:t>
            </a:r>
            <a:r>
              <a:rPr lang="en-US" b="1" i="1" dirty="0" err="1"/>
              <a:t>mục</a:t>
            </a:r>
            <a:r>
              <a:rPr lang="en-US" b="1" i="1" dirty="0"/>
              <a:t> </a:t>
            </a:r>
            <a:r>
              <a:rPr lang="en-US" b="1" i="1" dirty="0" err="1"/>
              <a:t>lục</a:t>
            </a:r>
            <a:r>
              <a:rPr lang="en-US" b="1" i="1" dirty="0"/>
              <a:t>. </a:t>
            </a:r>
            <a:r>
              <a:rPr lang="en-US" b="1" i="1" dirty="0" err="1"/>
              <a:t>Cũng</a:t>
            </a:r>
            <a:r>
              <a:rPr lang="en-US" b="1" i="1" dirty="0"/>
              <a:t> </a:t>
            </a:r>
            <a:r>
              <a:rPr lang="en-US" b="1" i="1" dirty="0" err="1"/>
              <a:t>có</a:t>
            </a:r>
            <a:r>
              <a:rPr lang="en-US" b="1" i="1" dirty="0"/>
              <a:t> </a:t>
            </a:r>
            <a:r>
              <a:rPr lang="en-US" b="1" i="1" dirty="0" err="1"/>
              <a:t>khi</a:t>
            </a:r>
            <a:r>
              <a:rPr lang="en-US" b="1" i="1" dirty="0"/>
              <a:t> </a:t>
            </a:r>
            <a:r>
              <a:rPr lang="en-US" b="1" i="1" dirty="0" err="1"/>
              <a:t>có</a:t>
            </a:r>
            <a:r>
              <a:rPr lang="en-US" b="1" i="1" dirty="0"/>
              <a:t> </a:t>
            </a:r>
            <a:r>
              <a:rPr lang="en-US" b="1" i="1" dirty="0" err="1"/>
              <a:t>thêm</a:t>
            </a:r>
            <a:r>
              <a:rPr lang="en-US" b="1" i="1" dirty="0"/>
              <a:t> </a:t>
            </a:r>
            <a:r>
              <a:rPr lang="en-US" b="1" i="1" dirty="0" err="1"/>
              <a:t>phụ</a:t>
            </a:r>
            <a:r>
              <a:rPr lang="en-US" b="1" i="1" dirty="0"/>
              <a:t> </a:t>
            </a:r>
            <a:r>
              <a:rPr lang="en-US" b="1" i="1" dirty="0" err="1"/>
              <a:t>lục</a:t>
            </a:r>
            <a:r>
              <a:rPr lang="en-US" b="1" i="1" dirty="0"/>
              <a:t> hoặc </a:t>
            </a:r>
            <a:r>
              <a:rPr lang="en-US" b="1" i="1" dirty="0" err="1"/>
              <a:t>đoạn</a:t>
            </a:r>
            <a:r>
              <a:rPr lang="en-US" b="1" i="1" dirty="0"/>
              <a:t> </a:t>
            </a:r>
            <a:r>
              <a:rPr lang="en-US" b="1" i="1" dirty="0" err="1"/>
              <a:t>tóm</a:t>
            </a:r>
            <a:r>
              <a:rPr lang="en-US" b="1" i="1" dirty="0"/>
              <a:t> </a:t>
            </a:r>
            <a:r>
              <a:rPr lang="en-US" b="1" i="1" dirty="0" err="1"/>
              <a:t>tắt</a:t>
            </a:r>
            <a:r>
              <a:rPr lang="en-US" b="1" i="1" dirty="0"/>
              <a:t> </a:t>
            </a:r>
            <a:r>
              <a:rPr lang="en-US" b="1" i="1" dirty="0" err="1"/>
              <a:t>nội</a:t>
            </a:r>
            <a:r>
              <a:rPr lang="en-US" b="1" i="1" dirty="0"/>
              <a:t> dung của </a:t>
            </a:r>
            <a:r>
              <a:rPr lang="en-US" b="1" i="1" dirty="0" err="1"/>
              <a:t>công</a:t>
            </a:r>
            <a:r>
              <a:rPr lang="en-US" b="1" i="1" dirty="0"/>
              <a:t> </a:t>
            </a:r>
            <a:r>
              <a:rPr lang="en-US" b="1" i="1" dirty="0" err="1"/>
              <a:t>trình</a:t>
            </a:r>
            <a:r>
              <a:rPr lang="en-US" b="1" i="1" dirty="0"/>
              <a:t> </a:t>
            </a:r>
            <a:r>
              <a:rPr lang="en-US" b="1" i="1" dirty="0" err="1"/>
              <a:t>nghiên</a:t>
            </a:r>
            <a:r>
              <a:rPr lang="en-US" b="1" i="1" dirty="0"/>
              <a:t> </a:t>
            </a:r>
            <a:r>
              <a:rPr lang="en-US" b="1" i="1" dirty="0" err="1"/>
              <a:t>cứu</a:t>
            </a:r>
            <a:r>
              <a:rPr lang="en-US" b="1" i="1" dirty="0"/>
              <a:t>.</a:t>
            </a:r>
            <a:endParaRPr lang="en-US" sz="1600" dirty="0"/>
          </a:p>
        </p:txBody>
      </p:sp>
    </p:spTree>
    <p:extLst>
      <p:ext uri="{BB962C8B-B14F-4D97-AF65-F5344CB8AC3E}">
        <p14:creationId xmlns:p14="http://schemas.microsoft.com/office/powerpoint/2010/main" val="414733764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743200" y="2265528"/>
            <a:ext cx="6987654" cy="584775"/>
          </a:xfrm>
          <a:prstGeom prst="rect">
            <a:avLst/>
          </a:prstGeom>
          <a:solidFill>
            <a:srgbClr val="002060"/>
          </a:solidFill>
        </p:spPr>
        <p:txBody>
          <a:bodyPr wrap="square" rtlCol="0">
            <a:spAutoFit/>
          </a:bodyPr>
          <a:lstStyle/>
          <a:p>
            <a:pPr algn="ctr"/>
            <a:r>
              <a:rPr lang="en-US" sz="3200" b="1" dirty="0" err="1">
                <a:solidFill>
                  <a:srgbClr val="FFFF00"/>
                </a:solidFill>
              </a:rPr>
              <a:t>HẾT</a:t>
            </a:r>
            <a:r>
              <a:rPr lang="en-US" sz="3200" b="1" dirty="0">
                <a:solidFill>
                  <a:srgbClr val="FFFF00"/>
                </a:solidFill>
              </a:rPr>
              <a:t> PHẦN </a:t>
            </a:r>
            <a:r>
              <a:rPr lang="en-US" sz="3200" b="1" dirty="0" err="1">
                <a:solidFill>
                  <a:srgbClr val="FFFF00"/>
                </a:solidFill>
              </a:rPr>
              <a:t>LÝ</a:t>
            </a:r>
            <a:r>
              <a:rPr lang="en-US" sz="3200" b="1" dirty="0">
                <a:solidFill>
                  <a:srgbClr val="FFFF00"/>
                </a:solidFill>
              </a:rPr>
              <a:t> </a:t>
            </a:r>
            <a:r>
              <a:rPr lang="en-US" sz="3200" b="1" dirty="0" err="1">
                <a:solidFill>
                  <a:srgbClr val="FFFF00"/>
                </a:solidFill>
              </a:rPr>
              <a:t>THUYẾT</a:t>
            </a:r>
            <a:endParaRPr lang="en-US" sz="3200" b="1" dirty="0">
              <a:solidFill>
                <a:srgbClr val="FFFF00"/>
              </a:solidFill>
            </a:endParaRPr>
          </a:p>
        </p:txBody>
      </p:sp>
    </p:spTree>
    <p:extLst>
      <p:ext uri="{BB962C8B-B14F-4D97-AF65-F5344CB8AC3E}">
        <p14:creationId xmlns:p14="http://schemas.microsoft.com/office/powerpoint/2010/main" val="41884971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3163</TotalTime>
  <Words>12785</Words>
  <Application>Microsoft Office PowerPoint</Application>
  <PresentationFormat>Widescreen</PresentationFormat>
  <Paragraphs>1002</Paragraphs>
  <Slides>93</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93</vt:i4>
      </vt:variant>
    </vt:vector>
  </HeadingPairs>
  <TitlesOfParts>
    <vt:vector size="106" baseType="lpstr">
      <vt:lpstr>Arial</vt:lpstr>
      <vt:lpstr>Calibri</vt:lpstr>
      <vt:lpstr>Calibri Light</vt:lpstr>
      <vt:lpstr>Monotype Sorts</vt:lpstr>
      <vt:lpstr>Symbol</vt:lpstr>
      <vt:lpstr>Times New Roman</vt:lpstr>
      <vt:lpstr>VNI-Centur</vt:lpstr>
      <vt:lpstr>VNI-Dom</vt:lpstr>
      <vt:lpstr>VNI-Times</vt:lpstr>
      <vt:lpstr>Wingdings</vt:lpstr>
      <vt:lpstr>Wingdings 2</vt:lpstr>
      <vt:lpstr>Wingdings 3</vt:lpstr>
      <vt:lpstr>Office Theme</vt:lpstr>
      <vt:lpstr>TIẾNG VIỆT THỰC HÀNH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TIẾNG VIỆT THỰC HÀNH</dc:title>
  <dc:creator>LENOVO</dc:creator>
  <cp:lastModifiedBy>Administrator</cp:lastModifiedBy>
  <cp:revision>379</cp:revision>
  <dcterms:created xsi:type="dcterms:W3CDTF">2021-08-27T06:42:17Z</dcterms:created>
  <dcterms:modified xsi:type="dcterms:W3CDTF">2025-08-25T02:54:34Z</dcterms:modified>
</cp:coreProperties>
</file>